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268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modifyVerifier cryptProviderType="rsaFull" cryptAlgorithmClass="hash" cryptAlgorithmType="typeAny" cryptAlgorithmSid="4" spinCount="50000" saltData="HJrxEcyLjOsR8f84/RWfgQ" hashData="V1rnEAfkWZrD3cT+TRWRH3QXa3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888"/>
    <a:srgbClr val="EF461D"/>
    <a:srgbClr val="FF770B"/>
    <a:srgbClr val="FFE61F"/>
    <a:srgbClr val="20D177"/>
    <a:srgbClr val="14C4ED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ain:Desktop:IANA-block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6.5705307669874605E-2"/>
          <c:y val="5.797099795418291E-2"/>
          <c:w val="0.65064722023383426"/>
          <c:h val="0.69102970129245112"/>
        </c:manualLayout>
      </c:layout>
      <c:scatterChart>
        <c:scatterStyle val="lineMarker"/>
        <c:ser>
          <c:idx val="0"/>
          <c:order val="0"/>
          <c:tx>
            <c:strRef>
              <c:f>Sheet1!$H$27</c:f>
              <c:strCache>
                <c:ptCount val="1"/>
                <c:pt idx="0">
                  <c:v>Observed at YE</c:v>
                </c:pt>
              </c:strCache>
            </c:strRef>
          </c:tx>
          <c:spPr>
            <a:ln w="4762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poly"/>
            <c:order val="2"/>
            <c:forward val="3"/>
          </c:trendline>
          <c:xVal>
            <c:numRef>
              <c:f>Sheet1!$A$28:$A$33</c:f>
              <c:numCache>
                <c:formatCode>General</c:formatCode>
                <c:ptCount val="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</c:numCache>
            </c:numRef>
          </c:xVal>
          <c:yVal>
            <c:numRef>
              <c:f>Sheet1!$H$28:$H$33</c:f>
              <c:numCache>
                <c:formatCode>General</c:formatCode>
                <c:ptCount val="6"/>
                <c:pt idx="0">
                  <c:v>94</c:v>
                </c:pt>
                <c:pt idx="1">
                  <c:v>89</c:v>
                </c:pt>
                <c:pt idx="2">
                  <c:v>80</c:v>
                </c:pt>
                <c:pt idx="3">
                  <c:v>67</c:v>
                </c:pt>
                <c:pt idx="4">
                  <c:v>57</c:v>
                </c:pt>
                <c:pt idx="5">
                  <c:v>44</c:v>
                </c:pt>
              </c:numCache>
            </c:numRef>
          </c:yVal>
        </c:ser>
        <c:axId val="86360448"/>
        <c:axId val="86361984"/>
      </c:scatterChart>
      <c:valAx>
        <c:axId val="86360448"/>
        <c:scaling>
          <c:orientation val="minMax"/>
          <c:max val="2010"/>
        </c:scaling>
        <c:axPos val="b"/>
        <c:minorGridlines/>
        <c:numFmt formatCode="General" sourceLinked="1"/>
        <c:tickLblPos val="nextTo"/>
        <c:crossAx val="86361984"/>
        <c:crosses val="autoZero"/>
        <c:crossBetween val="midCat"/>
        <c:minorUnit val="1"/>
      </c:valAx>
      <c:valAx>
        <c:axId val="8636198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86360448"/>
        <c:crosses val="autoZero"/>
        <c:crossBetween val="midCat"/>
        <c:minorUnit val="10"/>
      </c:valAx>
    </c:plotArea>
    <c:legend>
      <c:legendPos val="r"/>
      <c:layout>
        <c:manualLayout>
          <c:xMode val="edge"/>
          <c:yMode val="edge"/>
          <c:x val="0.75227572059939318"/>
          <c:y val="6.8647318412979011E-2"/>
          <c:w val="0.23873482160883699"/>
          <c:h val="0.12357465377877003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65" charset="0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65" charset="0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65" charset="0"/>
              </a:defRPr>
            </a:lvl1pPr>
          </a:lstStyle>
          <a:p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65" charset="0"/>
              </a:defRPr>
            </a:lvl1pPr>
          </a:lstStyle>
          <a:p>
            <a:fld id="{65580F72-9DD6-428E-A047-F0F4213F80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621">
              <a:defRPr sz="1200" b="1" baseline="-25000">
                <a:solidFill>
                  <a:srgbClr val="F16542"/>
                </a:solidFill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 b="1" baseline="-25000">
                <a:solidFill>
                  <a:srgbClr val="F16542"/>
                </a:solidFill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621">
              <a:defRPr sz="1200" b="1" baseline="-25000">
                <a:solidFill>
                  <a:srgbClr val="F16542"/>
                </a:solidFill>
              </a:defRPr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 b="1" baseline="-25000">
                <a:solidFill>
                  <a:srgbClr val="F16542"/>
                </a:solidFill>
              </a:defRPr>
            </a:lvl1pPr>
          </a:lstStyle>
          <a:p>
            <a:fld id="{188B34FE-F965-4BAB-A89B-FA8CAF9F53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9276F-B657-4A40-937F-E33469D284F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A3F5C-4CB7-42AC-8850-064B61DD424E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C05F1-D373-4DC8-9BD6-9E920BA9AD1F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978CF-1AA8-404E-AA17-5DE959926F8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5296D-DCC7-4209-A636-F1BF09DD6F2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782638" y="4371975"/>
            <a:ext cx="734377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65" charset="0"/>
              <a:ea typeface="+mn-ea"/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82638" y="3024188"/>
            <a:ext cx="734377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65" charset="0"/>
              <a:ea typeface="+mn-ea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8753475" y="6215063"/>
            <a:ext cx="390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45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7820025" y="6513513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25613"/>
            <a:ext cx="7772400" cy="1433512"/>
          </a:xfrm>
        </p:spPr>
        <p:txBody>
          <a:bodyPr anchor="ctr"/>
          <a:lstStyle>
            <a:lvl1pPr>
              <a:lnSpc>
                <a:spcPct val="7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02000"/>
            <a:ext cx="7385050" cy="1231900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ct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DCF84-E067-4BB2-B021-AE127399B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95275"/>
            <a:ext cx="2168525" cy="5900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13" y="295275"/>
            <a:ext cx="6353175" cy="5900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0C38C-7103-4107-96AC-2BFB2EFE3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004E4-415E-440A-8612-EB09ABC1905F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5FC9F-DEAB-4AA5-9939-794A2D634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3AEFA7-3AE7-4EB7-B820-77D29BCC3609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9ACAE-E768-4AB6-A382-B10786BB5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C87894-87D4-4493-8BDF-5325E4648837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E8CB1-B514-4701-90E1-492A5C6F8C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101A7-97E1-4581-8653-20BBECF768D9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4A7F0-1075-4BBC-9CFB-E41DDAB4C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3D6127-38A5-418A-9785-1F4BB179D78F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D4D61-6B76-4F41-8F15-23CD3C9C1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D1621-65F9-4059-B40F-16F311B5038F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3F6A-C049-4553-9975-4CEB82EDD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89AA0-D00B-4F99-8095-2CDF6AB96D53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F3B0E-0580-4247-9029-21B4ED483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E60D42-55E4-413F-86D5-663378997289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2AB3B-A325-4754-A3DC-796F7E388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DA28-3560-419F-A4DB-E094C82B2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235A9-6BF4-4706-AA7A-F7943D31A514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7BD5-6EAF-4258-9103-D1C06D05E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E59B5-F1AD-476E-8ECC-7686399A4C65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062DD-1488-4845-8EA7-5BC737834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482CF-D53D-4EF9-810A-FDA6CBC83F6D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147E-D5A9-4E20-A553-1770FC690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7DBB1-59AF-40DC-A144-01423CABE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403350"/>
            <a:ext cx="422751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03350"/>
            <a:ext cx="422910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39C70-05C3-47B8-962B-027949607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8BE2F-50AB-42BF-8D53-9E398A0CB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CDD5E-D84E-4DF2-94D2-5631B7163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E9910-EC6D-4181-82E3-B4CC39ED6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3D634-D2DD-4E23-A6F9-234F712C2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2842E-DBB7-4FAA-AC0A-12CAA2AE5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295275"/>
            <a:ext cx="86741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403350"/>
            <a:ext cx="8609013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6688" y="6594475"/>
            <a:ext cx="2133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/>
            </a:lvl1pPr>
          </a:lstStyle>
          <a:p>
            <a:fld id="{BB135339-309C-434E-999B-4B05995CFFB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44" descr="comcast_c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35900" y="6524625"/>
            <a:ext cx="1089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EF461D"/>
          </a:solidFill>
          <a:latin typeface="Arial" pitchFamily="-65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rgbClr val="EF461D"/>
        </a:buClr>
        <a:buSzPct val="12000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F461D"/>
        </a:buClr>
        <a:buFont typeface="Wingdings" pitchFamily="-65" charset="2"/>
        <a:buChar char="§"/>
        <a:defRPr sz="1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F461D"/>
        </a:buClr>
        <a:buChar char="–"/>
        <a:defRPr sz="1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F461D"/>
        </a:buClr>
        <a:buFont typeface="Wingdings" pitchFamily="-65" charset="2"/>
        <a:buChar char="§"/>
        <a:defRPr sz="1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F461D"/>
        </a:buClr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F461D"/>
        </a:buClr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F461D"/>
        </a:buClr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F461D"/>
        </a:buClr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F461D"/>
        </a:buClr>
        <a:buChar char="»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92A8D7D-8C1A-4CAC-934C-87E77428AAD5}" type="datetime1">
              <a:rPr lang="en-US"/>
              <a:pPr/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F0DF49A-C2DF-4033-87CB-757AFF84EE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Dealing with reality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51200"/>
            <a:ext cx="7385050" cy="1231900"/>
          </a:xfrm>
        </p:spPr>
        <p:txBody>
          <a:bodyPr/>
          <a:lstStyle/>
          <a:p>
            <a:pPr eaLnBrk="1" hangingPunct="1"/>
            <a:r>
              <a:rPr lang="en-US" smtClean="0"/>
              <a:t>Alain Durand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768350" y="4473575"/>
            <a:ext cx="738505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85000"/>
              </a:lnSpc>
              <a:buClr>
                <a:srgbClr val="EF461D"/>
              </a:buClr>
              <a:buSzPct val="120000"/>
            </a:pPr>
            <a:r>
              <a:rPr lang="en-US" sz="1200" b="1">
                <a:solidFill>
                  <a:srgbClr val="FEC624"/>
                </a:solidFill>
              </a:rPr>
              <a:t>April 22nd,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52413" y="169863"/>
            <a:ext cx="8674100" cy="725487"/>
          </a:xfrm>
        </p:spPr>
        <p:txBody>
          <a:bodyPr/>
          <a:lstStyle/>
          <a:p>
            <a:r>
              <a:rPr lang="en-US" sz="3600" smtClean="0"/>
              <a:t>Other security issues</a:t>
            </a:r>
          </a:p>
        </p:txBody>
      </p:sp>
      <p:sp>
        <p:nvSpPr>
          <p:cNvPr id="38915" name="Content Placeholder 19"/>
          <p:cNvSpPr>
            <a:spLocks noGrp="1"/>
          </p:cNvSpPr>
          <p:nvPr>
            <p:ph idx="1"/>
          </p:nvPr>
        </p:nvSpPr>
        <p:spPr>
          <a:xfrm>
            <a:off x="292100" y="1200150"/>
            <a:ext cx="8609013" cy="3460750"/>
          </a:xfrm>
        </p:spPr>
        <p:txBody>
          <a:bodyPr/>
          <a:lstStyle/>
          <a:p>
            <a:r>
              <a:rPr lang="en-US" sz="2400" smtClean="0"/>
              <a:t>The Internet community needs to deal with Web sites that put IPv4 address in penalty box after a number of unsuccessful login attempts.</a:t>
            </a:r>
          </a:p>
          <a:p>
            <a:endParaRPr lang="en-US" sz="2400" smtClean="0"/>
          </a:p>
          <a:p>
            <a:r>
              <a:rPr lang="en-US" sz="2400" smtClean="0"/>
              <a:t>More generally, the community need to revisit notion that an IPv4 address uniquely identifies a customer.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4270D0-C082-47F0-B03A-0F179CF6843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Scaling issue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6B02E2-BC3E-4AA8-9CB8-7F2CB5DC9696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689100" y="600075"/>
            <a:ext cx="5567363" cy="4605338"/>
          </a:xfrm>
          <a:prstGeom prst="ellipse">
            <a:avLst/>
          </a:prstGeom>
          <a:gradFill rotWithShape="1">
            <a:gsLst>
              <a:gs pos="0">
                <a:srgbClr val="E0FFEB"/>
              </a:gs>
              <a:gs pos="64999">
                <a:srgbClr val="B2FFCD"/>
              </a:gs>
              <a:gs pos="100000">
                <a:srgbClr val="90FFB9"/>
              </a:gs>
            </a:gsLst>
            <a:lin ang="5400000" scaled="1"/>
          </a:gradFill>
          <a:ln w="9525">
            <a:solidFill>
              <a:srgbClr val="1BD174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 sz="2000"/>
          </a:p>
        </p:txBody>
      </p:sp>
      <p:pic>
        <p:nvPicPr>
          <p:cNvPr id="6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49333" y="4278112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97167" y="4779432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83340" y="4946914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37038" y="466777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90606" y="4263034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9946" name="TextBox 11"/>
          <p:cNvSpPr txBox="1">
            <a:spLocks noChangeArrowheads="1"/>
          </p:cNvSpPr>
          <p:nvPr/>
        </p:nvSpPr>
        <p:spPr bwMode="auto">
          <a:xfrm>
            <a:off x="1631950" y="4745038"/>
            <a:ext cx="76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2678113" y="5316538"/>
            <a:ext cx="763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39948" name="Rectangle 14"/>
          <p:cNvSpPr>
            <a:spLocks noChangeArrowheads="1"/>
          </p:cNvSpPr>
          <p:nvPr/>
        </p:nvSpPr>
        <p:spPr bwMode="auto">
          <a:xfrm>
            <a:off x="3808413" y="5448300"/>
            <a:ext cx="936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Access</a:t>
            </a:r>
          </a:p>
          <a:p>
            <a:r>
              <a:rPr lang="en-US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39949" name="TextBox 15"/>
          <p:cNvSpPr txBox="1">
            <a:spLocks noChangeArrowheads="1"/>
          </p:cNvSpPr>
          <p:nvPr/>
        </p:nvSpPr>
        <p:spPr bwMode="auto">
          <a:xfrm>
            <a:off x="5888038" y="5205413"/>
            <a:ext cx="763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39950" name="TextBox 16"/>
          <p:cNvSpPr txBox="1">
            <a:spLocks noChangeArrowheads="1"/>
          </p:cNvSpPr>
          <p:nvPr/>
        </p:nvSpPr>
        <p:spPr bwMode="auto">
          <a:xfrm>
            <a:off x="6642100" y="47720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pic>
        <p:nvPicPr>
          <p:cNvPr id="2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04951" y="2135383"/>
            <a:ext cx="3307330" cy="24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3" name="Arc 22"/>
          <p:cNvSpPr/>
          <p:nvPr/>
        </p:nvSpPr>
        <p:spPr bwMode="auto">
          <a:xfrm>
            <a:off x="879475" y="4787900"/>
            <a:ext cx="850900" cy="121285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cxnSp>
        <p:nvCxnSpPr>
          <p:cNvPr id="39953" name="Straight Connector 24"/>
          <p:cNvCxnSpPr>
            <a:cxnSpLocks noChangeShapeType="1"/>
          </p:cNvCxnSpPr>
          <p:nvPr/>
        </p:nvCxnSpPr>
        <p:spPr bwMode="auto">
          <a:xfrm flipV="1">
            <a:off x="2344738" y="3908425"/>
            <a:ext cx="474662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4" name="Straight Connector 26"/>
          <p:cNvCxnSpPr>
            <a:cxnSpLocks noChangeShapeType="1"/>
          </p:cNvCxnSpPr>
          <p:nvPr/>
        </p:nvCxnSpPr>
        <p:spPr bwMode="auto">
          <a:xfrm rot="5400000" flipH="1" flipV="1">
            <a:off x="3096418" y="4444207"/>
            <a:ext cx="341313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5" name="Straight Connector 28"/>
          <p:cNvCxnSpPr>
            <a:cxnSpLocks noChangeShapeType="1"/>
          </p:cNvCxnSpPr>
          <p:nvPr/>
        </p:nvCxnSpPr>
        <p:spPr bwMode="auto">
          <a:xfrm rot="16200000" flipV="1">
            <a:off x="4102101" y="4760912"/>
            <a:ext cx="3683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6" name="Straight Connector 30"/>
          <p:cNvCxnSpPr>
            <a:cxnSpLocks noChangeShapeType="1"/>
          </p:cNvCxnSpPr>
          <p:nvPr/>
        </p:nvCxnSpPr>
        <p:spPr bwMode="auto">
          <a:xfrm rot="16200000" flipV="1">
            <a:off x="5949950" y="4375150"/>
            <a:ext cx="45402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7" name="Straight Connector 32"/>
          <p:cNvCxnSpPr>
            <a:cxnSpLocks noChangeShapeType="1"/>
          </p:cNvCxnSpPr>
          <p:nvPr/>
        </p:nvCxnSpPr>
        <p:spPr bwMode="auto">
          <a:xfrm rot="10800000">
            <a:off x="6362700" y="4144963"/>
            <a:ext cx="48895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8" name="TextBox 35"/>
          <p:cNvSpPr txBox="1">
            <a:spLocks noChangeArrowheads="1"/>
          </p:cNvSpPr>
          <p:nvPr/>
        </p:nvSpPr>
        <p:spPr bwMode="auto">
          <a:xfrm>
            <a:off x="544513" y="4926013"/>
            <a:ext cx="1192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2X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39959" name="TextBox 36"/>
          <p:cNvSpPr txBox="1">
            <a:spLocks noChangeArrowheads="1"/>
          </p:cNvSpPr>
          <p:nvPr/>
        </p:nvSpPr>
        <p:spPr bwMode="auto">
          <a:xfrm>
            <a:off x="2316163" y="5846763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39960" name="TextBox 42"/>
          <p:cNvSpPr txBox="1">
            <a:spLocks noChangeArrowheads="1"/>
          </p:cNvSpPr>
          <p:nvPr/>
        </p:nvSpPr>
        <p:spPr bwMode="auto">
          <a:xfrm>
            <a:off x="3724275" y="5970588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39961" name="TextBox 43"/>
          <p:cNvSpPr txBox="1">
            <a:spLocks noChangeArrowheads="1"/>
          </p:cNvSpPr>
          <p:nvPr/>
        </p:nvSpPr>
        <p:spPr bwMode="auto">
          <a:xfrm>
            <a:off x="5746750" y="5734050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X/2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39962" name="TextBox 44"/>
          <p:cNvSpPr txBox="1">
            <a:spLocks noChangeArrowheads="1"/>
          </p:cNvSpPr>
          <p:nvPr/>
        </p:nvSpPr>
        <p:spPr bwMode="auto">
          <a:xfrm>
            <a:off x="7366000" y="4994275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X/2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46" name="Arc 45"/>
          <p:cNvSpPr/>
          <p:nvPr/>
        </p:nvSpPr>
        <p:spPr bwMode="auto">
          <a:xfrm>
            <a:off x="1814513" y="5819775"/>
            <a:ext cx="1868487" cy="1498600"/>
          </a:xfrm>
          <a:prstGeom prst="arc">
            <a:avLst>
              <a:gd name="adj1" fmla="val 13260834"/>
              <a:gd name="adj2" fmla="val 342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7" name="Arc 46"/>
          <p:cNvSpPr/>
          <p:nvPr/>
        </p:nvSpPr>
        <p:spPr bwMode="auto">
          <a:xfrm>
            <a:off x="3333750" y="5930900"/>
            <a:ext cx="1868488" cy="1498600"/>
          </a:xfrm>
          <a:prstGeom prst="arc">
            <a:avLst>
              <a:gd name="adj1" fmla="val 13260834"/>
              <a:gd name="adj2" fmla="val 198610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8" name="Arc 47"/>
          <p:cNvSpPr/>
          <p:nvPr/>
        </p:nvSpPr>
        <p:spPr bwMode="auto">
          <a:xfrm>
            <a:off x="5106988" y="5707063"/>
            <a:ext cx="2400300" cy="1498600"/>
          </a:xfrm>
          <a:prstGeom prst="arc">
            <a:avLst>
              <a:gd name="adj1" fmla="val 13108975"/>
              <a:gd name="adj2" fmla="val 198554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9" name="Arc 48"/>
          <p:cNvSpPr/>
          <p:nvPr/>
        </p:nvSpPr>
        <p:spPr bwMode="auto">
          <a:xfrm>
            <a:off x="7312025" y="4743450"/>
            <a:ext cx="850900" cy="1214438"/>
          </a:xfrm>
          <a:prstGeom prst="arc">
            <a:avLst>
              <a:gd name="adj1" fmla="val 10372448"/>
              <a:gd name="adj2" fmla="val 17318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pic>
        <p:nvPicPr>
          <p:cNvPr id="5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2204" y="370363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9968" name="TextBox 61"/>
          <p:cNvSpPr txBox="1">
            <a:spLocks noChangeArrowheads="1"/>
          </p:cNvSpPr>
          <p:nvPr/>
        </p:nvSpPr>
        <p:spPr bwMode="auto">
          <a:xfrm>
            <a:off x="4129088" y="1408113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39969" name="TextBox 64"/>
          <p:cNvSpPr txBox="1">
            <a:spLocks noChangeArrowheads="1"/>
          </p:cNvSpPr>
          <p:nvPr/>
        </p:nvSpPr>
        <p:spPr bwMode="auto">
          <a:xfrm>
            <a:off x="3265488" y="739775"/>
            <a:ext cx="2408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Service provider</a:t>
            </a:r>
            <a:br>
              <a:rPr lang="en-US" sz="2400"/>
            </a:br>
            <a:r>
              <a:rPr lang="en-US" sz="2400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52413" y="127000"/>
            <a:ext cx="8674100" cy="725488"/>
          </a:xfrm>
        </p:spPr>
        <p:txBody>
          <a:bodyPr/>
          <a:lstStyle/>
          <a:p>
            <a:r>
              <a:rPr lang="en-US" sz="3600" smtClean="0"/>
              <a:t>Horizontal scaling</a:t>
            </a:r>
          </a:p>
        </p:txBody>
      </p:sp>
      <p:sp>
        <p:nvSpPr>
          <p:cNvPr id="40963" name="Content Placeholder 62"/>
          <p:cNvSpPr>
            <a:spLocks noGrp="1"/>
          </p:cNvSpPr>
          <p:nvPr>
            <p:ph idx="1"/>
          </p:nvPr>
        </p:nvSpPr>
        <p:spPr>
          <a:xfrm>
            <a:off x="292100" y="774700"/>
            <a:ext cx="8609013" cy="1081088"/>
          </a:xfrm>
        </p:spPr>
        <p:txBody>
          <a:bodyPr/>
          <a:lstStyle/>
          <a:p>
            <a:r>
              <a:rPr lang="en-US" sz="2400" smtClean="0"/>
              <a:t>DHCPv6 option to configure tunnel end-point</a:t>
            </a:r>
          </a:p>
          <a:p>
            <a:r>
              <a:rPr lang="en-US" sz="2400" smtClean="0"/>
              <a:t>Enable sending the traffic to as many CGNs as necessary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B334E0-25F6-49C7-94D3-87B2CFEBB491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689100" y="1870075"/>
            <a:ext cx="5567363" cy="3335338"/>
          </a:xfrm>
          <a:prstGeom prst="ellipse">
            <a:avLst/>
          </a:prstGeom>
          <a:gradFill rotWithShape="1">
            <a:gsLst>
              <a:gs pos="0">
                <a:srgbClr val="E0FFEB"/>
              </a:gs>
              <a:gs pos="64999">
                <a:srgbClr val="B2FFCD"/>
              </a:gs>
              <a:gs pos="100000">
                <a:srgbClr val="90FFB9"/>
              </a:gs>
            </a:gsLst>
            <a:lin ang="5400000" scaled="1"/>
          </a:gradFill>
          <a:ln w="9525">
            <a:solidFill>
              <a:srgbClr val="1BD174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 sz="2000"/>
          </a:p>
        </p:txBody>
      </p:sp>
      <p:pic>
        <p:nvPicPr>
          <p:cNvPr id="6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49333" y="4278112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97167" y="4779432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83340" y="4946914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37038" y="466777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90606" y="4263034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0971" name="TextBox 11"/>
          <p:cNvSpPr txBox="1">
            <a:spLocks noChangeArrowheads="1"/>
          </p:cNvSpPr>
          <p:nvPr/>
        </p:nvSpPr>
        <p:spPr bwMode="auto">
          <a:xfrm>
            <a:off x="1631950" y="4745038"/>
            <a:ext cx="76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40972" name="TextBox 13"/>
          <p:cNvSpPr txBox="1">
            <a:spLocks noChangeArrowheads="1"/>
          </p:cNvSpPr>
          <p:nvPr/>
        </p:nvSpPr>
        <p:spPr bwMode="auto">
          <a:xfrm>
            <a:off x="2678113" y="5316538"/>
            <a:ext cx="763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40973" name="Rectangle 14"/>
          <p:cNvSpPr>
            <a:spLocks noChangeArrowheads="1"/>
          </p:cNvSpPr>
          <p:nvPr/>
        </p:nvSpPr>
        <p:spPr bwMode="auto">
          <a:xfrm>
            <a:off x="3808413" y="5448300"/>
            <a:ext cx="936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Access</a:t>
            </a:r>
          </a:p>
          <a:p>
            <a:r>
              <a:rPr lang="en-US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40974" name="TextBox 15"/>
          <p:cNvSpPr txBox="1">
            <a:spLocks noChangeArrowheads="1"/>
          </p:cNvSpPr>
          <p:nvPr/>
        </p:nvSpPr>
        <p:spPr bwMode="auto">
          <a:xfrm>
            <a:off x="5888038" y="5205413"/>
            <a:ext cx="763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sp>
        <p:nvSpPr>
          <p:cNvPr id="40975" name="TextBox 16"/>
          <p:cNvSpPr txBox="1">
            <a:spLocks noChangeArrowheads="1"/>
          </p:cNvSpPr>
          <p:nvPr/>
        </p:nvSpPr>
        <p:spPr bwMode="auto">
          <a:xfrm>
            <a:off x="6642100" y="4772025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Access</a:t>
            </a:r>
          </a:p>
          <a:p>
            <a:r>
              <a:rPr lang="en-US"/>
              <a:t>router</a:t>
            </a:r>
          </a:p>
        </p:txBody>
      </p:sp>
      <p:pic>
        <p:nvPicPr>
          <p:cNvPr id="18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87843" y="353727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0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86802" y="3954856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96191" y="4052554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3" name="Arc 22"/>
          <p:cNvSpPr/>
          <p:nvPr/>
        </p:nvSpPr>
        <p:spPr bwMode="auto">
          <a:xfrm>
            <a:off x="879475" y="4787900"/>
            <a:ext cx="850900" cy="121285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cxnSp>
        <p:nvCxnSpPr>
          <p:cNvPr id="40980" name="Straight Connector 24"/>
          <p:cNvCxnSpPr>
            <a:cxnSpLocks noChangeShapeType="1"/>
          </p:cNvCxnSpPr>
          <p:nvPr/>
        </p:nvCxnSpPr>
        <p:spPr bwMode="auto">
          <a:xfrm flipV="1">
            <a:off x="2344738" y="4048125"/>
            <a:ext cx="320675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1" name="Straight Connector 26"/>
          <p:cNvCxnSpPr>
            <a:cxnSpLocks noChangeShapeType="1"/>
          </p:cNvCxnSpPr>
          <p:nvPr/>
        </p:nvCxnSpPr>
        <p:spPr bwMode="auto">
          <a:xfrm rot="5400000" flipH="1" flipV="1">
            <a:off x="3139282" y="4493419"/>
            <a:ext cx="2524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2" name="Straight Connector 28"/>
          <p:cNvCxnSpPr>
            <a:cxnSpLocks noChangeShapeType="1"/>
          </p:cNvCxnSpPr>
          <p:nvPr/>
        </p:nvCxnSpPr>
        <p:spPr bwMode="auto">
          <a:xfrm rot="16200000" flipV="1">
            <a:off x="4114801" y="4773612"/>
            <a:ext cx="34131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3" name="Straight Connector 30"/>
          <p:cNvCxnSpPr>
            <a:cxnSpLocks noChangeShapeType="1"/>
          </p:cNvCxnSpPr>
          <p:nvPr/>
        </p:nvCxnSpPr>
        <p:spPr bwMode="auto">
          <a:xfrm rot="16200000" flipV="1">
            <a:off x="5949950" y="4375150"/>
            <a:ext cx="45402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4" name="Straight Connector 32"/>
          <p:cNvCxnSpPr>
            <a:cxnSpLocks noChangeShapeType="1"/>
          </p:cNvCxnSpPr>
          <p:nvPr/>
        </p:nvCxnSpPr>
        <p:spPr bwMode="auto">
          <a:xfrm rot="10800000">
            <a:off x="6362700" y="4144963"/>
            <a:ext cx="48895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5" name="TextBox 35"/>
          <p:cNvSpPr txBox="1">
            <a:spLocks noChangeArrowheads="1"/>
          </p:cNvSpPr>
          <p:nvPr/>
        </p:nvSpPr>
        <p:spPr bwMode="auto">
          <a:xfrm>
            <a:off x="544513" y="4926013"/>
            <a:ext cx="1192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2X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40986" name="TextBox 36"/>
          <p:cNvSpPr txBox="1">
            <a:spLocks noChangeArrowheads="1"/>
          </p:cNvSpPr>
          <p:nvPr/>
        </p:nvSpPr>
        <p:spPr bwMode="auto">
          <a:xfrm>
            <a:off x="2316163" y="5846763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thousand</a:t>
            </a:r>
            <a:br>
              <a:rPr lang="en-US"/>
            </a:br>
            <a:r>
              <a:rPr lang="en-US"/>
              <a:t>users</a:t>
            </a:r>
          </a:p>
        </p:txBody>
      </p:sp>
      <p:pic>
        <p:nvPicPr>
          <p:cNvPr id="38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12269" y="304766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40988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1833563" y="3865563"/>
            <a:ext cx="73342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9" name="TextBox 42"/>
          <p:cNvSpPr txBox="1">
            <a:spLocks noChangeArrowheads="1"/>
          </p:cNvSpPr>
          <p:nvPr/>
        </p:nvSpPr>
        <p:spPr bwMode="auto">
          <a:xfrm>
            <a:off x="3724275" y="5970588"/>
            <a:ext cx="109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40990" name="TextBox 43"/>
          <p:cNvSpPr txBox="1">
            <a:spLocks noChangeArrowheads="1"/>
          </p:cNvSpPr>
          <p:nvPr/>
        </p:nvSpPr>
        <p:spPr bwMode="auto">
          <a:xfrm>
            <a:off x="5746750" y="5734050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X/2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40991" name="TextBox 44"/>
          <p:cNvSpPr txBox="1">
            <a:spLocks noChangeArrowheads="1"/>
          </p:cNvSpPr>
          <p:nvPr/>
        </p:nvSpPr>
        <p:spPr bwMode="auto">
          <a:xfrm>
            <a:off x="7366000" y="4994275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X/2 thousand</a:t>
            </a:r>
            <a:br>
              <a:rPr lang="en-US"/>
            </a:br>
            <a:r>
              <a:rPr lang="en-US"/>
              <a:t>users</a:t>
            </a:r>
          </a:p>
        </p:txBody>
      </p:sp>
      <p:sp>
        <p:nvSpPr>
          <p:cNvPr id="46" name="Arc 45"/>
          <p:cNvSpPr/>
          <p:nvPr/>
        </p:nvSpPr>
        <p:spPr bwMode="auto">
          <a:xfrm>
            <a:off x="1814513" y="5819775"/>
            <a:ext cx="1868487" cy="1498600"/>
          </a:xfrm>
          <a:prstGeom prst="arc">
            <a:avLst>
              <a:gd name="adj1" fmla="val 13260834"/>
              <a:gd name="adj2" fmla="val 342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7" name="Arc 46"/>
          <p:cNvSpPr/>
          <p:nvPr/>
        </p:nvSpPr>
        <p:spPr bwMode="auto">
          <a:xfrm>
            <a:off x="3333750" y="5930900"/>
            <a:ext cx="1868488" cy="1498600"/>
          </a:xfrm>
          <a:prstGeom prst="arc">
            <a:avLst>
              <a:gd name="adj1" fmla="val 13260834"/>
              <a:gd name="adj2" fmla="val 198610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8" name="Arc 47"/>
          <p:cNvSpPr/>
          <p:nvPr/>
        </p:nvSpPr>
        <p:spPr bwMode="auto">
          <a:xfrm>
            <a:off x="5106988" y="5707063"/>
            <a:ext cx="2400300" cy="1498600"/>
          </a:xfrm>
          <a:prstGeom prst="arc">
            <a:avLst>
              <a:gd name="adj1" fmla="val 13108975"/>
              <a:gd name="adj2" fmla="val 198554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49" name="Arc 48"/>
          <p:cNvSpPr/>
          <p:nvPr/>
        </p:nvSpPr>
        <p:spPr bwMode="auto">
          <a:xfrm>
            <a:off x="7312025" y="4743450"/>
            <a:ext cx="850900" cy="1214438"/>
          </a:xfrm>
          <a:prstGeom prst="arc">
            <a:avLst>
              <a:gd name="adj1" fmla="val 10372448"/>
              <a:gd name="adj2" fmla="val 17318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65088" indent="-65088"/>
            <a:endParaRPr lang="en-US"/>
          </a:p>
        </p:txBody>
      </p:sp>
      <p:pic>
        <p:nvPicPr>
          <p:cNvPr id="50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59148" y="278248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1" name="Picture 7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2204" y="3703639"/>
            <a:ext cx="609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40998" name="Straight Connector 52"/>
          <p:cNvCxnSpPr>
            <a:cxnSpLocks noChangeShapeType="1"/>
          </p:cNvCxnSpPr>
          <p:nvPr/>
        </p:nvCxnSpPr>
        <p:spPr bwMode="auto">
          <a:xfrm rot="16200000" flipV="1">
            <a:off x="5713412" y="3467101"/>
            <a:ext cx="396875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99" name="TextBox 57"/>
          <p:cNvSpPr txBox="1">
            <a:spLocks noChangeArrowheads="1"/>
          </p:cNvSpPr>
          <p:nvPr/>
        </p:nvSpPr>
        <p:spPr bwMode="auto">
          <a:xfrm>
            <a:off x="2120900" y="2749550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41000" name="TextBox 59"/>
          <p:cNvSpPr txBox="1">
            <a:spLocks noChangeArrowheads="1"/>
          </p:cNvSpPr>
          <p:nvPr/>
        </p:nvSpPr>
        <p:spPr bwMode="auto">
          <a:xfrm>
            <a:off x="2663825" y="3251200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41001" name="TextBox 60"/>
          <p:cNvSpPr txBox="1">
            <a:spLocks noChangeArrowheads="1"/>
          </p:cNvSpPr>
          <p:nvPr/>
        </p:nvSpPr>
        <p:spPr bwMode="auto">
          <a:xfrm>
            <a:off x="3222625" y="3697288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41002" name="TextBox 61"/>
          <p:cNvSpPr txBox="1">
            <a:spLocks noChangeArrowheads="1"/>
          </p:cNvSpPr>
          <p:nvPr/>
        </p:nvSpPr>
        <p:spPr bwMode="auto">
          <a:xfrm>
            <a:off x="4003675" y="3795713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41003" name="TextBox 63"/>
          <p:cNvSpPr txBox="1">
            <a:spLocks noChangeArrowheads="1"/>
          </p:cNvSpPr>
          <p:nvPr/>
        </p:nvSpPr>
        <p:spPr bwMode="auto">
          <a:xfrm>
            <a:off x="5553075" y="2482850"/>
            <a:ext cx="58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41004" name="TextBox 64"/>
          <p:cNvSpPr txBox="1">
            <a:spLocks noChangeArrowheads="1"/>
          </p:cNvSpPr>
          <p:nvPr/>
        </p:nvSpPr>
        <p:spPr bwMode="auto">
          <a:xfrm>
            <a:off x="3140075" y="2079625"/>
            <a:ext cx="2408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Service provider</a:t>
            </a:r>
            <a:br>
              <a:rPr lang="en-US" sz="2400"/>
            </a:br>
            <a:r>
              <a:rPr lang="en-US" sz="2400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DS-lite demo</a:t>
            </a:r>
          </a:p>
        </p:txBody>
      </p:sp>
      <p:sp>
        <p:nvSpPr>
          <p:cNvPr id="41987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52775"/>
            <a:ext cx="7385050" cy="1231900"/>
          </a:xfrm>
        </p:spPr>
        <p:txBody>
          <a:bodyPr/>
          <a:lstStyle/>
          <a:p>
            <a:pPr eaLnBrk="1" hangingPunct="1"/>
            <a:r>
              <a:rPr lang="en-US" smtClean="0"/>
              <a:t>Thanks to:</a:t>
            </a:r>
            <a:br>
              <a:rPr lang="en-US" smtClean="0"/>
            </a:br>
            <a:r>
              <a:rPr lang="en-US" smtClean="0"/>
              <a:t>Yiu Lee, Carl Williams, Anthony Veiga</a:t>
            </a:r>
          </a:p>
          <a:p>
            <a:pPr eaLnBrk="1" hangingPunct="1"/>
            <a:r>
              <a:rPr lang="en-US" smtClean="0"/>
              <a:t>ISC</a:t>
            </a:r>
          </a:p>
          <a:p>
            <a:pPr eaLnBrk="1" hangingPunct="1"/>
            <a:r>
              <a:rPr lang="en-US" smtClean="0"/>
              <a:t>ARIN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768350" y="4473575"/>
            <a:ext cx="738505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85000"/>
              </a:lnSpc>
              <a:buClr>
                <a:srgbClr val="EF461D"/>
              </a:buClr>
              <a:buSzPct val="120000"/>
            </a:pPr>
            <a:endParaRPr lang="en-US" sz="1200" b="1">
              <a:solidFill>
                <a:srgbClr val="FEC6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8247063" y="2513013"/>
            <a:ext cx="812800" cy="1906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>
              <a:solidFill>
                <a:srgbClr val="000000"/>
              </a:solidFill>
              <a:ea typeface="ＭＳ Ｐゴシック" pitchFamily="-65" charset="-128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614613" y="1104900"/>
            <a:ext cx="5943600" cy="1588"/>
          </a:xfrm>
          <a:prstGeom prst="line">
            <a:avLst/>
          </a:prstGeom>
          <a:noFill/>
          <a:ln w="508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38613" y="2362200"/>
            <a:ext cx="1295400" cy="8382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IPv6 router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DHCPv6 server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72213" y="3429000"/>
            <a:ext cx="1295400" cy="8382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37000">
                <a:srgbClr val="4F81BD"/>
              </a:gs>
              <a:gs pos="62000">
                <a:srgbClr val="C0504D"/>
              </a:gs>
              <a:gs pos="100000">
                <a:srgbClr val="D74A47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DS-lite</a:t>
            </a:r>
            <a:br>
              <a:rPr lang="en-US">
                <a:solidFill>
                  <a:srgbClr val="FFFFFF"/>
                </a:solidFill>
                <a:latin typeface="Calibri" pitchFamily="-65" charset="0"/>
              </a:rPr>
            </a:br>
            <a:r>
              <a:rPr lang="en-US">
                <a:solidFill>
                  <a:srgbClr val="FFFFFF"/>
                </a:solidFill>
                <a:latin typeface="Calibri" pitchFamily="-65" charset="0"/>
              </a:rPr>
              <a:t>CGN</a:t>
            </a:r>
          </a:p>
        </p:txBody>
      </p:sp>
      <p:cxnSp>
        <p:nvCxnSpPr>
          <p:cNvPr id="11" name="Straight Connector 10"/>
          <p:cNvCxnSpPr>
            <a:cxnSpLocks noChangeShapeType="1"/>
            <a:stCxn id="8" idx="0"/>
          </p:cNvCxnSpPr>
          <p:nvPr/>
        </p:nvCxnSpPr>
        <p:spPr bwMode="auto">
          <a:xfrm rot="5400000" flipH="1" flipV="1">
            <a:off x="4159251" y="1733550"/>
            <a:ext cx="1255712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/>
          <p:cNvCxnSpPr>
            <a:cxnSpLocks noChangeShapeType="1"/>
            <a:stCxn id="14" idx="0"/>
            <a:endCxn id="8" idx="2"/>
          </p:cNvCxnSpPr>
          <p:nvPr/>
        </p:nvCxnSpPr>
        <p:spPr bwMode="auto">
          <a:xfrm rot="5400000" flipH="1" flipV="1">
            <a:off x="4672807" y="3315494"/>
            <a:ext cx="2286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38613" y="3429000"/>
            <a:ext cx="1295400" cy="8382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Switch</a:t>
            </a:r>
          </a:p>
        </p:txBody>
      </p:sp>
      <p:cxnSp>
        <p:nvCxnSpPr>
          <p:cNvPr id="17" name="Straight Connector 16"/>
          <p:cNvCxnSpPr>
            <a:cxnSpLocks noChangeShapeType="1"/>
            <a:stCxn id="9" idx="1"/>
            <a:endCxn id="14" idx="6"/>
          </p:cNvCxnSpPr>
          <p:nvPr/>
        </p:nvCxnSpPr>
        <p:spPr bwMode="auto">
          <a:xfrm rot="10800000">
            <a:off x="5434013" y="3848100"/>
            <a:ext cx="838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Straight Connector 23"/>
          <p:cNvCxnSpPr>
            <a:cxnSpLocks noChangeShapeType="1"/>
            <a:stCxn id="27" idx="0"/>
            <a:endCxn id="14" idx="3"/>
          </p:cNvCxnSpPr>
          <p:nvPr/>
        </p:nvCxnSpPr>
        <p:spPr bwMode="auto">
          <a:xfrm rot="5400000" flipH="1" flipV="1">
            <a:off x="2563019" y="3339307"/>
            <a:ext cx="960437" cy="25717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5" name="Straight Connector 24"/>
          <p:cNvCxnSpPr>
            <a:cxnSpLocks noChangeShapeType="1"/>
            <a:stCxn id="28" idx="0"/>
            <a:endCxn id="14" idx="4"/>
          </p:cNvCxnSpPr>
          <p:nvPr/>
        </p:nvCxnSpPr>
        <p:spPr bwMode="auto">
          <a:xfrm rot="5400000" flipH="1" flipV="1">
            <a:off x="3614738" y="3933825"/>
            <a:ext cx="838200" cy="15049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43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1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767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2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27196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3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815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4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3009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5</a:t>
            </a:r>
          </a:p>
        </p:txBody>
      </p:sp>
      <p:cxnSp>
        <p:nvCxnSpPr>
          <p:cNvPr id="34" name="Straight Connector 33"/>
          <p:cNvCxnSpPr>
            <a:cxnSpLocks noChangeShapeType="1"/>
            <a:stCxn id="29" idx="0"/>
            <a:endCxn id="14" idx="4"/>
          </p:cNvCxnSpPr>
          <p:nvPr/>
        </p:nvCxnSpPr>
        <p:spPr bwMode="auto">
          <a:xfrm rot="5400000" flipH="1" flipV="1">
            <a:off x="4368007" y="4687094"/>
            <a:ext cx="838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" name="Straight Connector 36"/>
          <p:cNvCxnSpPr>
            <a:cxnSpLocks noChangeShapeType="1"/>
            <a:stCxn id="30" idx="0"/>
            <a:endCxn id="14" idx="4"/>
          </p:cNvCxnSpPr>
          <p:nvPr/>
        </p:nvCxnSpPr>
        <p:spPr bwMode="auto">
          <a:xfrm rot="16200000" flipV="1">
            <a:off x="5138738" y="3914775"/>
            <a:ext cx="838200" cy="1543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0" name="Straight Connector 39"/>
          <p:cNvCxnSpPr>
            <a:cxnSpLocks noChangeShapeType="1"/>
            <a:stCxn id="31" idx="0"/>
            <a:endCxn id="14" idx="5"/>
          </p:cNvCxnSpPr>
          <p:nvPr/>
        </p:nvCxnSpPr>
        <p:spPr bwMode="auto">
          <a:xfrm rot="16200000" flipV="1">
            <a:off x="6049963" y="3340100"/>
            <a:ext cx="960437" cy="25701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6" name="Straight Connector 45"/>
          <p:cNvCxnSpPr>
            <a:cxnSpLocks noChangeShapeType="1"/>
            <a:stCxn id="101" idx="0"/>
            <a:endCxn id="27" idx="2"/>
          </p:cNvCxnSpPr>
          <p:nvPr/>
        </p:nvCxnSpPr>
        <p:spPr bwMode="auto">
          <a:xfrm rot="5400000" flipH="1" flipV="1">
            <a:off x="1482725" y="5748338"/>
            <a:ext cx="231775" cy="317500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8" name="Straight Connector 47"/>
          <p:cNvCxnSpPr>
            <a:cxnSpLocks noChangeShapeType="1"/>
            <a:stCxn id="102" idx="0"/>
            <a:endCxn id="27" idx="2"/>
          </p:cNvCxnSpPr>
          <p:nvPr/>
        </p:nvCxnSpPr>
        <p:spPr bwMode="auto">
          <a:xfrm rot="16200000" flipV="1">
            <a:off x="1806575" y="5741988"/>
            <a:ext cx="231775" cy="330200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2" name="Elbow Connector 51"/>
          <p:cNvCxnSpPr>
            <a:cxnSpLocks noChangeShapeType="1"/>
            <a:stCxn id="9" idx="3"/>
          </p:cNvCxnSpPr>
          <p:nvPr/>
        </p:nvCxnSpPr>
        <p:spPr bwMode="auto">
          <a:xfrm flipV="1">
            <a:off x="7567613" y="1106488"/>
            <a:ext cx="457200" cy="2741612"/>
          </a:xfrm>
          <a:prstGeom prst="bentConnector2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055" name="TextBox 54"/>
          <p:cNvSpPr txBox="1">
            <a:spLocks noChangeArrowheads="1"/>
          </p:cNvSpPr>
          <p:nvPr/>
        </p:nvSpPr>
        <p:spPr bwMode="auto">
          <a:xfrm>
            <a:off x="5434013" y="2525713"/>
            <a:ext cx="1544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/56 IPv6 prefix</a:t>
            </a:r>
          </a:p>
        </p:txBody>
      </p:sp>
      <p:sp>
        <p:nvSpPr>
          <p:cNvPr id="44056" name="TextBox 55"/>
          <p:cNvSpPr txBox="1">
            <a:spLocks noChangeArrowheads="1"/>
          </p:cNvSpPr>
          <p:nvPr/>
        </p:nvSpPr>
        <p:spPr bwMode="auto">
          <a:xfrm>
            <a:off x="1219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 rot="10800000">
            <a:off x="15763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058" name="TextBox 74"/>
          <p:cNvSpPr txBox="1">
            <a:spLocks noChangeArrowheads="1"/>
          </p:cNvSpPr>
          <p:nvPr/>
        </p:nvSpPr>
        <p:spPr bwMode="auto">
          <a:xfrm>
            <a:off x="8024813" y="11445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IPv4</a:t>
            </a:r>
            <a:br>
              <a:rPr lang="en-US"/>
            </a:br>
            <a:r>
              <a:rPr lang="en-US"/>
              <a:t>address</a:t>
            </a:r>
          </a:p>
        </p:txBody>
      </p:sp>
      <p:sp>
        <p:nvSpPr>
          <p:cNvPr id="44059" name="TextBox 75"/>
          <p:cNvSpPr txBox="1">
            <a:spLocks noChangeArrowheads="1"/>
          </p:cNvSpPr>
          <p:nvPr/>
        </p:nvSpPr>
        <p:spPr bwMode="auto">
          <a:xfrm>
            <a:off x="3224213" y="685800"/>
            <a:ext cx="307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ARIN dual-stack wired network</a:t>
            </a:r>
          </a:p>
        </p:txBody>
      </p:sp>
      <p:sp>
        <p:nvSpPr>
          <p:cNvPr id="44060" name="TextBox 76"/>
          <p:cNvSpPr txBox="1">
            <a:spLocks noChangeArrowheads="1"/>
          </p:cNvSpPr>
          <p:nvPr/>
        </p:nvSpPr>
        <p:spPr bwMode="auto">
          <a:xfrm>
            <a:off x="4786313" y="1104900"/>
            <a:ext cx="1562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 IPv6</a:t>
            </a:r>
            <a:br>
              <a:rPr lang="en-US"/>
            </a:br>
            <a:r>
              <a:rPr lang="en-US"/>
              <a:t>address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1471613" y="495300"/>
            <a:ext cx="1219200" cy="1155700"/>
          </a:xfrm>
          <a:prstGeom prst="ellipse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ARIN</a:t>
            </a:r>
            <a:br>
              <a:rPr lang="en-US">
                <a:solidFill>
                  <a:srgbClr val="FFFFFF"/>
                </a:solidFill>
                <a:latin typeface="Calibri" pitchFamily="-65" charset="0"/>
              </a:rPr>
            </a:br>
            <a:r>
              <a:rPr lang="en-US">
                <a:solidFill>
                  <a:srgbClr val="FFFFFF"/>
                </a:solidFill>
                <a:latin typeface="Calibri" pitchFamily="-65" charset="0"/>
              </a:rPr>
              <a:t>Router</a:t>
            </a:r>
          </a:p>
        </p:txBody>
      </p:sp>
      <p:sp>
        <p:nvSpPr>
          <p:cNvPr id="44062" name="TextBox 78"/>
          <p:cNvSpPr txBox="1">
            <a:spLocks noChangeArrowheads="1"/>
          </p:cNvSpPr>
          <p:nvPr/>
        </p:nvSpPr>
        <p:spPr bwMode="auto">
          <a:xfrm>
            <a:off x="1130300" y="1649413"/>
            <a:ext cx="336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IPv6 static route to /56 IPv6 prefix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6919913" y="76200"/>
            <a:ext cx="1295400" cy="8382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ARIN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IPv6 DNS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server</a:t>
            </a:r>
          </a:p>
        </p:txBody>
      </p:sp>
      <p:cxnSp>
        <p:nvCxnSpPr>
          <p:cNvPr id="81" name="Straight Connector 80"/>
          <p:cNvCxnSpPr>
            <a:cxnSpLocks noChangeShapeType="1"/>
            <a:endCxn id="80" idx="2"/>
          </p:cNvCxnSpPr>
          <p:nvPr/>
        </p:nvCxnSpPr>
        <p:spPr bwMode="auto">
          <a:xfrm rot="5400000" flipH="1" flipV="1">
            <a:off x="7473157" y="1010444"/>
            <a:ext cx="190500" cy="1587"/>
          </a:xfrm>
          <a:prstGeom prst="line">
            <a:avLst/>
          </a:prstGeom>
          <a:noFill/>
          <a:ln w="508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254125" y="6022975"/>
            <a:ext cx="369888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901825" y="6022975"/>
            <a:ext cx="369888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4</a:t>
            </a:r>
          </a:p>
        </p:txBody>
      </p:sp>
      <p:cxnSp>
        <p:nvCxnSpPr>
          <p:cNvPr id="109" name="Straight Connector 108"/>
          <p:cNvCxnSpPr>
            <a:cxnSpLocks noChangeShapeType="1"/>
          </p:cNvCxnSpPr>
          <p:nvPr/>
        </p:nvCxnSpPr>
        <p:spPr bwMode="auto">
          <a:xfrm rot="10800000">
            <a:off x="3138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2767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5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376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8</a:t>
            </a:r>
          </a:p>
        </p:txBody>
      </p:sp>
      <p:cxnSp>
        <p:nvCxnSpPr>
          <p:cNvPr id="113" name="Straight Connector 112"/>
          <p:cNvCxnSpPr>
            <a:cxnSpLocks noChangeShapeType="1"/>
          </p:cNvCxnSpPr>
          <p:nvPr/>
        </p:nvCxnSpPr>
        <p:spPr bwMode="auto">
          <a:xfrm rot="10800000">
            <a:off x="4662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4291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9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900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12</a:t>
            </a:r>
          </a:p>
        </p:txBody>
      </p:sp>
      <p:cxnSp>
        <p:nvCxnSpPr>
          <p:cNvPr id="116" name="Straight Connector 115"/>
          <p:cNvCxnSpPr>
            <a:cxnSpLocks noChangeShapeType="1"/>
          </p:cNvCxnSpPr>
          <p:nvPr/>
        </p:nvCxnSpPr>
        <p:spPr bwMode="auto">
          <a:xfrm rot="10800000">
            <a:off x="6186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815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13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6424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16</a:t>
            </a:r>
          </a:p>
        </p:txBody>
      </p: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rot="10800000">
            <a:off x="7710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7339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17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948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20</a:t>
            </a:r>
          </a:p>
        </p:txBody>
      </p:sp>
      <p:cxnSp>
        <p:nvCxnSpPr>
          <p:cNvPr id="122" name="Straight Connector 121"/>
          <p:cNvCxnSpPr>
            <a:cxnSpLocks noChangeShapeType="1"/>
            <a:stCxn id="110" idx="0"/>
            <a:endCxn id="28" idx="2"/>
          </p:cNvCxnSpPr>
          <p:nvPr/>
        </p:nvCxnSpPr>
        <p:spPr bwMode="auto">
          <a:xfrm rot="5400000" flipH="1" flipV="1">
            <a:off x="3001169" y="5742781"/>
            <a:ext cx="231775" cy="3286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5" name="Straight Connector 124"/>
          <p:cNvCxnSpPr>
            <a:cxnSpLocks noChangeShapeType="1"/>
            <a:stCxn id="111" idx="0"/>
            <a:endCxn id="28" idx="2"/>
          </p:cNvCxnSpPr>
          <p:nvPr/>
        </p:nvCxnSpPr>
        <p:spPr bwMode="auto">
          <a:xfrm rot="16200000" flipV="1">
            <a:off x="3305969" y="5766594"/>
            <a:ext cx="231775" cy="2809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8" name="Straight Connector 127"/>
          <p:cNvCxnSpPr>
            <a:cxnSpLocks noChangeShapeType="1"/>
            <a:stCxn id="114" idx="0"/>
            <a:endCxn id="29" idx="2"/>
          </p:cNvCxnSpPr>
          <p:nvPr/>
        </p:nvCxnSpPr>
        <p:spPr bwMode="auto">
          <a:xfrm rot="5400000" flipH="1" flipV="1">
            <a:off x="4515644" y="5752306"/>
            <a:ext cx="231775" cy="30956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1" name="Straight Connector 130"/>
          <p:cNvCxnSpPr>
            <a:cxnSpLocks noChangeShapeType="1"/>
            <a:stCxn id="115" idx="0"/>
            <a:endCxn id="29" idx="2"/>
          </p:cNvCxnSpPr>
          <p:nvPr/>
        </p:nvCxnSpPr>
        <p:spPr bwMode="auto">
          <a:xfrm rot="16200000" flipV="1">
            <a:off x="4820444" y="5757069"/>
            <a:ext cx="231775" cy="30003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6" name="Straight Connector 135"/>
          <p:cNvCxnSpPr>
            <a:cxnSpLocks noChangeShapeType="1"/>
            <a:stCxn id="117" idx="0"/>
            <a:endCxn id="30" idx="2"/>
          </p:cNvCxnSpPr>
          <p:nvPr/>
        </p:nvCxnSpPr>
        <p:spPr bwMode="auto">
          <a:xfrm rot="5400000" flipH="1" flipV="1">
            <a:off x="6049169" y="5742781"/>
            <a:ext cx="231775" cy="3286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9" name="Straight Connector 138"/>
          <p:cNvCxnSpPr>
            <a:cxnSpLocks noChangeShapeType="1"/>
            <a:stCxn id="118" idx="0"/>
            <a:endCxn id="30" idx="2"/>
          </p:cNvCxnSpPr>
          <p:nvPr/>
        </p:nvCxnSpPr>
        <p:spPr bwMode="auto">
          <a:xfrm rot="16200000" flipV="1">
            <a:off x="6353969" y="5766594"/>
            <a:ext cx="231775" cy="2809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2" name="Straight Connector 141"/>
          <p:cNvCxnSpPr>
            <a:cxnSpLocks noChangeShapeType="1"/>
            <a:stCxn id="120" idx="0"/>
            <a:endCxn id="31" idx="2"/>
          </p:cNvCxnSpPr>
          <p:nvPr/>
        </p:nvCxnSpPr>
        <p:spPr bwMode="auto">
          <a:xfrm rot="5400000" flipH="1" flipV="1">
            <a:off x="7554119" y="5761831"/>
            <a:ext cx="231775" cy="2905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5" name="Straight Connector 144"/>
          <p:cNvCxnSpPr>
            <a:cxnSpLocks noChangeShapeType="1"/>
            <a:stCxn id="121" idx="0"/>
            <a:endCxn id="31" idx="2"/>
          </p:cNvCxnSpPr>
          <p:nvPr/>
        </p:nvCxnSpPr>
        <p:spPr bwMode="auto">
          <a:xfrm rot="16200000" flipV="1">
            <a:off x="7858919" y="5747544"/>
            <a:ext cx="231775" cy="3190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6" name="Straight Connector 155"/>
          <p:cNvCxnSpPr/>
          <p:nvPr/>
        </p:nvCxnSpPr>
        <p:spPr>
          <a:xfrm>
            <a:off x="76200" y="2170113"/>
            <a:ext cx="9067800" cy="39687"/>
          </a:xfrm>
          <a:prstGeom prst="line">
            <a:avLst/>
          </a:prstGeom>
          <a:ln w="3175" cap="flat" cmpd="sng" algn="ctr">
            <a:solidFill>
              <a:schemeClr val="accent6">
                <a:shade val="95000"/>
                <a:satMod val="105000"/>
              </a:schemeClr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6200" y="202168"/>
            <a:ext cx="461665" cy="17028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>
            <a:spAutoFit/>
          </a:bodyPr>
          <a:lstStyle/>
          <a:p>
            <a:pPr>
              <a:defRPr/>
            </a:pPr>
            <a:r>
              <a:rPr lang="en-US" b="1" dirty="0"/>
              <a:t>ARIN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6200" y="2428306"/>
            <a:ext cx="461665" cy="4201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>
            <a:spAutoFit/>
          </a:bodyPr>
          <a:lstStyle/>
          <a:p>
            <a:pPr>
              <a:defRPr/>
            </a:pPr>
            <a:r>
              <a:rPr lang="en-US" b="1" dirty="0"/>
              <a:t>COMCAST</a:t>
            </a:r>
          </a:p>
        </p:txBody>
      </p:sp>
      <p:sp>
        <p:nvSpPr>
          <p:cNvPr id="44090" name="TextBox 162"/>
          <p:cNvSpPr txBox="1">
            <a:spLocks noChangeArrowheads="1"/>
          </p:cNvSpPr>
          <p:nvPr/>
        </p:nvSpPr>
        <p:spPr bwMode="auto">
          <a:xfrm>
            <a:off x="2690813" y="6429375"/>
            <a:ext cx="109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4091" name="TextBox 163"/>
          <p:cNvSpPr txBox="1">
            <a:spLocks noChangeArrowheads="1"/>
          </p:cNvSpPr>
          <p:nvPr/>
        </p:nvSpPr>
        <p:spPr bwMode="auto">
          <a:xfrm>
            <a:off x="4267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4092" name="TextBox 164"/>
          <p:cNvSpPr txBox="1">
            <a:spLocks noChangeArrowheads="1"/>
          </p:cNvSpPr>
          <p:nvPr/>
        </p:nvSpPr>
        <p:spPr bwMode="auto">
          <a:xfrm>
            <a:off x="5791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4093" name="TextBox 165"/>
          <p:cNvSpPr txBox="1">
            <a:spLocks noChangeArrowheads="1"/>
          </p:cNvSpPr>
          <p:nvPr/>
        </p:nvSpPr>
        <p:spPr bwMode="auto">
          <a:xfrm>
            <a:off x="7315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4094" name="TextBox 168"/>
          <p:cNvSpPr txBox="1">
            <a:spLocks noChangeArrowheads="1"/>
          </p:cNvSpPr>
          <p:nvPr/>
        </p:nvSpPr>
        <p:spPr bwMode="auto">
          <a:xfrm>
            <a:off x="7620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4095" name="TextBox 169"/>
          <p:cNvSpPr txBox="1">
            <a:spLocks noChangeArrowheads="1"/>
          </p:cNvSpPr>
          <p:nvPr/>
        </p:nvSpPr>
        <p:spPr bwMode="auto">
          <a:xfrm>
            <a:off x="22733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4096" name="TextBox 170"/>
          <p:cNvSpPr txBox="1">
            <a:spLocks noChangeArrowheads="1"/>
          </p:cNvSpPr>
          <p:nvPr/>
        </p:nvSpPr>
        <p:spPr bwMode="auto">
          <a:xfrm>
            <a:off x="41910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4097" name="TextBox 171"/>
          <p:cNvSpPr txBox="1">
            <a:spLocks noChangeArrowheads="1"/>
          </p:cNvSpPr>
          <p:nvPr/>
        </p:nvSpPr>
        <p:spPr bwMode="auto">
          <a:xfrm>
            <a:off x="62357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4098" name="TextBox 172"/>
          <p:cNvSpPr txBox="1">
            <a:spLocks noChangeArrowheads="1"/>
          </p:cNvSpPr>
          <p:nvPr/>
        </p:nvSpPr>
        <p:spPr bwMode="auto">
          <a:xfrm>
            <a:off x="77724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cxnSp>
        <p:nvCxnSpPr>
          <p:cNvPr id="175" name="Curved Connector 174"/>
          <p:cNvCxnSpPr>
            <a:cxnSpLocks noChangeShapeType="1"/>
          </p:cNvCxnSpPr>
          <p:nvPr/>
        </p:nvCxnSpPr>
        <p:spPr bwMode="auto">
          <a:xfrm>
            <a:off x="3562350" y="1500188"/>
            <a:ext cx="957263" cy="404812"/>
          </a:xfrm>
          <a:prstGeom prst="curvedConnector3">
            <a:avLst>
              <a:gd name="adj1" fmla="val 101713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8399463" y="2895600"/>
            <a:ext cx="533400" cy="3698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IPv6</a:t>
            </a:r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8399463" y="3341688"/>
            <a:ext cx="533400" cy="3683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Dual-</a:t>
            </a:r>
            <a:br>
              <a:rPr lang="en-US" sz="1200">
                <a:solidFill>
                  <a:srgbClr val="FFFFFF"/>
                </a:solidFill>
                <a:latin typeface="Calibri" pitchFamily="-65" charset="0"/>
              </a:rPr>
            </a:br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stack</a:t>
            </a:r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8399463" y="3810000"/>
            <a:ext cx="533400" cy="369888"/>
          </a:xfrm>
          <a:prstGeom prst="rect">
            <a:avLst/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IPv4</a:t>
            </a:r>
          </a:p>
        </p:txBody>
      </p:sp>
      <p:sp>
        <p:nvSpPr>
          <p:cNvPr id="44103" name="TextBox 181"/>
          <p:cNvSpPr txBox="1">
            <a:spLocks noChangeArrowheads="1"/>
          </p:cNvSpPr>
          <p:nvPr/>
        </p:nvSpPr>
        <p:spPr bwMode="auto">
          <a:xfrm>
            <a:off x="8229600" y="2543175"/>
            <a:ext cx="855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Color code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819400" y="76200"/>
            <a:ext cx="3752850" cy="523875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2800">
                <a:solidFill>
                  <a:srgbClr val="000000"/>
                </a:solidFill>
                <a:latin typeface="Calibri" pitchFamily="-65" charset="0"/>
              </a:rPr>
              <a:t>DS-lite demo, Initial Plan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41388" y="2459038"/>
            <a:ext cx="2509837" cy="1449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44106" name="TextBox 56"/>
          <p:cNvSpPr txBox="1">
            <a:spLocks noChangeArrowheads="1"/>
          </p:cNvSpPr>
          <p:nvPr/>
        </p:nvSpPr>
        <p:spPr bwMode="auto">
          <a:xfrm>
            <a:off x="914400" y="2514600"/>
            <a:ext cx="2590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DHCPv6:</a:t>
            </a:r>
            <a:br>
              <a:rPr lang="en-US"/>
            </a:br>
            <a:r>
              <a:rPr lang="en-US"/>
              <a:t>- IPv6 address of home GW</a:t>
            </a:r>
          </a:p>
          <a:p>
            <a:pPr>
              <a:buFontTx/>
              <a:buChar char="-"/>
            </a:pPr>
            <a:r>
              <a:rPr lang="en-US"/>
              <a:t> /60 DHCPv6 prefix delegation</a:t>
            </a:r>
          </a:p>
          <a:p>
            <a:pPr>
              <a:buFontTx/>
              <a:buChar char="-"/>
            </a:pPr>
            <a:r>
              <a:rPr lang="en-US"/>
              <a:t> DNS server IPv6 address</a:t>
            </a:r>
          </a:p>
          <a:p>
            <a:pPr>
              <a:buFontTx/>
              <a:buChar char="-"/>
            </a:pPr>
            <a:r>
              <a:rPr lang="en-US"/>
              <a:t> CGN IPv6 address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83"/>
          <p:cNvSpPr/>
          <p:nvPr/>
        </p:nvSpPr>
        <p:spPr>
          <a:xfrm>
            <a:off x="941388" y="2459038"/>
            <a:ext cx="2509837" cy="1449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>
              <a:solidFill>
                <a:srgbClr val="000000"/>
              </a:solidFill>
              <a:ea typeface="ＭＳ Ｐゴシック" pitchFamily="-65" charset="-128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247063" y="2513013"/>
            <a:ext cx="812800" cy="1906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>
              <a:solidFill>
                <a:srgbClr val="000000"/>
              </a:solidFill>
              <a:ea typeface="ＭＳ Ｐゴシック" pitchFamily="-65" charset="-128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614613" y="1104900"/>
            <a:ext cx="5943600" cy="1588"/>
          </a:xfrm>
          <a:prstGeom prst="line">
            <a:avLst/>
          </a:prstGeom>
          <a:noFill/>
          <a:ln w="508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05200" y="2362200"/>
            <a:ext cx="1295400" cy="8382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IPv6 router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DHCPv6 server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0600" y="2360613"/>
            <a:ext cx="1295400" cy="8382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37000">
                <a:srgbClr val="4F81BD"/>
              </a:gs>
              <a:gs pos="62000">
                <a:srgbClr val="C0504D"/>
              </a:gs>
              <a:gs pos="100000">
                <a:srgbClr val="D74A47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DS-lite</a:t>
            </a:r>
            <a:br>
              <a:rPr lang="en-US">
                <a:solidFill>
                  <a:srgbClr val="FFFFFF"/>
                </a:solidFill>
                <a:latin typeface="Calibri" pitchFamily="-65" charset="0"/>
              </a:rPr>
            </a:br>
            <a:r>
              <a:rPr lang="en-US">
                <a:solidFill>
                  <a:srgbClr val="FFFFFF"/>
                </a:solidFill>
                <a:latin typeface="Calibri" pitchFamily="-65" charset="0"/>
              </a:rPr>
              <a:t>CGN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 flipH="1" flipV="1">
            <a:off x="4171951" y="1733550"/>
            <a:ext cx="1255712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Straight Connector 12"/>
          <p:cNvCxnSpPr>
            <a:cxnSpLocks noChangeShapeType="1"/>
            <a:stCxn id="14" idx="0"/>
          </p:cNvCxnSpPr>
          <p:nvPr/>
        </p:nvCxnSpPr>
        <p:spPr bwMode="auto">
          <a:xfrm rot="5400000" flipH="1" flipV="1">
            <a:off x="4672807" y="3313906"/>
            <a:ext cx="2286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38613" y="3429000"/>
            <a:ext cx="1295400" cy="8382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Switch</a:t>
            </a:r>
          </a:p>
        </p:txBody>
      </p:sp>
      <p:cxnSp>
        <p:nvCxnSpPr>
          <p:cNvPr id="24" name="Straight Connector 23"/>
          <p:cNvCxnSpPr>
            <a:cxnSpLocks noChangeShapeType="1"/>
            <a:stCxn id="27" idx="0"/>
            <a:endCxn id="14" idx="3"/>
          </p:cNvCxnSpPr>
          <p:nvPr/>
        </p:nvCxnSpPr>
        <p:spPr bwMode="auto">
          <a:xfrm rot="5400000" flipH="1" flipV="1">
            <a:off x="2563019" y="3339307"/>
            <a:ext cx="960437" cy="25717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5" name="Straight Connector 24"/>
          <p:cNvCxnSpPr>
            <a:cxnSpLocks noChangeShapeType="1"/>
            <a:stCxn id="28" idx="0"/>
            <a:endCxn id="14" idx="4"/>
          </p:cNvCxnSpPr>
          <p:nvPr/>
        </p:nvCxnSpPr>
        <p:spPr bwMode="auto">
          <a:xfrm rot="5400000" flipH="1" flipV="1">
            <a:off x="3614738" y="3933825"/>
            <a:ext cx="838200" cy="15049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43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1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767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2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27196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3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8150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4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300913" y="5105400"/>
            <a:ext cx="1028700" cy="6858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Home GW 5</a:t>
            </a:r>
          </a:p>
        </p:txBody>
      </p:sp>
      <p:cxnSp>
        <p:nvCxnSpPr>
          <p:cNvPr id="34" name="Straight Connector 33"/>
          <p:cNvCxnSpPr>
            <a:cxnSpLocks noChangeShapeType="1"/>
            <a:stCxn id="29" idx="0"/>
            <a:endCxn id="14" idx="4"/>
          </p:cNvCxnSpPr>
          <p:nvPr/>
        </p:nvCxnSpPr>
        <p:spPr bwMode="auto">
          <a:xfrm rot="5400000" flipH="1" flipV="1">
            <a:off x="4368007" y="4687094"/>
            <a:ext cx="838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" name="Straight Connector 36"/>
          <p:cNvCxnSpPr>
            <a:cxnSpLocks noChangeShapeType="1"/>
            <a:stCxn id="30" idx="0"/>
            <a:endCxn id="14" idx="4"/>
          </p:cNvCxnSpPr>
          <p:nvPr/>
        </p:nvCxnSpPr>
        <p:spPr bwMode="auto">
          <a:xfrm rot="16200000" flipV="1">
            <a:off x="5138738" y="3914775"/>
            <a:ext cx="838200" cy="1543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0" name="Straight Connector 39"/>
          <p:cNvCxnSpPr>
            <a:cxnSpLocks noChangeShapeType="1"/>
            <a:stCxn id="31" idx="0"/>
            <a:endCxn id="14" idx="5"/>
          </p:cNvCxnSpPr>
          <p:nvPr/>
        </p:nvCxnSpPr>
        <p:spPr bwMode="auto">
          <a:xfrm rot="16200000" flipV="1">
            <a:off x="6049963" y="3340100"/>
            <a:ext cx="960437" cy="25701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6" name="Straight Connector 45"/>
          <p:cNvCxnSpPr>
            <a:cxnSpLocks noChangeShapeType="1"/>
            <a:stCxn id="101" idx="0"/>
            <a:endCxn id="27" idx="2"/>
          </p:cNvCxnSpPr>
          <p:nvPr/>
        </p:nvCxnSpPr>
        <p:spPr bwMode="auto">
          <a:xfrm rot="5400000" flipH="1" flipV="1">
            <a:off x="1482725" y="5748338"/>
            <a:ext cx="231775" cy="317500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8" name="Straight Connector 47"/>
          <p:cNvCxnSpPr>
            <a:cxnSpLocks noChangeShapeType="1"/>
            <a:stCxn id="102" idx="0"/>
            <a:endCxn id="27" idx="2"/>
          </p:cNvCxnSpPr>
          <p:nvPr/>
        </p:nvCxnSpPr>
        <p:spPr bwMode="auto">
          <a:xfrm rot="16200000" flipV="1">
            <a:off x="1806575" y="5741988"/>
            <a:ext cx="231775" cy="330200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2" name="Elbow Connector 51"/>
          <p:cNvCxnSpPr>
            <a:cxnSpLocks noChangeShapeType="1"/>
          </p:cNvCxnSpPr>
          <p:nvPr/>
        </p:nvCxnSpPr>
        <p:spPr bwMode="auto">
          <a:xfrm rot="5400000" flipH="1" flipV="1">
            <a:off x="4248151" y="1752600"/>
            <a:ext cx="1217612" cy="158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03" name="TextBox 54"/>
          <p:cNvSpPr txBox="1">
            <a:spLocks noChangeArrowheads="1"/>
          </p:cNvSpPr>
          <p:nvPr/>
        </p:nvSpPr>
        <p:spPr bwMode="auto">
          <a:xfrm>
            <a:off x="4856163" y="1751013"/>
            <a:ext cx="1544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/56 IPv6 prefix</a:t>
            </a:r>
          </a:p>
        </p:txBody>
      </p:sp>
      <p:sp>
        <p:nvSpPr>
          <p:cNvPr id="46104" name="TextBox 55"/>
          <p:cNvSpPr txBox="1">
            <a:spLocks noChangeArrowheads="1"/>
          </p:cNvSpPr>
          <p:nvPr/>
        </p:nvSpPr>
        <p:spPr bwMode="auto">
          <a:xfrm>
            <a:off x="1219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6105" name="TextBox 56"/>
          <p:cNvSpPr txBox="1">
            <a:spLocks noChangeArrowheads="1"/>
          </p:cNvSpPr>
          <p:nvPr/>
        </p:nvSpPr>
        <p:spPr bwMode="auto">
          <a:xfrm>
            <a:off x="914400" y="2514600"/>
            <a:ext cx="2590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DHCPv6:</a:t>
            </a:r>
            <a:br>
              <a:rPr lang="en-US"/>
            </a:br>
            <a:r>
              <a:rPr lang="en-US"/>
              <a:t>- IPv6 address of home GW</a:t>
            </a:r>
          </a:p>
          <a:p>
            <a:pPr>
              <a:buFontTx/>
              <a:buChar char="-"/>
            </a:pPr>
            <a:r>
              <a:rPr lang="en-US"/>
              <a:t> /60 DHCPv6 prefix delegation</a:t>
            </a:r>
          </a:p>
          <a:p>
            <a:pPr>
              <a:buFontTx/>
              <a:buChar char="-"/>
            </a:pPr>
            <a:r>
              <a:rPr lang="en-US"/>
              <a:t> DNS server IPv6 address</a:t>
            </a:r>
          </a:p>
          <a:p>
            <a:pPr>
              <a:buFontTx/>
              <a:buChar char="-"/>
            </a:pPr>
            <a:r>
              <a:rPr lang="en-US"/>
              <a:t> CGN IPv6 address</a:t>
            </a:r>
          </a:p>
          <a:p>
            <a:endParaRPr lang="en-US"/>
          </a:p>
        </p:txBody>
      </p: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 rot="10800000">
            <a:off x="15763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07" name="TextBox 74"/>
          <p:cNvSpPr txBox="1">
            <a:spLocks noChangeArrowheads="1"/>
          </p:cNvSpPr>
          <p:nvPr/>
        </p:nvSpPr>
        <p:spPr bwMode="auto">
          <a:xfrm>
            <a:off x="8024813" y="11445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IPv4</a:t>
            </a:r>
            <a:br>
              <a:rPr lang="en-US"/>
            </a:br>
            <a:r>
              <a:rPr lang="en-US"/>
              <a:t>address</a:t>
            </a:r>
          </a:p>
        </p:txBody>
      </p:sp>
      <p:sp>
        <p:nvSpPr>
          <p:cNvPr id="46108" name="TextBox 75"/>
          <p:cNvSpPr txBox="1">
            <a:spLocks noChangeArrowheads="1"/>
          </p:cNvSpPr>
          <p:nvPr/>
        </p:nvSpPr>
        <p:spPr bwMode="auto">
          <a:xfrm>
            <a:off x="3224213" y="685800"/>
            <a:ext cx="307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ARIN dual-stack wired network</a:t>
            </a:r>
          </a:p>
        </p:txBody>
      </p:sp>
      <p:sp>
        <p:nvSpPr>
          <p:cNvPr id="46109" name="TextBox 76"/>
          <p:cNvSpPr txBox="1">
            <a:spLocks noChangeArrowheads="1"/>
          </p:cNvSpPr>
          <p:nvPr/>
        </p:nvSpPr>
        <p:spPr bwMode="auto">
          <a:xfrm>
            <a:off x="4876800" y="1104900"/>
            <a:ext cx="1563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 IPv6</a:t>
            </a:r>
            <a:br>
              <a:rPr lang="en-US"/>
            </a:br>
            <a:r>
              <a:rPr lang="en-US"/>
              <a:t>address</a:t>
            </a: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1471613" y="495300"/>
            <a:ext cx="1219200" cy="1155700"/>
          </a:xfrm>
          <a:prstGeom prst="ellipse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ARIN</a:t>
            </a:r>
            <a:br>
              <a:rPr lang="en-US">
                <a:solidFill>
                  <a:srgbClr val="FFFFFF"/>
                </a:solidFill>
                <a:latin typeface="Calibri" pitchFamily="-65" charset="0"/>
              </a:rPr>
            </a:br>
            <a:r>
              <a:rPr lang="en-US">
                <a:solidFill>
                  <a:srgbClr val="FFFFFF"/>
                </a:solidFill>
                <a:latin typeface="Calibri" pitchFamily="-65" charset="0"/>
              </a:rPr>
              <a:t>Router</a:t>
            </a:r>
          </a:p>
        </p:txBody>
      </p:sp>
      <p:sp>
        <p:nvSpPr>
          <p:cNvPr id="46111" name="TextBox 78"/>
          <p:cNvSpPr txBox="1">
            <a:spLocks noChangeArrowheads="1"/>
          </p:cNvSpPr>
          <p:nvPr/>
        </p:nvSpPr>
        <p:spPr bwMode="auto">
          <a:xfrm>
            <a:off x="1130300" y="1649413"/>
            <a:ext cx="336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IPv6 static route to /56 IPv6 prefix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6919913" y="76200"/>
            <a:ext cx="1295400" cy="8382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ARIN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IPv6 DNS</a:t>
            </a:r>
          </a:p>
          <a:p>
            <a:r>
              <a:rPr lang="en-US">
                <a:solidFill>
                  <a:srgbClr val="FFFFFF"/>
                </a:solidFill>
                <a:latin typeface="Calibri" pitchFamily="-65" charset="0"/>
              </a:rPr>
              <a:t>server</a:t>
            </a:r>
          </a:p>
        </p:txBody>
      </p:sp>
      <p:cxnSp>
        <p:nvCxnSpPr>
          <p:cNvPr id="81" name="Straight Connector 80"/>
          <p:cNvCxnSpPr>
            <a:cxnSpLocks noChangeShapeType="1"/>
            <a:endCxn id="80" idx="2"/>
          </p:cNvCxnSpPr>
          <p:nvPr/>
        </p:nvCxnSpPr>
        <p:spPr bwMode="auto">
          <a:xfrm rot="5400000" flipH="1" flipV="1">
            <a:off x="7473157" y="1010444"/>
            <a:ext cx="190500" cy="1587"/>
          </a:xfrm>
          <a:prstGeom prst="line">
            <a:avLst/>
          </a:prstGeom>
          <a:noFill/>
          <a:ln w="508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254125" y="6022975"/>
            <a:ext cx="369888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901825" y="6022975"/>
            <a:ext cx="369888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4</a:t>
            </a:r>
          </a:p>
        </p:txBody>
      </p:sp>
      <p:cxnSp>
        <p:nvCxnSpPr>
          <p:cNvPr id="109" name="Straight Connector 108"/>
          <p:cNvCxnSpPr>
            <a:cxnSpLocks noChangeShapeType="1"/>
          </p:cNvCxnSpPr>
          <p:nvPr/>
        </p:nvCxnSpPr>
        <p:spPr bwMode="auto">
          <a:xfrm rot="10800000">
            <a:off x="3138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2767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5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376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8</a:t>
            </a:r>
          </a:p>
        </p:txBody>
      </p:sp>
      <p:cxnSp>
        <p:nvCxnSpPr>
          <p:cNvPr id="113" name="Straight Connector 112"/>
          <p:cNvCxnSpPr>
            <a:cxnSpLocks noChangeShapeType="1"/>
          </p:cNvCxnSpPr>
          <p:nvPr/>
        </p:nvCxnSpPr>
        <p:spPr bwMode="auto">
          <a:xfrm rot="10800000">
            <a:off x="4662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4291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9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900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12</a:t>
            </a:r>
          </a:p>
        </p:txBody>
      </p:sp>
      <p:cxnSp>
        <p:nvCxnSpPr>
          <p:cNvPr id="116" name="Straight Connector 115"/>
          <p:cNvCxnSpPr>
            <a:cxnSpLocks noChangeShapeType="1"/>
          </p:cNvCxnSpPr>
          <p:nvPr/>
        </p:nvCxnSpPr>
        <p:spPr bwMode="auto">
          <a:xfrm rot="10800000">
            <a:off x="6186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815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13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6424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16</a:t>
            </a:r>
          </a:p>
        </p:txBody>
      </p:sp>
      <p:cxnSp>
        <p:nvCxnSpPr>
          <p:cNvPr id="119" name="Straight Connector 118"/>
          <p:cNvCxnSpPr>
            <a:cxnSpLocks noChangeShapeType="1"/>
          </p:cNvCxnSpPr>
          <p:nvPr/>
        </p:nvCxnSpPr>
        <p:spPr bwMode="auto">
          <a:xfrm rot="10800000">
            <a:off x="7710488" y="6211888"/>
            <a:ext cx="325437" cy="1587"/>
          </a:xfrm>
          <a:prstGeom prst="line">
            <a:avLst/>
          </a:prstGeom>
          <a:noFill/>
          <a:ln w="25400">
            <a:solidFill>
              <a:srgbClr val="8064A2"/>
            </a:solidFill>
            <a:prstDash val="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73390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17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948613" y="6022975"/>
            <a:ext cx="371475" cy="3810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000">
                <a:solidFill>
                  <a:srgbClr val="FFFFFF"/>
                </a:solidFill>
                <a:latin typeface="Calibri" pitchFamily="-65" charset="0"/>
              </a:rPr>
              <a:t>PC 20</a:t>
            </a:r>
          </a:p>
        </p:txBody>
      </p:sp>
      <p:cxnSp>
        <p:nvCxnSpPr>
          <p:cNvPr id="122" name="Straight Connector 121"/>
          <p:cNvCxnSpPr>
            <a:cxnSpLocks noChangeShapeType="1"/>
            <a:stCxn id="110" idx="0"/>
            <a:endCxn id="28" idx="2"/>
          </p:cNvCxnSpPr>
          <p:nvPr/>
        </p:nvCxnSpPr>
        <p:spPr bwMode="auto">
          <a:xfrm rot="5400000" flipH="1" flipV="1">
            <a:off x="3001169" y="5742781"/>
            <a:ext cx="231775" cy="3286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5" name="Straight Connector 124"/>
          <p:cNvCxnSpPr>
            <a:cxnSpLocks noChangeShapeType="1"/>
            <a:stCxn id="111" idx="0"/>
            <a:endCxn id="28" idx="2"/>
          </p:cNvCxnSpPr>
          <p:nvPr/>
        </p:nvCxnSpPr>
        <p:spPr bwMode="auto">
          <a:xfrm rot="16200000" flipV="1">
            <a:off x="3305969" y="5766594"/>
            <a:ext cx="231775" cy="2809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8" name="Straight Connector 127"/>
          <p:cNvCxnSpPr>
            <a:cxnSpLocks noChangeShapeType="1"/>
            <a:stCxn id="114" idx="0"/>
            <a:endCxn id="29" idx="2"/>
          </p:cNvCxnSpPr>
          <p:nvPr/>
        </p:nvCxnSpPr>
        <p:spPr bwMode="auto">
          <a:xfrm rot="5400000" flipH="1" flipV="1">
            <a:off x="4515644" y="5752306"/>
            <a:ext cx="231775" cy="30956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1" name="Straight Connector 130"/>
          <p:cNvCxnSpPr>
            <a:cxnSpLocks noChangeShapeType="1"/>
            <a:stCxn id="115" idx="0"/>
            <a:endCxn id="29" idx="2"/>
          </p:cNvCxnSpPr>
          <p:nvPr/>
        </p:nvCxnSpPr>
        <p:spPr bwMode="auto">
          <a:xfrm rot="16200000" flipV="1">
            <a:off x="4820444" y="5757069"/>
            <a:ext cx="231775" cy="30003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6" name="Straight Connector 135"/>
          <p:cNvCxnSpPr>
            <a:cxnSpLocks noChangeShapeType="1"/>
            <a:stCxn id="117" idx="0"/>
            <a:endCxn id="30" idx="2"/>
          </p:cNvCxnSpPr>
          <p:nvPr/>
        </p:nvCxnSpPr>
        <p:spPr bwMode="auto">
          <a:xfrm rot="5400000" flipH="1" flipV="1">
            <a:off x="6049169" y="5742781"/>
            <a:ext cx="231775" cy="3286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9" name="Straight Connector 138"/>
          <p:cNvCxnSpPr>
            <a:cxnSpLocks noChangeShapeType="1"/>
            <a:stCxn id="118" idx="0"/>
            <a:endCxn id="30" idx="2"/>
          </p:cNvCxnSpPr>
          <p:nvPr/>
        </p:nvCxnSpPr>
        <p:spPr bwMode="auto">
          <a:xfrm rot="16200000" flipV="1">
            <a:off x="6353969" y="5766594"/>
            <a:ext cx="231775" cy="2809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2" name="Straight Connector 141"/>
          <p:cNvCxnSpPr>
            <a:cxnSpLocks noChangeShapeType="1"/>
            <a:stCxn id="120" idx="0"/>
            <a:endCxn id="31" idx="2"/>
          </p:cNvCxnSpPr>
          <p:nvPr/>
        </p:nvCxnSpPr>
        <p:spPr bwMode="auto">
          <a:xfrm rot="5400000" flipH="1" flipV="1">
            <a:off x="7554119" y="5761831"/>
            <a:ext cx="231775" cy="290513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5" name="Straight Connector 144"/>
          <p:cNvCxnSpPr>
            <a:cxnSpLocks noChangeShapeType="1"/>
            <a:stCxn id="121" idx="0"/>
            <a:endCxn id="31" idx="2"/>
          </p:cNvCxnSpPr>
          <p:nvPr/>
        </p:nvCxnSpPr>
        <p:spPr bwMode="auto">
          <a:xfrm rot="16200000" flipV="1">
            <a:off x="7858919" y="5747544"/>
            <a:ext cx="231775" cy="319087"/>
          </a:xfrm>
          <a:prstGeom prst="line">
            <a:avLst/>
          </a:prstGeom>
          <a:noFill/>
          <a:ln w="25400">
            <a:solidFill>
              <a:srgbClr val="8064A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6" name="Straight Connector 155"/>
          <p:cNvCxnSpPr/>
          <p:nvPr/>
        </p:nvCxnSpPr>
        <p:spPr>
          <a:xfrm>
            <a:off x="76200" y="2170113"/>
            <a:ext cx="9067800" cy="39687"/>
          </a:xfrm>
          <a:prstGeom prst="line">
            <a:avLst/>
          </a:prstGeom>
          <a:ln w="3175" cap="flat" cmpd="sng" algn="ctr">
            <a:solidFill>
              <a:schemeClr val="accent6">
                <a:shade val="95000"/>
                <a:satMod val="105000"/>
              </a:schemeClr>
            </a:solidFill>
            <a:prstDash val="dot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6200" y="202168"/>
            <a:ext cx="461665" cy="17028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>
            <a:spAutoFit/>
          </a:bodyPr>
          <a:lstStyle/>
          <a:p>
            <a:pPr>
              <a:defRPr/>
            </a:pPr>
            <a:r>
              <a:rPr lang="en-US" b="1" dirty="0"/>
              <a:t>ARIN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6200" y="2428306"/>
            <a:ext cx="461665" cy="4201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wordArtVert">
            <a:spAutoFit/>
          </a:bodyPr>
          <a:lstStyle/>
          <a:p>
            <a:pPr>
              <a:defRPr/>
            </a:pPr>
            <a:r>
              <a:rPr lang="en-US" b="1" dirty="0"/>
              <a:t>COMCAST</a:t>
            </a:r>
          </a:p>
        </p:txBody>
      </p:sp>
      <p:sp>
        <p:nvSpPr>
          <p:cNvPr id="46139" name="TextBox 162"/>
          <p:cNvSpPr txBox="1">
            <a:spLocks noChangeArrowheads="1"/>
          </p:cNvSpPr>
          <p:nvPr/>
        </p:nvSpPr>
        <p:spPr bwMode="auto">
          <a:xfrm>
            <a:off x="2690813" y="6429375"/>
            <a:ext cx="109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6140" name="TextBox 163"/>
          <p:cNvSpPr txBox="1">
            <a:spLocks noChangeArrowheads="1"/>
          </p:cNvSpPr>
          <p:nvPr/>
        </p:nvSpPr>
        <p:spPr bwMode="auto">
          <a:xfrm>
            <a:off x="4267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6141" name="TextBox 164"/>
          <p:cNvSpPr txBox="1">
            <a:spLocks noChangeArrowheads="1"/>
          </p:cNvSpPr>
          <p:nvPr/>
        </p:nvSpPr>
        <p:spPr bwMode="auto">
          <a:xfrm>
            <a:off x="5791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6142" name="TextBox 165"/>
          <p:cNvSpPr txBox="1">
            <a:spLocks noChangeArrowheads="1"/>
          </p:cNvSpPr>
          <p:nvPr/>
        </p:nvSpPr>
        <p:spPr bwMode="auto">
          <a:xfrm>
            <a:off x="7315200" y="6429375"/>
            <a:ext cx="1090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/64 IPv6 prefix</a:t>
            </a:r>
          </a:p>
        </p:txBody>
      </p:sp>
      <p:sp>
        <p:nvSpPr>
          <p:cNvPr id="46143" name="TextBox 168"/>
          <p:cNvSpPr txBox="1">
            <a:spLocks noChangeArrowheads="1"/>
          </p:cNvSpPr>
          <p:nvPr/>
        </p:nvSpPr>
        <p:spPr bwMode="auto">
          <a:xfrm>
            <a:off x="7620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6144" name="TextBox 169"/>
          <p:cNvSpPr txBox="1">
            <a:spLocks noChangeArrowheads="1"/>
          </p:cNvSpPr>
          <p:nvPr/>
        </p:nvSpPr>
        <p:spPr bwMode="auto">
          <a:xfrm>
            <a:off x="22733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6145" name="TextBox 170"/>
          <p:cNvSpPr txBox="1">
            <a:spLocks noChangeArrowheads="1"/>
          </p:cNvSpPr>
          <p:nvPr/>
        </p:nvSpPr>
        <p:spPr bwMode="auto">
          <a:xfrm>
            <a:off x="41910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6146" name="TextBox 171"/>
          <p:cNvSpPr txBox="1">
            <a:spLocks noChangeArrowheads="1"/>
          </p:cNvSpPr>
          <p:nvPr/>
        </p:nvSpPr>
        <p:spPr bwMode="auto">
          <a:xfrm>
            <a:off x="62357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sp>
        <p:nvSpPr>
          <p:cNvPr id="46147" name="TextBox 172"/>
          <p:cNvSpPr txBox="1">
            <a:spLocks noChangeArrowheads="1"/>
          </p:cNvSpPr>
          <p:nvPr/>
        </p:nvSpPr>
        <p:spPr bwMode="auto">
          <a:xfrm>
            <a:off x="7772400" y="4829175"/>
            <a:ext cx="1155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/60 DHCPv6-PD</a:t>
            </a:r>
          </a:p>
        </p:txBody>
      </p:sp>
      <p:cxnSp>
        <p:nvCxnSpPr>
          <p:cNvPr id="175" name="Curved Connector 174"/>
          <p:cNvCxnSpPr>
            <a:cxnSpLocks noChangeShapeType="1"/>
          </p:cNvCxnSpPr>
          <p:nvPr/>
        </p:nvCxnSpPr>
        <p:spPr bwMode="auto">
          <a:xfrm>
            <a:off x="3562350" y="1500188"/>
            <a:ext cx="957263" cy="404812"/>
          </a:xfrm>
          <a:prstGeom prst="curvedConnector3">
            <a:avLst>
              <a:gd name="adj1" fmla="val 101713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8399463" y="2895600"/>
            <a:ext cx="533400" cy="3698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IPv6</a:t>
            </a:r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8399463" y="3341688"/>
            <a:ext cx="533400" cy="368300"/>
          </a:xfrm>
          <a:prstGeom prst="rect">
            <a:avLst/>
          </a:prstGeom>
          <a:gradFill rotWithShape="1">
            <a:gsLst>
              <a:gs pos="0">
                <a:srgbClr val="C8B0ED"/>
              </a:gs>
              <a:gs pos="100000">
                <a:srgbClr val="7F5BAB"/>
              </a:gs>
            </a:gsLst>
            <a:lin ang="5400000"/>
          </a:gradFill>
          <a:ln w="9525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Dual-</a:t>
            </a:r>
            <a:br>
              <a:rPr lang="en-US" sz="1200">
                <a:solidFill>
                  <a:srgbClr val="FFFFFF"/>
                </a:solidFill>
                <a:latin typeface="Calibri" pitchFamily="-65" charset="0"/>
              </a:rPr>
            </a:br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stack</a:t>
            </a:r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8399463" y="3810000"/>
            <a:ext cx="533400" cy="369888"/>
          </a:xfrm>
          <a:prstGeom prst="rect">
            <a:avLst/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Calibri" pitchFamily="-65" charset="0"/>
              </a:rPr>
              <a:t>IPv4</a:t>
            </a:r>
          </a:p>
        </p:txBody>
      </p:sp>
      <p:sp>
        <p:nvSpPr>
          <p:cNvPr id="46152" name="TextBox 181"/>
          <p:cNvSpPr txBox="1">
            <a:spLocks noChangeArrowheads="1"/>
          </p:cNvSpPr>
          <p:nvPr/>
        </p:nvSpPr>
        <p:spPr bwMode="auto">
          <a:xfrm>
            <a:off x="8229600" y="2543175"/>
            <a:ext cx="855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Color code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200400" y="76200"/>
            <a:ext cx="3067050" cy="523875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2800">
                <a:solidFill>
                  <a:srgbClr val="000000"/>
                </a:solidFill>
                <a:latin typeface="Calibri" pitchFamily="-65" charset="0"/>
              </a:rPr>
              <a:t>Actual DS-lite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IPv4 reality check:</a:t>
            </a:r>
            <a:br>
              <a:rPr lang="en-US" sz="3600" smtClean="0"/>
            </a:br>
            <a:r>
              <a:rPr lang="en-US" sz="3600" smtClean="0"/>
              <a:t>completion of allocation is real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076267" y="1458766"/>
          <a:ext cx="7515202" cy="403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595438" y="4221163"/>
            <a:ext cx="4879975" cy="261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4FFFF">
                  <a:alpha val="31000"/>
                </a:srgbClr>
              </a:gs>
              <a:gs pos="100000">
                <a:srgbClr val="00D8FF">
                  <a:alpha val="31000"/>
                </a:srgbClr>
              </a:gs>
            </a:gsLst>
            <a:lin ang="5400000"/>
          </a:gradFill>
          <a:ln w="9525">
            <a:solidFill>
              <a:srgbClr val="0FC3ED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r>
              <a:rPr lang="en-US" sz="2000">
                <a:solidFill>
                  <a:srgbClr val="FFFFFF"/>
                </a:solidFill>
              </a:rPr>
              <a:t>Uncertainty</a:t>
            </a: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5373688" y="3489325"/>
            <a:ext cx="149225" cy="114300"/>
          </a:xfrm>
          <a:prstGeom prst="diamond">
            <a:avLst/>
          </a:prstGeom>
          <a:gradFill rotWithShape="1">
            <a:gsLst>
              <a:gs pos="0">
                <a:srgbClr val="BCBCBC"/>
              </a:gs>
              <a:gs pos="100000">
                <a:srgbClr val="000000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29702" name="Group 12"/>
          <p:cNvGrpSpPr>
            <a:grpSpLocks/>
          </p:cNvGrpSpPr>
          <p:nvPr/>
        </p:nvGrpSpPr>
        <p:grpSpPr bwMode="auto">
          <a:xfrm>
            <a:off x="6913563" y="2393950"/>
            <a:ext cx="647700" cy="246063"/>
            <a:chOff x="6324600" y="3886200"/>
            <a:chExt cx="647700" cy="246063"/>
          </a:xfrm>
        </p:grpSpPr>
        <p:sp>
          <p:nvSpPr>
            <p:cNvPr id="9" name="Diamond 8"/>
            <p:cNvSpPr>
              <a:spLocks noChangeArrowheads="1"/>
            </p:cNvSpPr>
            <p:nvPr/>
          </p:nvSpPr>
          <p:spPr bwMode="auto">
            <a:xfrm>
              <a:off x="6324600" y="3962400"/>
              <a:ext cx="149225" cy="114300"/>
            </a:xfrm>
            <a:prstGeom prst="diamond">
              <a:avLst/>
            </a:prstGeom>
            <a:gradFill rotWithShape="1">
              <a:gsLst>
                <a:gs pos="0">
                  <a:srgbClr val="BCBCBC"/>
                </a:gs>
                <a:gs pos="100000">
                  <a:srgbClr val="000000"/>
                </a:gs>
              </a:gsLst>
              <a:lin ang="5400000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TextBox 9"/>
            <p:cNvSpPr txBox="1">
              <a:spLocks noChangeArrowheads="1"/>
            </p:cNvSpPr>
            <p:nvPr/>
          </p:nvSpPr>
          <p:spPr bwMode="auto">
            <a:xfrm>
              <a:off x="6442075" y="3886200"/>
              <a:ext cx="5302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cs typeface="Arial" charset="0"/>
                </a:rPr>
                <a:t>Today</a:t>
              </a: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09600" y="4075113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charset="0"/>
              <a:buChar char="•"/>
            </a:pPr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1117605" y="5082701"/>
            <a:ext cx="7429237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kern="0" dirty="0">
                <a:ln>
                  <a:solidFill>
                    <a:srgbClr val="EF461D"/>
                  </a:solidFill>
                </a:ln>
                <a:solidFill>
                  <a:srgbClr val="FF0000"/>
                </a:solidFill>
                <a:ea typeface="ＭＳ Ｐゴシック" pitchFamily="-106" charset="-128"/>
                <a:cs typeface="ＭＳ Ｐゴシック" pitchFamily="-106" charset="-128"/>
              </a:rPr>
              <a:t>After completion:</a:t>
            </a:r>
            <a:br>
              <a:rPr lang="en-US" sz="2800" kern="0" dirty="0">
                <a:ln>
                  <a:solidFill>
                    <a:srgbClr val="EF461D"/>
                  </a:solidFill>
                </a:ln>
                <a:solidFill>
                  <a:srgbClr val="FF0000"/>
                </a:solidFill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2800" kern="0" dirty="0">
                <a:ln>
                  <a:solidFill>
                    <a:schemeClr val="tx1"/>
                  </a:solidFill>
                </a:ln>
                <a:ea typeface="ＭＳ Ｐゴシック" pitchFamily="-106" charset="-128"/>
                <a:cs typeface="ＭＳ Ｐゴシック" pitchFamily="-106" charset="-128"/>
              </a:rPr>
              <a:t>Existing IPv4 addresses will </a:t>
            </a:r>
            <a:r>
              <a:rPr lang="en-US" sz="2800" u="sng" kern="0" dirty="0">
                <a:ln>
                  <a:solidFill>
                    <a:schemeClr val="tx1"/>
                  </a:solidFill>
                </a:ln>
                <a:ea typeface="ＭＳ Ｐゴシック" pitchFamily="-106" charset="-128"/>
                <a:cs typeface="ＭＳ Ｐゴシック" pitchFamily="-106" charset="-128"/>
              </a:rPr>
              <a:t>not</a:t>
            </a:r>
            <a:r>
              <a:rPr lang="en-US" sz="2800" kern="0" dirty="0">
                <a:ln>
                  <a:solidFill>
                    <a:schemeClr val="tx1"/>
                  </a:solidFill>
                </a:ln>
                <a:ea typeface="ＭＳ Ｐゴシック" pitchFamily="-106" charset="-128"/>
                <a:cs typeface="ＭＳ Ｐゴシック" pitchFamily="-106" charset="-128"/>
              </a:rPr>
              <a:t> stop working.</a:t>
            </a:r>
          </a:p>
          <a:p>
            <a:pPr algn="l">
              <a:defRPr/>
            </a:pPr>
            <a:r>
              <a:rPr lang="en-US" sz="2800" kern="0" dirty="0">
                <a:ln>
                  <a:solidFill>
                    <a:schemeClr val="tx1"/>
                  </a:solidFill>
                </a:ln>
                <a:ea typeface="ＭＳ Ｐゴシック" pitchFamily="-106" charset="-128"/>
                <a:cs typeface="ＭＳ Ｐゴシック" pitchFamily="-106" charset="-128"/>
              </a:rPr>
              <a:t>Current networks will still operate.</a:t>
            </a:r>
            <a:endParaRPr lang="en-US" sz="2800" dirty="0">
              <a:ln>
                <a:solidFill>
                  <a:schemeClr val="tx1"/>
                </a:solidFill>
              </a:ln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IPv6 reality check:</a:t>
            </a:r>
            <a:br>
              <a:rPr lang="en-US" sz="3600" smtClean="0"/>
            </a:br>
            <a:r>
              <a:rPr lang="en-US" sz="3600" smtClean="0"/>
              <a:t>the IPv4 long tail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82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Post IPv4 allocation completion:</a:t>
            </a:r>
            <a:br>
              <a:rPr lang="en-US" sz="2400" smtClean="0"/>
            </a:b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Many hosts in the home (eg Win 95/98/2000/XP, Playstations, consumer electronic devices) are IPv4-only.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They will not function in an IPv6-only environment.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Few of those hosts can and will upgrade to IPv6.</a:t>
            </a:r>
          </a:p>
          <a:p>
            <a:pPr lvl="2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Content servers (web, email,…) hosted on the Internet by many different parties will take time to upgrade to support IPv6.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Dealing with both realities:</a:t>
            </a:r>
            <a:br>
              <a:rPr lang="en-US" sz="3600" smtClean="0"/>
            </a:br>
            <a:r>
              <a:rPr lang="en-US" sz="3600" smtClean="0"/>
              <a:t>a two prong approach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26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circleNumDbPlain"/>
            </a:pPr>
            <a:r>
              <a:rPr lang="en-US" sz="2400" b="1" smtClean="0"/>
              <a:t>Embrace IPv6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Move as many devices/services to IPv6 as possible to lower dependency on IPv4 addresses</a:t>
            </a:r>
            <a:br>
              <a:rPr lang="en-US" sz="2400" smtClean="0"/>
            </a:b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circleNumDbPlain"/>
            </a:pPr>
            <a:r>
              <a:rPr lang="en-US" sz="2400" b="1" smtClean="0"/>
              <a:t>Build an IPv6 transition bridge for the IPv4 long tail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Goal: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Provide IPv4 service without providing</a:t>
            </a:r>
            <a:br>
              <a:rPr lang="en-US" sz="2400" smtClean="0"/>
            </a:br>
            <a:r>
              <a:rPr lang="en-US" sz="2400" smtClean="0"/>
              <a:t>a dedicated IPv4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Technology: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Leverage IPv6 access infrastructure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Provide only IPv6 addresses to endpoint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Share IPv4 addresses in the access networks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/>
              <a:t>DS-lite: IPv4/IPv6 tunnel + provider NAT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marL="457200" indent="-45720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DS-lite update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52775"/>
            <a:ext cx="7385050" cy="1231900"/>
          </a:xfrm>
        </p:spPr>
        <p:txBody>
          <a:bodyPr/>
          <a:lstStyle/>
          <a:p>
            <a:pPr eaLnBrk="1" hangingPunct="1"/>
            <a:r>
              <a:rPr lang="en-US" smtClean="0"/>
              <a:t>Draft-ietf-softwire-dual-stack-lite-00.txt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768350" y="4473575"/>
            <a:ext cx="738505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85000"/>
              </a:lnSpc>
              <a:buClr>
                <a:srgbClr val="EF461D"/>
              </a:buClr>
              <a:buSzPct val="120000"/>
            </a:pPr>
            <a:endParaRPr lang="en-US" sz="1200" b="1">
              <a:solidFill>
                <a:srgbClr val="FEC6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52413" y="127000"/>
            <a:ext cx="8674100" cy="725488"/>
          </a:xfrm>
        </p:spPr>
        <p:txBody>
          <a:bodyPr/>
          <a:lstStyle/>
          <a:p>
            <a:r>
              <a:rPr lang="en-US" sz="3600" smtClean="0"/>
              <a:t>IPv4 port distribution</a:t>
            </a:r>
          </a:p>
        </p:txBody>
      </p:sp>
      <p:sp>
        <p:nvSpPr>
          <p:cNvPr id="34819" name="Content Placeholder 62"/>
          <p:cNvSpPr>
            <a:spLocks noGrp="1"/>
          </p:cNvSpPr>
          <p:nvPr>
            <p:ph idx="1"/>
          </p:nvPr>
        </p:nvSpPr>
        <p:spPr>
          <a:xfrm>
            <a:off x="292100" y="774700"/>
            <a:ext cx="8609013" cy="5873750"/>
          </a:xfrm>
        </p:spPr>
        <p:txBody>
          <a:bodyPr/>
          <a:lstStyle/>
          <a:p>
            <a:r>
              <a:rPr lang="en-US" sz="2400" smtClean="0"/>
              <a:t>Measurements:</a:t>
            </a:r>
          </a:p>
          <a:p>
            <a:pPr lvl="1"/>
            <a:r>
              <a:rPr lang="en-US" sz="2400" smtClean="0"/>
              <a:t>Average #ports/customer &lt; 10 (per transport protocol)</a:t>
            </a:r>
          </a:p>
          <a:p>
            <a:pPr lvl="1"/>
            <a:r>
              <a:rPr lang="en-US" sz="2400" smtClean="0"/>
              <a:t>Peak #ports/customer &gt; 100? &gt; 1000? &gt; 5000?</a:t>
            </a:r>
          </a:p>
          <a:p>
            <a:endParaRPr lang="en-US" sz="2400" smtClean="0"/>
          </a:p>
          <a:p>
            <a:r>
              <a:rPr lang="en-US" sz="2400" smtClean="0"/>
              <a:t>Do not dimension for peaks, but for average!</a:t>
            </a:r>
          </a:p>
          <a:p>
            <a:pPr lvl="1"/>
            <a:r>
              <a:rPr lang="en-US" sz="2400" smtClean="0"/>
              <a:t>No cookie cutter approach</a:t>
            </a:r>
          </a:p>
          <a:p>
            <a:pPr lvl="1"/>
            <a:r>
              <a:rPr lang="en-US" sz="2400" smtClean="0"/>
              <a:t>Large dynamic pool of ports shared by many customers</a:t>
            </a:r>
          </a:p>
          <a:p>
            <a:pPr lvl="1"/>
            <a:endParaRPr lang="en-US" sz="2400" smtClean="0"/>
          </a:p>
          <a:p>
            <a:r>
              <a:rPr lang="en-US" sz="2400" smtClean="0"/>
              <a:t>Customers want to choose their own applications</a:t>
            </a:r>
          </a:p>
          <a:p>
            <a:pPr lvl="1"/>
            <a:r>
              <a:rPr lang="en-US" sz="2400" smtClean="0"/>
              <a:t>CGN MUST not interfere with applications, eg avoid ALGs,…</a:t>
            </a:r>
          </a:p>
          <a:p>
            <a:pPr lvl="1"/>
            <a:r>
              <a:rPr lang="en-US" sz="2400" smtClean="0"/>
              <a:t>Need to support incoming connections</a:t>
            </a:r>
          </a:p>
          <a:p>
            <a:pPr lvl="1"/>
            <a:r>
              <a:rPr lang="en-US" sz="2400" smtClean="0"/>
              <a:t>Small static pool of reserved ports </a:t>
            </a:r>
            <a:r>
              <a:rPr lang="en-US" sz="2400" u="sng" smtClean="0"/>
              <a:t>under the control of customers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AE4C1E-8629-4B1E-A12D-425C8914197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own Arrow 47"/>
          <p:cNvSpPr>
            <a:spLocks noChangeArrowheads="1"/>
          </p:cNvSpPr>
          <p:nvPr/>
        </p:nvSpPr>
        <p:spPr bwMode="auto">
          <a:xfrm>
            <a:off x="7751763" y="1555750"/>
            <a:ext cx="96837" cy="614363"/>
          </a:xfrm>
          <a:prstGeom prst="downArrow">
            <a:avLst>
              <a:gd name="adj1" fmla="val 50000"/>
              <a:gd name="adj2" fmla="val 50461"/>
            </a:avLst>
          </a:prstGeom>
          <a:solidFill>
            <a:srgbClr val="20D177"/>
          </a:solidFill>
          <a:ln w="76200">
            <a:solidFill>
              <a:srgbClr val="20D177">
                <a:alpha val="45882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43" name="Down Arrow 47"/>
          <p:cNvSpPr>
            <a:spLocks noChangeArrowheads="1"/>
          </p:cNvSpPr>
          <p:nvPr/>
        </p:nvSpPr>
        <p:spPr bwMode="auto">
          <a:xfrm>
            <a:off x="5976938" y="1555750"/>
            <a:ext cx="96837" cy="614363"/>
          </a:xfrm>
          <a:prstGeom prst="downArrow">
            <a:avLst>
              <a:gd name="adj1" fmla="val 50000"/>
              <a:gd name="adj2" fmla="val 50461"/>
            </a:avLst>
          </a:prstGeom>
          <a:solidFill>
            <a:srgbClr val="20D177"/>
          </a:solidFill>
          <a:ln w="76200">
            <a:solidFill>
              <a:srgbClr val="20D177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60375" y="1214438"/>
            <a:ext cx="3824288" cy="5386387"/>
          </a:xfrm>
          <a:prstGeom prst="rect">
            <a:avLst/>
          </a:prstGeom>
          <a:solidFill>
            <a:srgbClr val="EF461D">
              <a:alpha val="784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45" name="Rectangle 61"/>
          <p:cNvSpPr>
            <a:spLocks noChangeArrowheads="1"/>
          </p:cNvSpPr>
          <p:nvPr/>
        </p:nvSpPr>
        <p:spPr bwMode="auto">
          <a:xfrm>
            <a:off x="698500" y="3433763"/>
            <a:ext cx="3376613" cy="29448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46" name="Rectangle 40"/>
          <p:cNvSpPr>
            <a:spLocks noChangeArrowheads="1"/>
          </p:cNvSpPr>
          <p:nvPr/>
        </p:nvSpPr>
        <p:spPr bwMode="auto">
          <a:xfrm>
            <a:off x="711200" y="2763838"/>
            <a:ext cx="2735263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47" name="Title 1"/>
          <p:cNvSpPr>
            <a:spLocks noGrp="1"/>
          </p:cNvSpPr>
          <p:nvPr>
            <p:ph type="title"/>
          </p:nvPr>
        </p:nvSpPr>
        <p:spPr>
          <a:xfrm>
            <a:off x="252413" y="239713"/>
            <a:ext cx="8674100" cy="725487"/>
          </a:xfrm>
        </p:spPr>
        <p:txBody>
          <a:bodyPr/>
          <a:lstStyle/>
          <a:p>
            <a:r>
              <a:rPr lang="en-US" sz="3600" smtClean="0"/>
              <a:t>Port forwarding &amp; A+P extensions</a:t>
            </a:r>
          </a:p>
        </p:txBody>
      </p:sp>
      <p:sp>
        <p:nvSpPr>
          <p:cNvPr id="358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7D6898-CECA-448F-9FA5-6C6387CEBC54}" type="slidenum">
              <a:rPr lang="en-US"/>
              <a:pPr/>
              <a:t>7</a:t>
            </a:fld>
            <a:endParaRPr lang="en-US"/>
          </a:p>
        </p:txBody>
      </p:sp>
      <p:sp>
        <p:nvSpPr>
          <p:cNvPr id="35849" name="TextBox 5"/>
          <p:cNvSpPr txBox="1">
            <a:spLocks noChangeArrowheads="1"/>
          </p:cNvSpPr>
          <p:nvPr/>
        </p:nvSpPr>
        <p:spPr bwMode="auto">
          <a:xfrm>
            <a:off x="600075" y="1241425"/>
            <a:ext cx="161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ISP portal</a:t>
            </a:r>
          </a:p>
        </p:txBody>
      </p:sp>
      <p:sp>
        <p:nvSpPr>
          <p:cNvPr id="35850" name="TextBox 6"/>
          <p:cNvSpPr txBox="1">
            <a:spLocks noChangeArrowheads="1"/>
          </p:cNvSpPr>
          <p:nvPr/>
        </p:nvSpPr>
        <p:spPr bwMode="auto">
          <a:xfrm>
            <a:off x="1004888" y="1758950"/>
            <a:ext cx="2459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Address &amp; port control tab</a:t>
            </a:r>
          </a:p>
        </p:txBody>
      </p:sp>
      <p:sp>
        <p:nvSpPr>
          <p:cNvPr id="35851" name="TextBox 7"/>
          <p:cNvSpPr txBox="1">
            <a:spLocks noChangeArrowheads="1"/>
          </p:cNvSpPr>
          <p:nvPr/>
        </p:nvSpPr>
        <p:spPr bwMode="auto">
          <a:xfrm>
            <a:off x="711200" y="2609850"/>
            <a:ext cx="33909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  <a:p>
            <a:pPr algn="l"/>
            <a:r>
              <a:rPr lang="en-US" b="1"/>
              <a:t>External IPv4 address: </a:t>
            </a:r>
            <a:r>
              <a:rPr lang="en-US"/>
              <a:t>1.2.3.4</a:t>
            </a:r>
            <a:br>
              <a:rPr lang="en-US"/>
            </a:br>
            <a:endParaRPr lang="en-US"/>
          </a:p>
          <a:p>
            <a:pPr algn="l"/>
            <a:endParaRPr lang="en-US"/>
          </a:p>
          <a:p>
            <a:pPr algn="l"/>
            <a:r>
              <a:rPr lang="en-US" b="1"/>
              <a:t>Port       A+P    Port forwarding</a:t>
            </a:r>
            <a:r>
              <a:rPr lang="en-US"/>
              <a:t/>
            </a:r>
            <a:br>
              <a:rPr lang="en-US"/>
            </a:br>
            <a:r>
              <a:rPr lang="en-US"/>
              <a:t>                                 Internal IP   Port</a:t>
            </a:r>
            <a:br>
              <a:rPr lang="en-US"/>
            </a:br>
            <a:endParaRPr lang="en-US"/>
          </a:p>
          <a:p>
            <a:pPr algn="l"/>
            <a:r>
              <a:rPr lang="en-US"/>
              <a:t>3000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3001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3002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3003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3004</a:t>
            </a:r>
          </a:p>
          <a:p>
            <a:pPr algn="l"/>
            <a:r>
              <a:rPr lang="en-US"/>
              <a:t>…</a:t>
            </a:r>
          </a:p>
        </p:txBody>
      </p:sp>
      <p:sp>
        <p:nvSpPr>
          <p:cNvPr id="35852" name="Rectangle 8"/>
          <p:cNvSpPr>
            <a:spLocks noChangeArrowheads="1"/>
          </p:cNvSpPr>
          <p:nvPr/>
        </p:nvSpPr>
        <p:spPr bwMode="auto">
          <a:xfrm>
            <a:off x="2120900" y="4229100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53" name="Rectangle 9"/>
          <p:cNvSpPr>
            <a:spLocks noChangeArrowheads="1"/>
          </p:cNvSpPr>
          <p:nvPr/>
        </p:nvSpPr>
        <p:spPr bwMode="auto">
          <a:xfrm>
            <a:off x="1589088" y="4227513"/>
            <a:ext cx="127000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86013" y="4159250"/>
            <a:ext cx="850900" cy="26511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76613" y="4157663"/>
            <a:ext cx="419100" cy="266700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56" name="Rectangle 12"/>
          <p:cNvSpPr>
            <a:spLocks noChangeArrowheads="1"/>
          </p:cNvSpPr>
          <p:nvPr/>
        </p:nvSpPr>
        <p:spPr bwMode="auto">
          <a:xfrm>
            <a:off x="2133600" y="4702175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57" name="Rectangle 13"/>
          <p:cNvSpPr>
            <a:spLocks noChangeArrowheads="1"/>
          </p:cNvSpPr>
          <p:nvPr/>
        </p:nvSpPr>
        <p:spPr bwMode="auto">
          <a:xfrm>
            <a:off x="1603375" y="4700588"/>
            <a:ext cx="125413" cy="1127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58" name="Rectangle 14"/>
          <p:cNvSpPr>
            <a:spLocks noChangeArrowheads="1"/>
          </p:cNvSpPr>
          <p:nvPr/>
        </p:nvSpPr>
        <p:spPr bwMode="auto">
          <a:xfrm>
            <a:off x="2398713" y="4632325"/>
            <a:ext cx="850900" cy="2651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59" name="Rectangle 15"/>
          <p:cNvSpPr>
            <a:spLocks noChangeArrowheads="1"/>
          </p:cNvSpPr>
          <p:nvPr/>
        </p:nvSpPr>
        <p:spPr bwMode="auto">
          <a:xfrm>
            <a:off x="3389313" y="4630738"/>
            <a:ext cx="419100" cy="266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0" name="Rectangle 16"/>
          <p:cNvSpPr>
            <a:spLocks noChangeArrowheads="1"/>
          </p:cNvSpPr>
          <p:nvPr/>
        </p:nvSpPr>
        <p:spPr bwMode="auto">
          <a:xfrm>
            <a:off x="2133600" y="5121275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1" name="Rectangle 17"/>
          <p:cNvSpPr>
            <a:spLocks noChangeArrowheads="1"/>
          </p:cNvSpPr>
          <p:nvPr/>
        </p:nvSpPr>
        <p:spPr bwMode="auto">
          <a:xfrm>
            <a:off x="1603375" y="5119688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2" name="Rectangle 18"/>
          <p:cNvSpPr>
            <a:spLocks noChangeArrowheads="1"/>
          </p:cNvSpPr>
          <p:nvPr/>
        </p:nvSpPr>
        <p:spPr bwMode="auto">
          <a:xfrm>
            <a:off x="2398713" y="5051425"/>
            <a:ext cx="850900" cy="2651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3" name="Rectangle 19"/>
          <p:cNvSpPr>
            <a:spLocks noChangeArrowheads="1"/>
          </p:cNvSpPr>
          <p:nvPr/>
        </p:nvSpPr>
        <p:spPr bwMode="auto">
          <a:xfrm>
            <a:off x="3389313" y="5049838"/>
            <a:ext cx="419100" cy="266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4" name="Rectangle 20"/>
          <p:cNvSpPr>
            <a:spLocks noChangeArrowheads="1"/>
          </p:cNvSpPr>
          <p:nvPr/>
        </p:nvSpPr>
        <p:spPr bwMode="auto">
          <a:xfrm>
            <a:off x="2133600" y="5553075"/>
            <a:ext cx="125413" cy="1127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5" name="Rectangle 21"/>
          <p:cNvSpPr>
            <a:spLocks noChangeArrowheads="1"/>
          </p:cNvSpPr>
          <p:nvPr/>
        </p:nvSpPr>
        <p:spPr bwMode="auto">
          <a:xfrm>
            <a:off x="1603375" y="5553075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98713" y="5483225"/>
            <a:ext cx="850900" cy="26511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389313" y="5483225"/>
            <a:ext cx="419100" cy="26511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8" name="Rectangle 24"/>
          <p:cNvSpPr>
            <a:spLocks noChangeArrowheads="1"/>
          </p:cNvSpPr>
          <p:nvPr/>
        </p:nvSpPr>
        <p:spPr bwMode="auto">
          <a:xfrm>
            <a:off x="2133600" y="5986463"/>
            <a:ext cx="125413" cy="111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69" name="Rectangle 25"/>
          <p:cNvSpPr>
            <a:spLocks noChangeArrowheads="1"/>
          </p:cNvSpPr>
          <p:nvPr/>
        </p:nvSpPr>
        <p:spPr bwMode="auto">
          <a:xfrm>
            <a:off x="1603375" y="5984875"/>
            <a:ext cx="125413" cy="1127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398713" y="5916613"/>
            <a:ext cx="850900" cy="265112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389313" y="5915025"/>
            <a:ext cx="419100" cy="266700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72" name="TextBox 29"/>
          <p:cNvSpPr txBox="1">
            <a:spLocks noChangeArrowheads="1"/>
          </p:cNvSpPr>
          <p:nvPr/>
        </p:nvSpPr>
        <p:spPr bwMode="auto">
          <a:xfrm>
            <a:off x="1517650" y="4110038"/>
            <a:ext cx="274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873" name="TextBox 31"/>
          <p:cNvSpPr txBox="1">
            <a:spLocks noChangeArrowheads="1"/>
          </p:cNvSpPr>
          <p:nvPr/>
        </p:nvSpPr>
        <p:spPr bwMode="auto">
          <a:xfrm>
            <a:off x="2065338" y="4584700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874" name="TextBox 32"/>
          <p:cNvSpPr txBox="1">
            <a:spLocks noChangeArrowheads="1"/>
          </p:cNvSpPr>
          <p:nvPr/>
        </p:nvSpPr>
        <p:spPr bwMode="auto">
          <a:xfrm>
            <a:off x="2074863" y="5008563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875" name="TextBox 33"/>
          <p:cNvSpPr txBox="1">
            <a:spLocks noChangeArrowheads="1"/>
          </p:cNvSpPr>
          <p:nvPr/>
        </p:nvSpPr>
        <p:spPr bwMode="auto">
          <a:xfrm>
            <a:off x="1531938" y="5437188"/>
            <a:ext cx="27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876" name="TextBox 34"/>
          <p:cNvSpPr txBox="1">
            <a:spLocks noChangeArrowheads="1"/>
          </p:cNvSpPr>
          <p:nvPr/>
        </p:nvSpPr>
        <p:spPr bwMode="auto">
          <a:xfrm>
            <a:off x="1531938" y="5865813"/>
            <a:ext cx="2746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877" name="TextBox 35"/>
          <p:cNvSpPr txBox="1">
            <a:spLocks noChangeArrowheads="1"/>
          </p:cNvSpPr>
          <p:nvPr/>
        </p:nvSpPr>
        <p:spPr bwMode="auto">
          <a:xfrm>
            <a:off x="2330450" y="4622800"/>
            <a:ext cx="99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192.168.1.5</a:t>
            </a:r>
          </a:p>
        </p:txBody>
      </p:sp>
      <p:sp>
        <p:nvSpPr>
          <p:cNvPr id="35878" name="TextBox 36"/>
          <p:cNvSpPr txBox="1">
            <a:spLocks noChangeArrowheads="1"/>
          </p:cNvSpPr>
          <p:nvPr/>
        </p:nvSpPr>
        <p:spPr bwMode="auto">
          <a:xfrm>
            <a:off x="2327275" y="5032375"/>
            <a:ext cx="996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192.168.1.6</a:t>
            </a:r>
          </a:p>
        </p:txBody>
      </p:sp>
      <p:sp>
        <p:nvSpPr>
          <p:cNvPr id="35879" name="TextBox 37"/>
          <p:cNvSpPr txBox="1">
            <a:spLocks noChangeArrowheads="1"/>
          </p:cNvSpPr>
          <p:nvPr/>
        </p:nvSpPr>
        <p:spPr bwMode="auto">
          <a:xfrm>
            <a:off x="3427413" y="4637088"/>
            <a:ext cx="355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80</a:t>
            </a:r>
          </a:p>
        </p:txBody>
      </p:sp>
      <p:sp>
        <p:nvSpPr>
          <p:cNvPr id="35880" name="TextBox 38"/>
          <p:cNvSpPr txBox="1">
            <a:spLocks noChangeArrowheads="1"/>
          </p:cNvSpPr>
          <p:nvPr/>
        </p:nvSpPr>
        <p:spPr bwMode="auto">
          <a:xfrm>
            <a:off x="3341688" y="502761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5080</a:t>
            </a:r>
          </a:p>
        </p:txBody>
      </p:sp>
      <p:sp>
        <p:nvSpPr>
          <p:cNvPr id="35881" name="Oval 41"/>
          <p:cNvSpPr>
            <a:spLocks noChangeArrowheads="1"/>
          </p:cNvSpPr>
          <p:nvPr/>
        </p:nvSpPr>
        <p:spPr bwMode="auto">
          <a:xfrm>
            <a:off x="5505450" y="2241550"/>
            <a:ext cx="2901950" cy="920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82" name="TextBox 42"/>
          <p:cNvSpPr txBox="1">
            <a:spLocks noChangeArrowheads="1"/>
          </p:cNvSpPr>
          <p:nvPr/>
        </p:nvSpPr>
        <p:spPr bwMode="auto">
          <a:xfrm>
            <a:off x="6134100" y="2547938"/>
            <a:ext cx="1663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CGN</a:t>
            </a:r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5484813" y="4033838"/>
            <a:ext cx="1060450" cy="5445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84" name="TextBox 44"/>
          <p:cNvSpPr txBox="1">
            <a:spLocks noChangeArrowheads="1"/>
          </p:cNvSpPr>
          <p:nvPr/>
        </p:nvSpPr>
        <p:spPr bwMode="auto">
          <a:xfrm>
            <a:off x="5513388" y="4019550"/>
            <a:ext cx="1054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A+P Home</a:t>
            </a:r>
            <a:br>
              <a:rPr lang="en-US"/>
            </a:br>
            <a:r>
              <a:rPr lang="en-US"/>
              <a:t>gateway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5484813" y="4827588"/>
            <a:ext cx="1060450" cy="5445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86" name="TextBox 46"/>
          <p:cNvSpPr txBox="1">
            <a:spLocks noChangeArrowheads="1"/>
          </p:cNvSpPr>
          <p:nvPr/>
        </p:nvSpPr>
        <p:spPr bwMode="auto">
          <a:xfrm>
            <a:off x="5797550" y="4940300"/>
            <a:ext cx="4333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35887" name="Down Arrow 47"/>
          <p:cNvSpPr>
            <a:spLocks noChangeArrowheads="1"/>
          </p:cNvSpPr>
          <p:nvPr/>
        </p:nvSpPr>
        <p:spPr bwMode="auto">
          <a:xfrm>
            <a:off x="5976938" y="3384550"/>
            <a:ext cx="96837" cy="614363"/>
          </a:xfrm>
          <a:prstGeom prst="downArrow">
            <a:avLst>
              <a:gd name="adj1" fmla="val 50000"/>
              <a:gd name="adj2" fmla="val 50461"/>
            </a:avLst>
          </a:prstGeom>
          <a:solidFill>
            <a:srgbClr val="20D177"/>
          </a:solidFill>
          <a:ln w="76200">
            <a:solidFill>
              <a:srgbClr val="20D177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88" name="TextBox 48"/>
          <p:cNvSpPr txBox="1">
            <a:spLocks noChangeArrowheads="1"/>
          </p:cNvSpPr>
          <p:nvPr/>
        </p:nvSpPr>
        <p:spPr bwMode="auto">
          <a:xfrm>
            <a:off x="5751513" y="1658938"/>
            <a:ext cx="53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A+P</a:t>
            </a:r>
          </a:p>
        </p:txBody>
      </p:sp>
      <p:sp>
        <p:nvSpPr>
          <p:cNvPr id="35889" name="Rectangle 51"/>
          <p:cNvSpPr>
            <a:spLocks noChangeArrowheads="1"/>
          </p:cNvSpPr>
          <p:nvPr/>
        </p:nvSpPr>
        <p:spPr bwMode="auto">
          <a:xfrm>
            <a:off x="7315200" y="4032250"/>
            <a:ext cx="1060450" cy="5445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90" name="TextBox 52"/>
          <p:cNvSpPr txBox="1">
            <a:spLocks noChangeArrowheads="1"/>
          </p:cNvSpPr>
          <p:nvPr/>
        </p:nvSpPr>
        <p:spPr bwMode="auto">
          <a:xfrm>
            <a:off x="7412038" y="4017963"/>
            <a:ext cx="865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Home</a:t>
            </a:r>
            <a:br>
              <a:rPr lang="en-US"/>
            </a:br>
            <a:r>
              <a:rPr lang="en-US"/>
              <a:t>gateway</a:t>
            </a:r>
          </a:p>
        </p:txBody>
      </p:sp>
      <p:sp>
        <p:nvSpPr>
          <p:cNvPr id="35891" name="Rectangle 53"/>
          <p:cNvSpPr>
            <a:spLocks noChangeArrowheads="1"/>
          </p:cNvSpPr>
          <p:nvPr/>
        </p:nvSpPr>
        <p:spPr bwMode="auto">
          <a:xfrm>
            <a:off x="7315200" y="4827588"/>
            <a:ext cx="1060450" cy="5429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92" name="TextBox 54"/>
          <p:cNvSpPr txBox="1">
            <a:spLocks noChangeArrowheads="1"/>
          </p:cNvSpPr>
          <p:nvPr/>
        </p:nvSpPr>
        <p:spPr bwMode="auto">
          <a:xfrm>
            <a:off x="7627938" y="4938713"/>
            <a:ext cx="433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35893" name="Down Arrow 55"/>
          <p:cNvSpPr>
            <a:spLocks noChangeArrowheads="1"/>
          </p:cNvSpPr>
          <p:nvPr/>
        </p:nvSpPr>
        <p:spPr bwMode="auto">
          <a:xfrm>
            <a:off x="7820025" y="3327400"/>
            <a:ext cx="57150" cy="1555750"/>
          </a:xfrm>
          <a:prstGeom prst="downArrow">
            <a:avLst>
              <a:gd name="adj1" fmla="val 50000"/>
              <a:gd name="adj2" fmla="val 50285"/>
            </a:avLst>
          </a:prstGeom>
          <a:noFill/>
          <a:ln w="76200">
            <a:solidFill>
              <a:srgbClr val="20D177">
                <a:alpha val="45882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sp>
        <p:nvSpPr>
          <p:cNvPr id="35894" name="TextBox 56"/>
          <p:cNvSpPr txBox="1">
            <a:spLocks noChangeArrowheads="1"/>
          </p:cNvSpPr>
          <p:nvPr/>
        </p:nvSpPr>
        <p:spPr bwMode="auto">
          <a:xfrm>
            <a:off x="7261225" y="1531938"/>
            <a:ext cx="1111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Port</a:t>
            </a:r>
            <a:br>
              <a:rPr lang="en-US" b="1"/>
            </a:br>
            <a:r>
              <a:rPr lang="en-US" b="1"/>
              <a:t>forwarding</a:t>
            </a:r>
          </a:p>
        </p:txBody>
      </p:sp>
      <p:sp>
        <p:nvSpPr>
          <p:cNvPr id="35895" name="TextBox 57"/>
          <p:cNvSpPr txBox="1">
            <a:spLocks noChangeArrowheads="1"/>
          </p:cNvSpPr>
          <p:nvPr/>
        </p:nvSpPr>
        <p:spPr bwMode="auto">
          <a:xfrm>
            <a:off x="7786688" y="3182938"/>
            <a:ext cx="11334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NAT to</a:t>
            </a:r>
          </a:p>
          <a:p>
            <a:r>
              <a:rPr lang="en-US"/>
              <a:t>192.168.1.6</a:t>
            </a:r>
          </a:p>
          <a:p>
            <a:r>
              <a:rPr lang="en-US"/>
              <a:t>Port 5080</a:t>
            </a:r>
          </a:p>
        </p:txBody>
      </p:sp>
      <p:sp>
        <p:nvSpPr>
          <p:cNvPr id="35896" name="TextBox 58"/>
          <p:cNvSpPr txBox="1">
            <a:spLocks noChangeArrowheads="1"/>
          </p:cNvSpPr>
          <p:nvPr/>
        </p:nvSpPr>
        <p:spPr bwMode="auto">
          <a:xfrm>
            <a:off x="5580063" y="3065463"/>
            <a:ext cx="8064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NAT </a:t>
            </a:r>
          </a:p>
        </p:txBody>
      </p:sp>
      <p:sp>
        <p:nvSpPr>
          <p:cNvPr id="35897" name="TextBox 59"/>
          <p:cNvSpPr txBox="1">
            <a:spLocks noChangeArrowheads="1"/>
          </p:cNvSpPr>
          <p:nvPr/>
        </p:nvSpPr>
        <p:spPr bwMode="auto">
          <a:xfrm>
            <a:off x="4506913" y="4297363"/>
            <a:ext cx="11318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NAT to</a:t>
            </a:r>
          </a:p>
          <a:p>
            <a:r>
              <a:rPr lang="en-US"/>
              <a:t>192.168.1.7</a:t>
            </a:r>
          </a:p>
          <a:p>
            <a:r>
              <a:rPr lang="en-US"/>
              <a:t>Port 5567</a:t>
            </a:r>
          </a:p>
        </p:txBody>
      </p:sp>
      <p:sp>
        <p:nvSpPr>
          <p:cNvPr id="35898" name="Down Arrow 60"/>
          <p:cNvSpPr>
            <a:spLocks noChangeArrowheads="1"/>
          </p:cNvSpPr>
          <p:nvPr/>
        </p:nvSpPr>
        <p:spPr bwMode="auto">
          <a:xfrm>
            <a:off x="5986463" y="4619625"/>
            <a:ext cx="90487" cy="138113"/>
          </a:xfrm>
          <a:prstGeom prst="downArrow">
            <a:avLst>
              <a:gd name="adj1" fmla="val 50000"/>
              <a:gd name="adj2" fmla="val 49387"/>
            </a:avLst>
          </a:prstGeom>
          <a:solidFill>
            <a:srgbClr val="20D177"/>
          </a:solidFill>
          <a:ln w="76200">
            <a:solidFill>
              <a:srgbClr val="20D177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endParaRPr lang="en-US"/>
          </a:p>
        </p:txBody>
      </p:sp>
      <p:cxnSp>
        <p:nvCxnSpPr>
          <p:cNvPr id="35899" name="Curved Connector 63"/>
          <p:cNvCxnSpPr>
            <a:cxnSpLocks noChangeShapeType="1"/>
          </p:cNvCxnSpPr>
          <p:nvPr/>
        </p:nvCxnSpPr>
        <p:spPr bwMode="auto">
          <a:xfrm>
            <a:off x="4284663" y="1703388"/>
            <a:ext cx="1262062" cy="1144587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EF461D"/>
            </a:solidFill>
            <a:round/>
            <a:headEnd/>
            <a:tailEnd type="arrow" w="med" len="med"/>
          </a:ln>
        </p:spPr>
      </p:cxnSp>
      <p:sp>
        <p:nvSpPr>
          <p:cNvPr id="35900" name="Rectangle 74"/>
          <p:cNvSpPr>
            <a:spLocks noChangeArrowheads="1"/>
          </p:cNvSpPr>
          <p:nvPr/>
        </p:nvSpPr>
        <p:spPr bwMode="auto">
          <a:xfrm>
            <a:off x="723900" y="2246313"/>
            <a:ext cx="113188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65088" indent="-65088"/>
            <a:r>
              <a:rPr lang="en-US" b="1"/>
              <a:t>User: </a:t>
            </a:r>
            <a:r>
              <a:rPr lang="en-US"/>
              <a:t>X</a:t>
            </a:r>
          </a:p>
        </p:txBody>
      </p:sp>
      <p:sp>
        <p:nvSpPr>
          <p:cNvPr id="35901" name="TextBox 57"/>
          <p:cNvSpPr txBox="1">
            <a:spLocks noChangeArrowheads="1"/>
          </p:cNvSpPr>
          <p:nvPr/>
        </p:nvSpPr>
        <p:spPr bwMode="auto">
          <a:xfrm>
            <a:off x="7256463" y="5427663"/>
            <a:ext cx="1133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192.168.1.6</a:t>
            </a:r>
          </a:p>
          <a:p>
            <a:r>
              <a:rPr lang="en-US"/>
              <a:t>Port 5080</a:t>
            </a:r>
          </a:p>
        </p:txBody>
      </p:sp>
      <p:sp>
        <p:nvSpPr>
          <p:cNvPr id="35902" name="TextBox 57"/>
          <p:cNvSpPr txBox="1">
            <a:spLocks noChangeArrowheads="1"/>
          </p:cNvSpPr>
          <p:nvPr/>
        </p:nvSpPr>
        <p:spPr bwMode="auto">
          <a:xfrm>
            <a:off x="7208838" y="941388"/>
            <a:ext cx="110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Dst: 1.2.3.4</a:t>
            </a:r>
          </a:p>
          <a:p>
            <a:r>
              <a:rPr lang="en-US"/>
              <a:t>Port 3002</a:t>
            </a:r>
          </a:p>
        </p:txBody>
      </p:sp>
      <p:sp>
        <p:nvSpPr>
          <p:cNvPr id="35903" name="TextBox 57"/>
          <p:cNvSpPr txBox="1">
            <a:spLocks noChangeArrowheads="1"/>
          </p:cNvSpPr>
          <p:nvPr/>
        </p:nvSpPr>
        <p:spPr bwMode="auto">
          <a:xfrm>
            <a:off x="5457825" y="941388"/>
            <a:ext cx="1101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Dst: 1.2.3.4</a:t>
            </a:r>
          </a:p>
          <a:p>
            <a:r>
              <a:rPr lang="en-US"/>
              <a:t>Port 3000</a:t>
            </a:r>
          </a:p>
        </p:txBody>
      </p:sp>
      <p:sp>
        <p:nvSpPr>
          <p:cNvPr id="35904" name="TextBox 59"/>
          <p:cNvSpPr txBox="1">
            <a:spLocks noChangeArrowheads="1"/>
          </p:cNvSpPr>
          <p:nvPr/>
        </p:nvSpPr>
        <p:spPr bwMode="auto">
          <a:xfrm>
            <a:off x="5459413" y="5426075"/>
            <a:ext cx="11318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192.168.1.7</a:t>
            </a:r>
          </a:p>
          <a:p>
            <a:r>
              <a:rPr lang="en-US"/>
              <a:t>Port 5567</a:t>
            </a:r>
          </a:p>
        </p:txBody>
      </p:sp>
      <p:sp>
        <p:nvSpPr>
          <p:cNvPr id="35905" name="TextBox 70"/>
          <p:cNvSpPr txBox="1">
            <a:spLocks noChangeArrowheads="1"/>
          </p:cNvSpPr>
          <p:nvPr/>
        </p:nvSpPr>
        <p:spPr bwMode="auto">
          <a:xfrm>
            <a:off x="4303713" y="1363663"/>
            <a:ext cx="1162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Provisioning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52413" y="169863"/>
            <a:ext cx="8674100" cy="725487"/>
          </a:xfrm>
        </p:spPr>
        <p:txBody>
          <a:bodyPr/>
          <a:lstStyle/>
          <a:p>
            <a:r>
              <a:rPr lang="en-US" sz="3600" smtClean="0"/>
              <a:t>UPnP</a:t>
            </a:r>
          </a:p>
        </p:txBody>
      </p:sp>
      <p:sp>
        <p:nvSpPr>
          <p:cNvPr id="36867" name="Content Placeholder 19"/>
          <p:cNvSpPr>
            <a:spLocks noGrp="1"/>
          </p:cNvSpPr>
          <p:nvPr>
            <p:ph idx="1"/>
          </p:nvPr>
        </p:nvSpPr>
        <p:spPr>
          <a:xfrm>
            <a:off x="292100" y="850900"/>
            <a:ext cx="8609013" cy="5402263"/>
          </a:xfrm>
        </p:spPr>
        <p:txBody>
          <a:bodyPr/>
          <a:lstStyle/>
          <a:p>
            <a:r>
              <a:rPr lang="en-US" sz="2400" smtClean="0"/>
              <a:t>Typical UPnP application will:</a:t>
            </a:r>
          </a:p>
          <a:p>
            <a:pPr lvl="1"/>
            <a:r>
              <a:rPr lang="en-US" sz="2400" smtClean="0"/>
              <a:t>Decide to run on port X</a:t>
            </a:r>
          </a:p>
          <a:p>
            <a:pPr lvl="1"/>
            <a:r>
              <a:rPr lang="en-US" sz="2400" smtClean="0"/>
              <a:t>Ask IGD to forward port X traffic</a:t>
            </a:r>
          </a:p>
          <a:p>
            <a:pPr lvl="1"/>
            <a:r>
              <a:rPr lang="en-US" sz="2400" smtClean="0"/>
              <a:t>If IGD declines, try again with X+1</a:t>
            </a:r>
          </a:p>
          <a:p>
            <a:pPr lvl="2"/>
            <a:r>
              <a:rPr lang="en-US" sz="2400" smtClean="0"/>
              <a:t>After 10 or so attempts, abort</a:t>
            </a:r>
          </a:p>
          <a:p>
            <a:pPr lvl="1"/>
            <a:endParaRPr lang="en-US" sz="2400" smtClean="0"/>
          </a:p>
          <a:p>
            <a:r>
              <a:rPr lang="en-US" sz="2400" smtClean="0"/>
              <a:t>This will NOT work with any IPv4 address sharing mechanism (NAT444, DS-lite, NAT64, IVI, A+P,…)</a:t>
            </a:r>
          </a:p>
          <a:p>
            <a:endParaRPr lang="en-US" sz="2400" smtClean="0"/>
          </a:p>
          <a:p>
            <a:r>
              <a:rPr lang="en-US" sz="2400" smtClean="0"/>
              <a:t>NAT-PMP has a better semantic: IGD can redirect the application to use an alternate available port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UPnP forum is reported to be addressing this issue</a:t>
            </a:r>
          </a:p>
          <a:p>
            <a:endParaRPr lang="en-US" sz="240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492A2C-FE9A-4BCC-8C40-FA37DB96F84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52413" y="169863"/>
            <a:ext cx="8674100" cy="725487"/>
          </a:xfrm>
        </p:spPr>
        <p:txBody>
          <a:bodyPr/>
          <a:lstStyle/>
          <a:p>
            <a:r>
              <a:rPr lang="en-US" sz="3600" smtClean="0"/>
              <a:t>Security issues relative to CGN</a:t>
            </a:r>
          </a:p>
        </p:txBody>
      </p:sp>
      <p:sp>
        <p:nvSpPr>
          <p:cNvPr id="37891" name="Content Placeholder 19"/>
          <p:cNvSpPr>
            <a:spLocks noGrp="1"/>
          </p:cNvSpPr>
          <p:nvPr>
            <p:ph idx="1"/>
          </p:nvPr>
        </p:nvSpPr>
        <p:spPr>
          <a:xfrm>
            <a:off x="292100" y="1089025"/>
            <a:ext cx="8609013" cy="5330825"/>
          </a:xfrm>
        </p:spPr>
        <p:txBody>
          <a:bodyPr/>
          <a:lstStyle/>
          <a:p>
            <a:r>
              <a:rPr lang="en-US" sz="2400" smtClean="0"/>
              <a:t>Port number information is necessary for full identification</a:t>
            </a:r>
          </a:p>
          <a:p>
            <a:pPr lvl="1"/>
            <a:r>
              <a:rPr lang="en-US" sz="2400" smtClean="0"/>
              <a:t>Need to log port numbers on the receiving side</a:t>
            </a:r>
          </a:p>
          <a:p>
            <a:pPr lvl="1"/>
            <a:r>
              <a:rPr lang="en-US" sz="2400" smtClean="0"/>
              <a:t>Need to log NAT bindings on CGN</a:t>
            </a:r>
            <a:br>
              <a:rPr lang="en-US" sz="2400" smtClean="0"/>
            </a:br>
            <a:r>
              <a:rPr lang="en-US" sz="800" smtClean="0"/>
              <a:t> </a:t>
            </a:r>
          </a:p>
          <a:p>
            <a:r>
              <a:rPr lang="en-US" sz="2400" smtClean="0"/>
              <a:t>CGN needs to enforce per customer limits either on new connection rate or maximum number of sessions</a:t>
            </a:r>
            <a:br>
              <a:rPr lang="en-US" sz="2400" smtClean="0"/>
            </a:br>
            <a:r>
              <a:rPr lang="en-US" sz="800" smtClean="0"/>
              <a:t>   </a:t>
            </a:r>
          </a:p>
          <a:p>
            <a:r>
              <a:rPr lang="en-US" sz="2400" smtClean="0"/>
              <a:t>User authentication on service provider CGN may not be necessary, users get authenticated at the IPv6 access layer. A simple ACL on the CGN to limit access to the service provider customers seems to be sufficient. 3</a:t>
            </a:r>
            <a:r>
              <a:rPr lang="en-US" sz="2400" baseline="30000" smtClean="0"/>
              <a:t>rd</a:t>
            </a:r>
            <a:r>
              <a:rPr lang="en-US" sz="2400" smtClean="0"/>
              <a:t> party CGNs may have different requirements.</a:t>
            </a:r>
            <a:br>
              <a:rPr lang="en-US" sz="2400" smtClean="0"/>
            </a:br>
            <a:r>
              <a:rPr lang="en-US" sz="800" smtClean="0"/>
              <a:t>  </a:t>
            </a:r>
          </a:p>
          <a:p>
            <a:r>
              <a:rPr lang="en-US" sz="2400" smtClean="0"/>
              <a:t>HGW &amp; CGN need to enforce that customer IPv4 addresses inside of IPv6 tunnel are indeed RFC1918 addresses</a:t>
            </a:r>
          </a:p>
          <a:p>
            <a:pPr>
              <a:buFontTx/>
              <a:buNone/>
            </a:pPr>
            <a:endParaRPr lang="en-US" sz="240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FF7B23-CD73-47C2-81A1-0FE39B8D0E5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5"/>
</p:tagLst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B67EE2"/>
      </a:dk2>
      <a:lt2>
        <a:srgbClr val="FA6AB2"/>
      </a:lt2>
      <a:accent1>
        <a:srgbClr val="15C4ED"/>
      </a:accent1>
      <a:accent2>
        <a:srgbClr val="20D177"/>
      </a:accent2>
      <a:accent3>
        <a:srgbClr val="FFFFFF"/>
      </a:accent3>
      <a:accent4>
        <a:srgbClr val="000000"/>
      </a:accent4>
      <a:accent5>
        <a:srgbClr val="AADEF4"/>
      </a:accent5>
      <a:accent6>
        <a:srgbClr val="1CBD6B"/>
      </a:accent6>
      <a:hlink>
        <a:srgbClr val="9BCD00"/>
      </a:hlink>
      <a:folHlink>
        <a:srgbClr val="FFE61E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65088" marR="0" indent="-65088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65088" marR="0" indent="-65088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662</Words>
  <Application>Microsoft PowerPoint</Application>
  <PresentationFormat>On-screen Show (4:3)</PresentationFormat>
  <Paragraphs>265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ＭＳ Ｐゴシック</vt:lpstr>
      <vt:lpstr>Wingdings</vt:lpstr>
      <vt:lpstr>Times</vt:lpstr>
      <vt:lpstr>Calibri</vt:lpstr>
      <vt:lpstr>Times New Roman</vt:lpstr>
      <vt:lpstr>Blank</vt:lpstr>
      <vt:lpstr>Office Theme</vt:lpstr>
      <vt:lpstr>Dealing with reality</vt:lpstr>
      <vt:lpstr>IPv4 reality check: completion of allocation is real</vt:lpstr>
      <vt:lpstr>IPv6 reality check: the IPv4 long tail</vt:lpstr>
      <vt:lpstr>Dealing with both realities: a two prong approach</vt:lpstr>
      <vt:lpstr>DS-lite update</vt:lpstr>
      <vt:lpstr>IPv4 port distribution</vt:lpstr>
      <vt:lpstr>Port forwarding &amp; A+P extensions</vt:lpstr>
      <vt:lpstr>UPnP</vt:lpstr>
      <vt:lpstr>Security issues relative to CGN</vt:lpstr>
      <vt:lpstr>Other security issues</vt:lpstr>
      <vt:lpstr>Scaling issue</vt:lpstr>
      <vt:lpstr>Horizontal scaling</vt:lpstr>
      <vt:lpstr>DS-lite demo</vt:lpstr>
      <vt:lpstr>Slide 14</vt:lpstr>
      <vt:lpstr>Slide 15</vt:lpstr>
    </vt:vector>
  </TitlesOfParts>
  <Company>Comcast Cable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Comcast User</dc:creator>
  <cp:lastModifiedBy>sgordon</cp:lastModifiedBy>
  <cp:revision>14</cp:revision>
  <cp:lastPrinted>2006-08-11T16:56:33Z</cp:lastPrinted>
  <dcterms:created xsi:type="dcterms:W3CDTF">2009-04-15T20:27:17Z</dcterms:created>
  <dcterms:modified xsi:type="dcterms:W3CDTF">2009-04-26T18:31:52Z</dcterms:modified>
</cp:coreProperties>
</file>