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73" r:id="rId3"/>
    <p:sldId id="267" r:id="rId4"/>
    <p:sldId id="271" r:id="rId5"/>
    <p:sldId id="269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nLg7dgqdw0sIRLujBGBuYw" hashData="zYmboXIPbqhuDSyjDQAii0jcmY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 snapToObjects="1">
      <p:cViewPr varScale="1">
        <p:scale>
          <a:sx n="85" d="100"/>
          <a:sy n="85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911708953047506E-2"/>
          <c:y val="4.6747018464797112E-2"/>
          <c:w val="0.74315082142510014"/>
          <c:h val="0.7583676382557440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Q4 2008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7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 2009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ARIN XXIII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IPv4</c:v>
                </c:pt>
                <c:pt idx="1">
                  <c:v>IPv6</c:v>
                </c:pt>
                <c:pt idx="2">
                  <c:v>Directory Services</c:v>
                </c:pt>
                <c:pt idx="3">
                  <c:v>ASNs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7961984"/>
        <c:axId val="87963520"/>
      </c:barChart>
      <c:catAx>
        <c:axId val="879619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 i="0">
                <a:latin typeface="Century Gothic"/>
                <a:cs typeface="Century Gothic"/>
              </a:defRPr>
            </a:pPr>
            <a:endParaRPr lang="en-US"/>
          </a:p>
        </c:txPr>
        <c:crossAx val="87963520"/>
        <c:crosses val="autoZero"/>
        <c:auto val="1"/>
        <c:lblAlgn val="ctr"/>
        <c:lblOffset val="100"/>
      </c:catAx>
      <c:valAx>
        <c:axId val="879635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Century Gothic"/>
                <a:cs typeface="Century Gothic"/>
              </a:defRPr>
            </a:pPr>
            <a:endParaRPr lang="en-US"/>
          </a:p>
        </c:txPr>
        <c:crossAx val="8796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64442483482713"/>
          <c:y val="0.19144752739240906"/>
          <c:w val="0.18891879355597807"/>
          <c:h val="0.45837457817772809"/>
        </c:manualLayout>
      </c:layout>
      <c:txPr>
        <a:bodyPr/>
        <a:lstStyle/>
        <a:p>
          <a:pPr>
            <a:defRPr sz="2400" b="1" i="0">
              <a:latin typeface="Century Gothic"/>
              <a:cs typeface="Century Gothic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D4288E-5082-AE43-BD5A-D6E91359030E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C254B97-E9C8-4240-BAF4-7C49CEF8B53B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E552683B-0D0A-4D0A-A920-93080A770C72}" type="slidenum">
              <a:rPr lang="en-US" sz="1300">
                <a:cs typeface="Arial" charset="0"/>
              </a:rPr>
              <a:pPr algn="r"/>
              <a:t>4</a:t>
            </a:fld>
            <a:endParaRPr lang="en-US" sz="1300" dirty="0"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66612"/>
            <a:endParaRPr lang="en-US" dirty="0" smtClean="0">
              <a:latin typeface="Calibri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5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6.wm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62400" y="1981200"/>
            <a:ext cx="4800600" cy="1470025"/>
          </a:xfrm>
        </p:spPr>
        <p:txBody>
          <a:bodyPr/>
          <a:lstStyle/>
          <a:p>
            <a:r>
              <a:rPr lang="en-US" sz="6300" dirty="0" smtClean="0">
                <a:latin typeface="Century Gothic"/>
                <a:cs typeface="Century Gothic"/>
              </a:rPr>
              <a:t>Regional PDP Report</a:t>
            </a:r>
            <a:endParaRPr lang="en-US" sz="6300" dirty="0">
              <a:latin typeface="Century Gothic"/>
              <a:cs typeface="Century Gothic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4038600"/>
            <a:ext cx="48006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Einar Bohlin</a:t>
            </a:r>
          </a:p>
          <a:p>
            <a:r>
              <a:rPr lang="en-US" dirty="0" smtClean="0"/>
              <a:t>Policy Analyst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Proposals Under Discussion</a:t>
            </a:r>
            <a:br>
              <a:rPr lang="en-US" sz="3600" dirty="0" smtClean="0"/>
            </a:br>
            <a:r>
              <a:rPr lang="en-US" sz="3600" dirty="0" smtClean="0"/>
              <a:t>at the 5 RIRs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219200"/>
          <a:ext cx="8839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4038600" cy="685799"/>
          </a:xfrm>
        </p:spPr>
        <p:txBody>
          <a:bodyPr>
            <a:noAutofit/>
          </a:bodyPr>
          <a:lstStyle/>
          <a:p>
            <a:r>
              <a:rPr lang="en-US" sz="2400" dirty="0" smtClean="0"/>
              <a:t>ARIN XXIII Draft Policies</a:t>
            </a:r>
            <a:endParaRPr lang="en-US" sz="2400" dirty="0"/>
          </a:p>
        </p:txBody>
      </p:sp>
      <p:graphicFrame>
        <p:nvGraphicFramePr>
          <p:cNvPr id="4" name="Group 355"/>
          <p:cNvGraphicFramePr>
            <a:graphicFrameLocks/>
          </p:cNvGraphicFramePr>
          <p:nvPr/>
        </p:nvGraphicFramePr>
        <p:xfrm>
          <a:off x="228600" y="1690693"/>
          <a:ext cx="8686800" cy="3793124"/>
        </p:xfrm>
        <a:graphic>
          <a:graphicData uri="http://schemas.openxmlformats.org/drawingml/2006/table">
            <a:tbl>
              <a:tblPr/>
              <a:tblGrid>
                <a:gridCol w="3810000"/>
                <a:gridCol w="1143000"/>
                <a:gridCol w="1219200"/>
                <a:gridCol w="1295400"/>
                <a:gridCol w="1219200"/>
              </a:tblGrid>
              <a:tr h="5554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2008-3: Community Networks IPv6 Assignment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8C3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7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2008-7: Identify Invalid WHOIS POCs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4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2009-1: Transfer Policy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LC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9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2009-2: Depleted IPv4 reserves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2009-3 (Global): Allocation of IPv4 Blocks to Regional Internet Registries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LC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P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7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98C3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  <a:cs typeface="+mn-cs"/>
                        </a:rPr>
                        <a:t>2009-4: IPv4 Recovery Fund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35" descr="ripen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6033" y="685800"/>
            <a:ext cx="8763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apnic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4340" y="646112"/>
            <a:ext cx="76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afrinic-logo2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481641">
            <a:off x="3781968" y="657411"/>
            <a:ext cx="1701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lacnic.w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4012" y="609600"/>
            <a:ext cx="7651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arinlogo_small.wmf"/>
          <p:cNvPicPr>
            <a:picLocks noChangeAspect="1"/>
          </p:cNvPicPr>
          <p:nvPr/>
        </p:nvPicPr>
        <p:blipFill>
          <a:blip r:embed="rId7"/>
          <a:srcRect l="3571" r="3571"/>
          <a:stretch>
            <a:fillRect/>
          </a:stretch>
        </p:blipFill>
        <p:spPr bwMode="auto">
          <a:xfrm>
            <a:off x="152399" y="73392"/>
            <a:ext cx="2685583" cy="882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56388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Century Gothic" pitchFamily="-112" charset="0"/>
              </a:rPr>
              <a:t> </a:t>
            </a:r>
            <a:r>
              <a:rPr lang="en-US" sz="2400" b="1" dirty="0">
                <a:solidFill>
                  <a:srgbClr val="0098C3"/>
                </a:solidFill>
                <a:latin typeface="Century Gothic" pitchFamily="-112" charset="0"/>
              </a:rPr>
              <a:t>IPv4    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entury Gothic" pitchFamily="-112" charset="0"/>
              </a:rPr>
              <a:t>IPv6</a:t>
            </a:r>
            <a:r>
              <a:rPr lang="en-US" sz="2400" b="1" dirty="0">
                <a:solidFill>
                  <a:srgbClr val="9E0F1E"/>
                </a:solidFill>
                <a:latin typeface="Century Gothic" pitchFamily="-112" charset="0"/>
              </a:rPr>
              <a:t>     </a:t>
            </a:r>
            <a:r>
              <a:rPr lang="en-US" sz="2400" b="1" dirty="0">
                <a:latin typeface="Century Gothic" pitchFamily="-112" charset="0"/>
              </a:rPr>
              <a:t>Other</a:t>
            </a:r>
          </a:p>
        </p:txBody>
      </p:sp>
      <p:sp>
        <p:nvSpPr>
          <p:cNvPr id="11" name="Text Box 132"/>
          <p:cNvSpPr txBox="1">
            <a:spLocks noChangeArrowheads="1"/>
          </p:cNvSpPr>
          <p:nvPr/>
        </p:nvSpPr>
        <p:spPr bwMode="auto">
          <a:xfrm>
            <a:off x="4724400" y="5562600"/>
            <a:ext cx="403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Century Gothic" pitchFamily="-112" charset="0"/>
              </a:rPr>
              <a:t>P = Proposal	</a:t>
            </a:r>
            <a:r>
              <a:rPr lang="en-US" b="1" dirty="0" smtClean="0">
                <a:latin typeface="Century Gothic" pitchFamily="-112" charset="0"/>
              </a:rPr>
              <a:t>	A </a:t>
            </a:r>
            <a:r>
              <a:rPr lang="en-US" b="1" dirty="0">
                <a:latin typeface="Century Gothic" pitchFamily="-112" charset="0"/>
              </a:rPr>
              <a:t>= Adopted</a:t>
            </a:r>
          </a:p>
          <a:p>
            <a:r>
              <a:rPr lang="en-US" b="1" dirty="0">
                <a:latin typeface="Century Gothic" pitchFamily="-112" charset="0"/>
              </a:rPr>
              <a:t>LC = Last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67000" y="2819400"/>
            <a:ext cx="6477000" cy="3505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1975" y="76200"/>
            <a:ext cx="5838825" cy="1143000"/>
          </a:xfrm>
        </p:spPr>
        <p:txBody>
          <a:bodyPr/>
          <a:lstStyle/>
          <a:p>
            <a:pPr algn="l" eaLnBrk="1" hangingPunct="1"/>
            <a:r>
              <a:rPr lang="en-US" sz="4400" b="1" i="0" kern="1200" dirty="0" smtClean="0">
                <a:solidFill>
                  <a:srgbClr val="5D2D27"/>
                </a:solidFill>
                <a:latin typeface="Century Gothic"/>
                <a:ea typeface="+mj-ea"/>
                <a:cs typeface="Century Gothic"/>
              </a:rPr>
              <a:t>References</a:t>
            </a:r>
          </a:p>
        </p:txBody>
      </p:sp>
      <p:graphicFrame>
        <p:nvGraphicFramePr>
          <p:cNvPr id="358461" name="Group 61"/>
          <p:cNvGraphicFramePr>
            <a:graphicFrameLocks noGrp="1"/>
          </p:cNvGraphicFramePr>
          <p:nvPr/>
        </p:nvGraphicFramePr>
        <p:xfrm>
          <a:off x="533400" y="1178977"/>
          <a:ext cx="8001000" cy="4993224"/>
        </p:xfrm>
        <a:graphic>
          <a:graphicData uri="http://schemas.openxmlformats.org/drawingml/2006/table">
            <a:tbl>
              <a:tblPr/>
              <a:tblGrid>
                <a:gridCol w="2209800"/>
                <a:gridCol w="5791200"/>
              </a:tblGrid>
              <a:tr h="4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D27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RIR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D27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Link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http://www.afrinic.net/policy.htm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http://www.apnic.net/policy/proposals/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https://www.arin.net/policy/proposals/index.html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http://lacnic.net/en/politicas/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ＭＳ Ｐゴシック" pitchFamily="-112" charset="-128"/>
                        </a:rPr>
                        <a:t>http://www.ripe.net/ripe/policies/proposals/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-112" charset="0"/>
                        <a:ea typeface="ＭＳ Ｐゴシック" pitchFamily="-112" charset="-128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Arial" charset="0"/>
                        </a:rPr>
                        <a:t>Policy Comparison Overview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-112" charset="0"/>
                          <a:ea typeface="Arial" charset="0"/>
                        </a:rPr>
                        <a:t>http://www.nro.org/documents/index.html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21" name="Picture 35" descr="ripen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1326" y="4655677"/>
            <a:ext cx="1014412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2" name="Picture 10" descr="NRO_3D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190" y="5473255"/>
            <a:ext cx="13446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3" name="Picture 10" descr="apnic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2322513"/>
            <a:ext cx="762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4" name="Picture 11" descr="arinlogo_small.wmf"/>
          <p:cNvPicPr>
            <a:picLocks noChangeAspect="1"/>
          </p:cNvPicPr>
          <p:nvPr/>
        </p:nvPicPr>
        <p:blipFill>
          <a:blip r:embed="rId6"/>
          <a:srcRect l="3571" r="3571"/>
          <a:stretch>
            <a:fillRect/>
          </a:stretch>
        </p:blipFill>
        <p:spPr bwMode="auto">
          <a:xfrm>
            <a:off x="685800" y="3124201"/>
            <a:ext cx="19812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5" name="Picture 12" descr="afrinic-logo2.wm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" y="1752601"/>
            <a:ext cx="170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14" descr="lacnic.wm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7667" y="3842275"/>
            <a:ext cx="7651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200" dirty="0" smtClean="0"/>
              <a:t>Thank You</a:t>
            </a:r>
            <a:endParaRPr lang="en-US" sz="6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105</Words>
  <Application>Microsoft Macintosh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Regional PDP Report</vt:lpstr>
      <vt:lpstr>Proposals Under Discussion at the 5 RIRs</vt:lpstr>
      <vt:lpstr>ARIN XXIII Draft Policies</vt:lpstr>
      <vt:lpstr>References</vt:lpstr>
      <vt:lpstr>Thank You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57</cp:revision>
  <dcterms:created xsi:type="dcterms:W3CDTF">2009-04-27T12:17:38Z</dcterms:created>
  <dcterms:modified xsi:type="dcterms:W3CDTF">2009-04-27T13:43:14Z</dcterms:modified>
</cp:coreProperties>
</file>