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4" r:id="rId9"/>
    <p:sldId id="265" r:id="rId10"/>
    <p:sldId id="266" r:id="rId11"/>
    <p:sldId id="263" r:id="rId12"/>
    <p:sldId id="269" r:id="rId13"/>
    <p:sldId id="274" r:id="rId14"/>
    <p:sldId id="271" r:id="rId15"/>
    <p:sldId id="270" r:id="rId16"/>
    <p:sldId id="268" r:id="rId17"/>
    <p:sldId id="272" r:id="rId18"/>
    <p:sldId id="273" r:id="rId19"/>
    <p:sldId id="275" r:id="rId20"/>
    <p:sldId id="276" r:id="rId21"/>
    <p:sldId id="277" r:id="rId22"/>
    <p:sldId id="278" r:id="rId23"/>
    <p:sldId id="280" r:id="rId24"/>
    <p:sldId id="282" r:id="rId25"/>
    <p:sldId id="281" r:id="rId26"/>
    <p:sldId id="267" r:id="rId27"/>
  </p:sldIdLst>
  <p:sldSz cx="9144000" cy="6858000" type="screen4x3"/>
  <p:notesSz cx="7315200" cy="9601200"/>
  <p:custDataLst>
    <p:tags r:id="rId30"/>
  </p:custDataLst>
  <p:defaultTextStyle>
    <a:defPPr>
      <a:defRPr lang="en-US"/>
    </a:defPPr>
    <a:lvl1pPr algn="l" rtl="0" fontAlgn="base">
      <a:spcBef>
        <a:spcPct val="0"/>
      </a:spcBef>
      <a:spcAft>
        <a:spcPct val="0"/>
      </a:spcAft>
      <a:defRPr kumimoji="1" sz="2400" kern="1200">
        <a:solidFill>
          <a:schemeClr val="tx1"/>
        </a:solidFill>
        <a:latin typeface="Helvetica" pitchFamily="48" charset="0"/>
        <a:ea typeface="+mn-ea"/>
        <a:cs typeface="+mn-cs"/>
      </a:defRPr>
    </a:lvl1pPr>
    <a:lvl2pPr marL="457200" algn="l" rtl="0" fontAlgn="base">
      <a:spcBef>
        <a:spcPct val="0"/>
      </a:spcBef>
      <a:spcAft>
        <a:spcPct val="0"/>
      </a:spcAft>
      <a:defRPr kumimoji="1" sz="2400" kern="1200">
        <a:solidFill>
          <a:schemeClr val="tx1"/>
        </a:solidFill>
        <a:latin typeface="Helvetica" pitchFamily="48" charset="0"/>
        <a:ea typeface="+mn-ea"/>
        <a:cs typeface="+mn-cs"/>
      </a:defRPr>
    </a:lvl2pPr>
    <a:lvl3pPr marL="914400" algn="l" rtl="0" fontAlgn="base">
      <a:spcBef>
        <a:spcPct val="0"/>
      </a:spcBef>
      <a:spcAft>
        <a:spcPct val="0"/>
      </a:spcAft>
      <a:defRPr kumimoji="1" sz="2400" kern="1200">
        <a:solidFill>
          <a:schemeClr val="tx1"/>
        </a:solidFill>
        <a:latin typeface="Helvetica" pitchFamily="48" charset="0"/>
        <a:ea typeface="+mn-ea"/>
        <a:cs typeface="+mn-cs"/>
      </a:defRPr>
    </a:lvl3pPr>
    <a:lvl4pPr marL="1371600" algn="l" rtl="0" fontAlgn="base">
      <a:spcBef>
        <a:spcPct val="0"/>
      </a:spcBef>
      <a:spcAft>
        <a:spcPct val="0"/>
      </a:spcAft>
      <a:defRPr kumimoji="1" sz="2400" kern="1200">
        <a:solidFill>
          <a:schemeClr val="tx1"/>
        </a:solidFill>
        <a:latin typeface="Helvetica" pitchFamily="48" charset="0"/>
        <a:ea typeface="+mn-ea"/>
        <a:cs typeface="+mn-cs"/>
      </a:defRPr>
    </a:lvl4pPr>
    <a:lvl5pPr marL="1828800" algn="l" rtl="0" fontAlgn="base">
      <a:spcBef>
        <a:spcPct val="0"/>
      </a:spcBef>
      <a:spcAft>
        <a:spcPct val="0"/>
      </a:spcAft>
      <a:defRPr kumimoji="1" sz="2400" kern="1200">
        <a:solidFill>
          <a:schemeClr val="tx1"/>
        </a:solidFill>
        <a:latin typeface="Helvetica" pitchFamily="48" charset="0"/>
        <a:ea typeface="+mn-ea"/>
        <a:cs typeface="+mn-cs"/>
      </a:defRPr>
    </a:lvl5pPr>
    <a:lvl6pPr marL="2286000" algn="l" defTabSz="914400" rtl="0" eaLnBrk="1" latinLnBrk="0" hangingPunct="1">
      <a:defRPr kumimoji="1" sz="2400" kern="1200">
        <a:solidFill>
          <a:schemeClr val="tx1"/>
        </a:solidFill>
        <a:latin typeface="Helvetica" pitchFamily="48" charset="0"/>
        <a:ea typeface="+mn-ea"/>
        <a:cs typeface="+mn-cs"/>
      </a:defRPr>
    </a:lvl6pPr>
    <a:lvl7pPr marL="2743200" algn="l" defTabSz="914400" rtl="0" eaLnBrk="1" latinLnBrk="0" hangingPunct="1">
      <a:defRPr kumimoji="1" sz="2400" kern="1200">
        <a:solidFill>
          <a:schemeClr val="tx1"/>
        </a:solidFill>
        <a:latin typeface="Helvetica" pitchFamily="48" charset="0"/>
        <a:ea typeface="+mn-ea"/>
        <a:cs typeface="+mn-cs"/>
      </a:defRPr>
    </a:lvl7pPr>
    <a:lvl8pPr marL="3200400" algn="l" defTabSz="914400" rtl="0" eaLnBrk="1" latinLnBrk="0" hangingPunct="1">
      <a:defRPr kumimoji="1" sz="2400" kern="1200">
        <a:solidFill>
          <a:schemeClr val="tx1"/>
        </a:solidFill>
        <a:latin typeface="Helvetica" pitchFamily="48" charset="0"/>
        <a:ea typeface="+mn-ea"/>
        <a:cs typeface="+mn-cs"/>
      </a:defRPr>
    </a:lvl8pPr>
    <a:lvl9pPr marL="3657600" algn="l" defTabSz="914400" rtl="0" eaLnBrk="1" latinLnBrk="0" hangingPunct="1">
      <a:defRPr kumimoji="1" sz="2400" kern="1200">
        <a:solidFill>
          <a:schemeClr val="tx1"/>
        </a:solidFill>
        <a:latin typeface="Helvetica" pitchFamily="48" charset="0"/>
        <a:ea typeface="+mn-ea"/>
        <a:cs typeface="+mn-cs"/>
      </a:defRPr>
    </a:lvl9pPr>
  </p:defaultTextStyle>
  <p:modifyVerifier cryptProviderType="rsaFull" cryptAlgorithmClass="hash" cryptAlgorithmType="typeAny" cryptAlgorithmSid="4" spinCount="50000" saltData="joKiGzo+E3IqQ6xCiZAb/g" hashData="2BZVo9mAYHQ3rnCdn+BHonqWGf8"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00"/>
    <a:srgbClr val="CC6600"/>
    <a:srgbClr val="996633"/>
    <a:srgbClr val="993300"/>
    <a:srgbClr val="FFCC99"/>
    <a:srgbClr val="CC9900"/>
    <a:srgbClr val="FFCC66"/>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81866" autoAdjust="0"/>
  </p:normalViewPr>
  <p:slideViewPr>
    <p:cSldViewPr>
      <p:cViewPr varScale="1">
        <p:scale>
          <a:sx n="73" d="100"/>
          <a:sy n="73" d="100"/>
        </p:scale>
        <p:origin x="-5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70659" name="Rectangle 3"/>
          <p:cNvSpPr>
            <a:spLocks noGrp="1" noChangeArrowheads="1"/>
          </p:cNvSpPr>
          <p:nvPr>
            <p:ph type="dt" sz="quarter"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70660" name="Rectangle 4"/>
          <p:cNvSpPr>
            <a:spLocks noGrp="1" noChangeArrowheads="1"/>
          </p:cNvSpPr>
          <p:nvPr>
            <p:ph type="ftr" sz="quarter" idx="2"/>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70661" name="Rectangle 5"/>
          <p:cNvSpPr>
            <a:spLocks noGrp="1" noChangeArrowheads="1"/>
          </p:cNvSpPr>
          <p:nvPr>
            <p:ph type="sldNum" sz="quarter" idx="3"/>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09BE9E0E-9959-4B57-A828-6472C406E6A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169920" cy="48006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eaLnBrk="0" hangingPunct="0">
              <a:defRPr kumimoji="0" sz="1300">
                <a:latin typeface="Times New Roman" pitchFamily="48" charset="0"/>
              </a:defRPr>
            </a:lvl1pPr>
          </a:lstStyle>
          <a:p>
            <a:endParaRPr lang="en-US"/>
          </a:p>
        </p:txBody>
      </p:sp>
      <p:sp>
        <p:nvSpPr>
          <p:cNvPr id="2057" name="Rectangle 9"/>
          <p:cNvSpPr>
            <a:spLocks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058" name="Rectangle 10"/>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9" name="Rectangle 11"/>
          <p:cNvSpPr>
            <a:spLocks noGrp="1" noChangeArrowheads="1"/>
          </p:cNvSpPr>
          <p:nvPr>
            <p:ph type="dt" idx="1"/>
          </p:nvPr>
        </p:nvSpPr>
        <p:spPr bwMode="auto">
          <a:xfrm>
            <a:off x="4145280" y="0"/>
            <a:ext cx="3169920" cy="48006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eaLnBrk="0" hangingPunct="0">
              <a:defRPr kumimoji="0" sz="1300">
                <a:latin typeface="Times New Roman" pitchFamily="48" charset="0"/>
              </a:defRPr>
            </a:lvl1pPr>
          </a:lstStyle>
          <a:p>
            <a:endParaRPr lang="en-US"/>
          </a:p>
        </p:txBody>
      </p:sp>
      <p:sp>
        <p:nvSpPr>
          <p:cNvPr id="2060" name="Rectangle 12"/>
          <p:cNvSpPr>
            <a:spLocks noGrp="1" noChangeArrowheads="1"/>
          </p:cNvSpPr>
          <p:nvPr>
            <p:ph type="ftr" sz="quarter" idx="4"/>
          </p:nvPr>
        </p:nvSpPr>
        <p:spPr bwMode="auto">
          <a:xfrm>
            <a:off x="0" y="9121140"/>
            <a:ext cx="3169920" cy="480060"/>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eaLnBrk="0" hangingPunct="0">
              <a:defRPr kumimoji="0" sz="1300">
                <a:latin typeface="Times New Roman" pitchFamily="48" charset="0"/>
              </a:defRPr>
            </a:lvl1pPr>
          </a:lstStyle>
          <a:p>
            <a:endParaRPr lang="en-US"/>
          </a:p>
        </p:txBody>
      </p:sp>
      <p:sp>
        <p:nvSpPr>
          <p:cNvPr id="2061" name="Rectangle 13"/>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eaLnBrk="0" hangingPunct="0">
              <a:defRPr kumimoji="0" sz="1300">
                <a:latin typeface="Times New Roman" pitchFamily="48" charset="0"/>
              </a:defRPr>
            </a:lvl1pPr>
          </a:lstStyle>
          <a:p>
            <a:fld id="{7223B3EA-CC4B-4866-A733-457A2D5CF8C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ABDBDF64-6466-4642-8DC0-828AC748D57C}" type="slidenum">
              <a:rPr lang="en-US"/>
              <a:pPr/>
              <a:t>6</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pPr marL="241653" indent="-241653"/>
            <a:r>
              <a:rPr lang="en-US" dirty="0" err="1"/>
              <a:t>Potaroo</a:t>
            </a:r>
            <a:r>
              <a:rPr lang="en-US" dirty="0"/>
              <a:t> IP4 report argues for these points, which I believe we are consistent</a:t>
            </a:r>
          </a:p>
          <a:p>
            <a:pPr marL="241653" indent="-241653">
              <a:buFont typeface="Arial" charset="0"/>
              <a:buAutoNum type="arabicPeriod"/>
            </a:pPr>
            <a:r>
              <a:rPr lang="en-US" dirty="0"/>
              <a:t>(……and fairly?) no making this claim</a:t>
            </a:r>
          </a:p>
          <a:p>
            <a:pPr marL="241653" indent="-241653">
              <a:buFont typeface="Arial" charset="0"/>
              <a:buAutoNum type="arabicPeriod"/>
            </a:pPr>
            <a:r>
              <a:rPr lang="en-US" dirty="0"/>
              <a:t>, and are intended to be assigned for as long as the need condition continues…. But that is the question</a:t>
            </a:r>
          </a:p>
          <a:p>
            <a:pPr marL="241653" indent="-241653">
              <a:buFont typeface="Arial" charset="0"/>
              <a:buAutoNum type="arabicPeriod"/>
            </a:pPr>
            <a:r>
              <a:rPr lang="en-US" dirty="0"/>
              <a:t> rather than as an asset or </a:t>
            </a:r>
            <a:r>
              <a:rPr lang="en-US" dirty="0" err="1"/>
              <a:t>tradeable</a:t>
            </a:r>
            <a:r>
              <a:rPr lang="en-US" dirty="0"/>
              <a:t> good in its own right. (or it is a market as soon as it is a </a:t>
            </a:r>
            <a:r>
              <a:rPr lang="en-US" dirty="0" err="1"/>
              <a:t>tradeable</a:t>
            </a:r>
            <a:r>
              <a:rPr lang="en-US" dirty="0"/>
              <a:t> good regardless of if it is publicly priced. Peering and interconnection are clearly markets if they are priced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4A1A77E5-3AA7-48DB-8279-2914ECCF2218}" type="slidenum">
              <a:rPr lang="en-US"/>
              <a:pPr/>
              <a:t>25</a:t>
            </a:fld>
            <a:endParaRPr lang="en-US"/>
          </a:p>
        </p:txBody>
      </p:sp>
      <p:sp>
        <p:nvSpPr>
          <p:cNvPr id="68610" name="Rectangle 2"/>
          <p:cNvSpPr>
            <a:spLocks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a:t>Notice that no set of 2 of these is exclusive.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81885325-98C9-45B0-81FC-07DB2A671957}" type="slidenum">
              <a:rPr lang="en-US"/>
              <a:pPr/>
              <a:t>26</a:t>
            </a:fld>
            <a:endParaRPr lang="en-US"/>
          </a:p>
        </p:txBody>
      </p:sp>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Organization name and IP allocation. Notice that if there is a subsidiary (e.g., Global Services) with an Autonomous System designation it is listed as its own organization Notice that if these go into bankruptcy then the judiciary will decide if v4 is an asset that is to be sold or something to be returned to ARIN. </a:t>
            </a:r>
          </a:p>
          <a:p>
            <a:r>
              <a:rPr lang="en-US" b="1"/>
              <a:t>Here comes the judge,</a:t>
            </a:r>
            <a:r>
              <a:rPr lang="en-US"/>
              <a:t> </a:t>
            </a:r>
          </a:p>
          <a:p>
            <a:r>
              <a:rPr lang="en-US"/>
              <a:t>where is Nortel’s? MCIs?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892B7FDD-5786-4BBA-B88A-70C78728DCAB}" type="slidenum">
              <a:rPr lang="en-US"/>
              <a:pPr/>
              <a:t>7</a:t>
            </a:fld>
            <a:endParaRPr lang="en-US"/>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t>And these are the assumptions that we do NOT require</a:t>
            </a:r>
          </a:p>
          <a:p>
            <a:r>
              <a:rPr lang="en-US"/>
              <a:t>1 /16 = 16 /20</a:t>
            </a:r>
          </a:p>
          <a:p>
            <a:r>
              <a:rPr lang="en-US"/>
              <a:t>1/12 = 16/16</a:t>
            </a:r>
          </a:p>
          <a:p>
            <a:r>
              <a:rPr lang="en-US"/>
              <a:t>1/8 = 16/12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91CF75E3-3D96-44B7-BBEB-FD569B3DF146}" type="slidenum">
              <a:rPr lang="en-US"/>
              <a:pPr/>
              <a:t>8</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t>The idea that exhaustion will not speed up is a bold and unproven one and rather unlikely</a:t>
            </a:r>
          </a:p>
          <a:p>
            <a:r>
              <a:rPr lang="en-US"/>
              <a:t>Also, IANA may have no reason to support the careful and historically could argue that there is a basis for being parsimonious to ARIN</a:t>
            </a:r>
          </a:p>
          <a:p>
            <a:endParaRPr lang="en-US"/>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BB3D5433-FE83-4BC6-A149-9C3680DA207E}" type="slidenum">
              <a:rPr lang="en-US"/>
              <a:pPr/>
              <a:t>9</a:t>
            </a:fld>
            <a:endParaRPr lang="en-US"/>
          </a:p>
        </p:txBody>
      </p:sp>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t>Each line in the file represents a single allocation (or assignment) of a specific range of Internet number resources (IPv4, IPv6 or ASN), made by the RIR identified in the record. In the case of IPv4, the records may represent non-CIDR ranges or CIDR blocks</a:t>
            </a:r>
          </a:p>
          <a:p>
            <a:r>
              <a:rPr lang="en-US"/>
              <a:t>CIDR  Classless Inter-Domain Routing address</a:t>
            </a:r>
          </a:p>
          <a:p>
            <a:r>
              <a:rPr lang="en-US"/>
              <a:t>AS - Autonomous System (AS) </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950D2439-AA44-466E-BC31-163420924CC6}" type="slidenum">
              <a:rPr lang="en-US"/>
              <a:pPr/>
              <a:t>10</a:t>
            </a:fld>
            <a:endParaRPr lang="en-US"/>
          </a:p>
        </p:txBody>
      </p:sp>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at to currently exhaustion date of between 2012 and 2014</a:t>
            </a:r>
          </a:p>
          <a:p>
            <a:r>
              <a:rPr lang="en-US"/>
              <a:t>Notice that there is an apparent jump, where historical v4 address holders moved under the ARIN umbrella. This means that data before 1996 is not useful.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2AA89C7B-B3B4-4288-A24D-BDBF2365C405}" type="slidenum">
              <a:rPr lang="en-US"/>
              <a:pPr/>
              <a:t>14</a:t>
            </a:fld>
            <a:endParaRPr lang="en-US"/>
          </a:p>
        </p:txBody>
      </p:sp>
      <p:sp>
        <p:nvSpPr>
          <p:cNvPr id="50178" name="Rectangle 2"/>
          <p:cNvSpPr>
            <a:spLocks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Polynomial projection gave a larger window before exhaustion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B15DF038-2930-4B47-AB88-31390DFE518F}" type="slidenum">
              <a:rPr lang="en-US"/>
              <a:pPr/>
              <a:t>15</a:t>
            </a:fld>
            <a:endParaRPr lang="en-US"/>
          </a:p>
        </p:txBody>
      </p:sp>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Blue - addresses</a:t>
            </a:r>
          </a:p>
          <a:p>
            <a:r>
              <a:rPr lang="en-US"/>
              <a:t>Original data - red</a:t>
            </a:r>
          </a:p>
          <a:p>
            <a:r>
              <a:rPr lang="en-US"/>
              <a:t>Linear fit is green</a:t>
            </a:r>
          </a:p>
          <a:p>
            <a:r>
              <a:rPr lang="en-US"/>
              <a:t>Polynomial is purple</a:t>
            </a:r>
          </a:p>
          <a:p>
            <a:r>
              <a:rPr lang="en-US"/>
              <a:t>The reason this looks so good is the assumption is that if anyone wants too much, they are chased away.</a:t>
            </a:r>
          </a:p>
          <a:p>
            <a:r>
              <a:rPr lang="en-US"/>
              <a:t>So replace the big boys with zeroes, so this is idealized </a:t>
            </a:r>
          </a:p>
          <a:p>
            <a:r>
              <a:rPr lang="en-US"/>
              <a:t>Those who would connect might not want to contribute to v6 but they will want to connect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70E83DD2-B022-49B3-9050-12C1A01B21E1}" type="slidenum">
              <a:rPr lang="en-US"/>
              <a:pPr/>
              <a:t>20</a:t>
            </a:fld>
            <a:endParaRPr lang="en-US"/>
          </a:p>
        </p:txBody>
      </p:sp>
      <p:sp>
        <p:nvSpPr>
          <p:cNvPr id="59394" name="Rectangle 2"/>
          <p:cNvSpPr>
            <a:spLocks noChangeArrowheads="1" noTextEdit="1"/>
          </p:cNvSpPr>
          <p:nvPr>
            <p:ph type="sldImg"/>
          </p:nvPr>
        </p:nvSpPr>
        <p:spPr>
          <a:ln/>
        </p:spPr>
      </p:sp>
      <p:sp>
        <p:nvSpPr>
          <p:cNvPr id="59395" name="Rectangle 3"/>
          <p:cNvSpPr>
            <a:spLocks noGrp="1" noChangeArrowheads="1"/>
          </p:cNvSpPr>
          <p:nvPr>
            <p:ph type="body" idx="1"/>
          </p:nvPr>
        </p:nvSpPr>
        <p:spPr/>
        <p:txBody>
          <a:bodyPr/>
          <a:lstStyle/>
          <a:p>
            <a:r>
              <a:rPr lang="en-US"/>
              <a:t>Clearly the /18 makes less of a difference and in fact assumes that some organizations increase their allocation request</a:t>
            </a:r>
          </a:p>
          <a:p>
            <a:r>
              <a:rPr lang="en-US"/>
              <a:t>Makes sense if there is a standard allocation size in the face of exhaustion. </a:t>
            </a:r>
          </a:p>
          <a:p>
            <a:r>
              <a:rPr lang="en-US"/>
              <a:t>/20 very few organizations are increasing their request size and it is clearly routable UNLESS everyone has one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0BBD99C1-ED3D-4A67-9985-8776EAFF542A}" type="slidenum">
              <a:rPr lang="en-US"/>
              <a:pPr/>
              <a:t>21</a:t>
            </a:fld>
            <a:endParaRPr lang="en-US"/>
          </a:p>
        </p:txBody>
      </p:sp>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a:t>Linear projection of number of organizations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Line 2"/>
          <p:cNvSpPr>
            <a:spLocks noChangeShapeType="1"/>
          </p:cNvSpPr>
          <p:nvPr/>
        </p:nvSpPr>
        <p:spPr bwMode="auto">
          <a:xfrm>
            <a:off x="2895600" y="4303713"/>
            <a:ext cx="3276600" cy="0"/>
          </a:xfrm>
          <a:prstGeom prst="line">
            <a:avLst/>
          </a:prstGeom>
          <a:noFill/>
          <a:ln w="38100">
            <a:solidFill>
              <a:schemeClr val="hlink"/>
            </a:solidFill>
            <a:round/>
            <a:headEnd/>
            <a:tailEnd/>
          </a:ln>
          <a:effectLst/>
        </p:spPr>
        <p:txBody>
          <a:bodyPr wrap="none" anchor="ctr"/>
          <a:lstStyle/>
          <a:p>
            <a:endParaRPr lang="en-US"/>
          </a:p>
        </p:txBody>
      </p:sp>
      <p:sp>
        <p:nvSpPr>
          <p:cNvPr id="30723" name="Rectangle 3"/>
          <p:cNvSpPr>
            <a:spLocks noGrp="1" noChangeArrowheads="1"/>
          </p:cNvSpPr>
          <p:nvPr>
            <p:ph type="ctrTitle"/>
          </p:nvPr>
        </p:nvSpPr>
        <p:spPr>
          <a:xfrm>
            <a:off x="685800" y="2286000"/>
            <a:ext cx="7772400" cy="1752600"/>
          </a:xfrm>
        </p:spPr>
        <p:txBody>
          <a:bodyPr anchor="t"/>
          <a:lstStyle>
            <a:lvl1pPr algn="ctr">
              <a:lnSpc>
                <a:spcPct val="90000"/>
              </a:lnSpc>
              <a:defRPr/>
            </a:lvl1pPr>
          </a:lstStyle>
          <a:p>
            <a:r>
              <a:rPr lang="en-US"/>
              <a:t>Click to edit Master title style</a:t>
            </a:r>
          </a:p>
        </p:txBody>
      </p:sp>
      <p:sp>
        <p:nvSpPr>
          <p:cNvPr id="30724" name="Rectangle 4"/>
          <p:cNvSpPr>
            <a:spLocks noGrp="1" noChangeArrowheads="1"/>
          </p:cNvSpPr>
          <p:nvPr>
            <p:ph type="subTitle" idx="1"/>
          </p:nvPr>
        </p:nvSpPr>
        <p:spPr>
          <a:xfrm>
            <a:off x="1371600" y="4495800"/>
            <a:ext cx="6400800" cy="1524000"/>
          </a:xfrm>
        </p:spPr>
        <p:txBody>
          <a:bodyPr anchor="ctr"/>
          <a:lstStyle>
            <a:lvl1pPr marL="0" indent="0" algn="ctr">
              <a:lnSpc>
                <a:spcPct val="80000"/>
              </a:lnSpc>
              <a:buFont typeface="Wingdings" pitchFamily="48" charset="2"/>
              <a:buNone/>
              <a:defRPr sz="2400">
                <a:solidFill>
                  <a:schemeClr val="tx2"/>
                </a:solidFill>
              </a:defRPr>
            </a:lvl1pPr>
          </a:lstStyle>
          <a:p>
            <a:r>
              <a:rPr lang="en-US"/>
              <a:t>Click to edit Master subtitle style</a:t>
            </a:r>
          </a:p>
        </p:txBody>
      </p:sp>
      <p:sp>
        <p:nvSpPr>
          <p:cNvPr id="30725" name="Rectangle 5"/>
          <p:cNvSpPr>
            <a:spLocks noChangeArrowheads="1"/>
          </p:cNvSpPr>
          <p:nvPr/>
        </p:nvSpPr>
        <p:spPr bwMode="auto">
          <a:xfrm>
            <a:off x="0" y="1066800"/>
            <a:ext cx="8686800" cy="5334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grpSp>
        <p:nvGrpSpPr>
          <p:cNvPr id="30726" name="Group 6"/>
          <p:cNvGrpSpPr>
            <a:grpSpLocks/>
          </p:cNvGrpSpPr>
          <p:nvPr/>
        </p:nvGrpSpPr>
        <p:grpSpPr bwMode="auto">
          <a:xfrm>
            <a:off x="533400" y="0"/>
            <a:ext cx="3276600" cy="2133600"/>
            <a:chOff x="336" y="0"/>
            <a:chExt cx="2064" cy="1344"/>
          </a:xfrm>
        </p:grpSpPr>
        <p:sp>
          <p:nvSpPr>
            <p:cNvPr id="30727" name="Rectangle 7"/>
            <p:cNvSpPr>
              <a:spLocks noChangeArrowheads="1"/>
            </p:cNvSpPr>
            <p:nvPr/>
          </p:nvSpPr>
          <p:spPr bwMode="auto">
            <a:xfrm>
              <a:off x="1008" y="672"/>
              <a:ext cx="336" cy="336"/>
            </a:xfrm>
            <a:prstGeom prst="rect">
              <a:avLst/>
            </a:prstGeom>
            <a:noFill/>
            <a:ln w="57150">
              <a:solidFill>
                <a:schemeClr val="hlink"/>
              </a:solidFill>
              <a:miter lim="800000"/>
              <a:headEnd/>
              <a:tailEnd/>
            </a:ln>
            <a:effectLst/>
          </p:spPr>
          <p:txBody>
            <a:bodyPr wrap="none" anchor="ctr"/>
            <a:lstStyle/>
            <a:p>
              <a:endParaRPr lang="en-US"/>
            </a:p>
          </p:txBody>
        </p:sp>
        <p:sp>
          <p:nvSpPr>
            <p:cNvPr id="30728" name="Rectangle 8"/>
            <p:cNvSpPr>
              <a:spLocks noChangeArrowheads="1"/>
            </p:cNvSpPr>
            <p:nvPr/>
          </p:nvSpPr>
          <p:spPr bwMode="auto">
            <a:xfrm>
              <a:off x="1344" y="1008"/>
              <a:ext cx="336" cy="336"/>
            </a:xfrm>
            <a:prstGeom prst="rect">
              <a:avLst/>
            </a:prstGeom>
            <a:noFill/>
            <a:ln w="57150">
              <a:solidFill>
                <a:schemeClr val="hlink"/>
              </a:solidFill>
              <a:miter lim="800000"/>
              <a:headEnd/>
              <a:tailEnd/>
            </a:ln>
            <a:effectLst/>
          </p:spPr>
          <p:txBody>
            <a:bodyPr wrap="none" anchor="ctr"/>
            <a:lstStyle/>
            <a:p>
              <a:endParaRPr lang="en-US"/>
            </a:p>
          </p:txBody>
        </p:sp>
        <p:sp>
          <p:nvSpPr>
            <p:cNvPr id="30729" name="Rectangle 9"/>
            <p:cNvSpPr>
              <a:spLocks noChangeArrowheads="1"/>
            </p:cNvSpPr>
            <p:nvPr/>
          </p:nvSpPr>
          <p:spPr bwMode="auto">
            <a:xfrm>
              <a:off x="1728" y="336"/>
              <a:ext cx="336" cy="336"/>
            </a:xfrm>
            <a:prstGeom prst="rect">
              <a:avLst/>
            </a:prstGeom>
            <a:noFill/>
            <a:ln w="57150">
              <a:solidFill>
                <a:schemeClr val="hlink"/>
              </a:solidFill>
              <a:miter lim="800000"/>
              <a:headEnd/>
              <a:tailEnd/>
            </a:ln>
            <a:effectLst/>
          </p:spPr>
          <p:txBody>
            <a:bodyPr wrap="none" anchor="ctr"/>
            <a:lstStyle/>
            <a:p>
              <a:endParaRPr lang="en-US"/>
            </a:p>
          </p:txBody>
        </p:sp>
        <p:sp>
          <p:nvSpPr>
            <p:cNvPr id="30730" name="Rectangle 10"/>
            <p:cNvSpPr>
              <a:spLocks noChangeArrowheads="1"/>
            </p:cNvSpPr>
            <p:nvPr/>
          </p:nvSpPr>
          <p:spPr bwMode="auto">
            <a:xfrm>
              <a:off x="2064" y="672"/>
              <a:ext cx="336" cy="336"/>
            </a:xfrm>
            <a:prstGeom prst="rect">
              <a:avLst/>
            </a:prstGeom>
            <a:noFill/>
            <a:ln w="57150">
              <a:solidFill>
                <a:schemeClr val="hlink"/>
              </a:solidFill>
              <a:miter lim="800000"/>
              <a:headEnd/>
              <a:tailEnd/>
            </a:ln>
            <a:effectLst/>
          </p:spPr>
          <p:txBody>
            <a:bodyPr wrap="none" anchor="ctr"/>
            <a:lstStyle/>
            <a:p>
              <a:endParaRPr lang="en-US"/>
            </a:p>
          </p:txBody>
        </p:sp>
        <p:sp>
          <p:nvSpPr>
            <p:cNvPr id="30731" name="Rectangle 11"/>
            <p:cNvSpPr>
              <a:spLocks noChangeArrowheads="1"/>
            </p:cNvSpPr>
            <p:nvPr/>
          </p:nvSpPr>
          <p:spPr bwMode="auto">
            <a:xfrm>
              <a:off x="672" y="336"/>
              <a:ext cx="336" cy="336"/>
            </a:xfrm>
            <a:prstGeom prst="rect">
              <a:avLst/>
            </a:prstGeom>
            <a:noFill/>
            <a:ln w="57150">
              <a:solidFill>
                <a:schemeClr val="hlink"/>
              </a:solidFill>
              <a:miter lim="800000"/>
              <a:headEnd/>
              <a:tailEnd/>
            </a:ln>
            <a:effectLst/>
          </p:spPr>
          <p:txBody>
            <a:bodyPr wrap="none" anchor="ctr"/>
            <a:lstStyle/>
            <a:p>
              <a:endParaRPr lang="en-US"/>
            </a:p>
          </p:txBody>
        </p:sp>
        <p:sp>
          <p:nvSpPr>
            <p:cNvPr id="30732" name="Rectangle 12"/>
            <p:cNvSpPr>
              <a:spLocks noChangeArrowheads="1"/>
            </p:cNvSpPr>
            <p:nvPr/>
          </p:nvSpPr>
          <p:spPr bwMode="auto">
            <a:xfrm>
              <a:off x="336" y="0"/>
              <a:ext cx="336" cy="336"/>
            </a:xfrm>
            <a:prstGeom prst="rect">
              <a:avLst/>
            </a:prstGeom>
            <a:noFill/>
            <a:ln w="57150">
              <a:solidFill>
                <a:schemeClr val="hlink"/>
              </a:solidFill>
              <a:miter lim="800000"/>
              <a:headEnd/>
              <a:tailEnd/>
            </a:ln>
            <a:effectLst/>
          </p:spPr>
          <p:txBody>
            <a:bodyPr wrap="none" anchor="ctr"/>
            <a:lstStyle/>
            <a:p>
              <a:endParaRPr lang="en-US"/>
            </a:p>
          </p:txBody>
        </p:sp>
      </p:grpSp>
      <p:grpSp>
        <p:nvGrpSpPr>
          <p:cNvPr id="30733" name="Group 13"/>
          <p:cNvGrpSpPr>
            <a:grpSpLocks/>
          </p:cNvGrpSpPr>
          <p:nvPr/>
        </p:nvGrpSpPr>
        <p:grpSpPr bwMode="auto">
          <a:xfrm>
            <a:off x="533400" y="0"/>
            <a:ext cx="3276600" cy="2133600"/>
            <a:chOff x="2736" y="96"/>
            <a:chExt cx="2064" cy="1344"/>
          </a:xfrm>
        </p:grpSpPr>
        <p:sp>
          <p:nvSpPr>
            <p:cNvPr id="30734" name="Rectangle 14"/>
            <p:cNvSpPr>
              <a:spLocks noChangeArrowheads="1"/>
            </p:cNvSpPr>
            <p:nvPr/>
          </p:nvSpPr>
          <p:spPr bwMode="auto">
            <a:xfrm>
              <a:off x="3408" y="768"/>
              <a:ext cx="336" cy="336"/>
            </a:xfrm>
            <a:prstGeom prst="rect">
              <a:avLst/>
            </a:prstGeom>
            <a:solidFill>
              <a:schemeClr val="accent2"/>
            </a:solidFill>
            <a:ln w="57150">
              <a:solidFill>
                <a:schemeClr val="hlink"/>
              </a:solidFill>
              <a:miter lim="800000"/>
              <a:headEnd/>
              <a:tailEnd/>
            </a:ln>
            <a:effectLst/>
          </p:spPr>
          <p:txBody>
            <a:bodyPr wrap="none" anchor="ctr"/>
            <a:lstStyle/>
            <a:p>
              <a:endParaRPr lang="en-US"/>
            </a:p>
          </p:txBody>
        </p:sp>
        <p:sp>
          <p:nvSpPr>
            <p:cNvPr id="30735" name="Rectangle 15"/>
            <p:cNvSpPr>
              <a:spLocks noChangeArrowheads="1"/>
            </p:cNvSpPr>
            <p:nvPr/>
          </p:nvSpPr>
          <p:spPr bwMode="auto">
            <a:xfrm>
              <a:off x="3744" y="1104"/>
              <a:ext cx="336" cy="336"/>
            </a:xfrm>
            <a:prstGeom prst="rect">
              <a:avLst/>
            </a:prstGeom>
            <a:solidFill>
              <a:schemeClr val="accent1"/>
            </a:solidFill>
            <a:ln w="57150">
              <a:solidFill>
                <a:schemeClr val="hlink"/>
              </a:solidFill>
              <a:miter lim="800000"/>
              <a:headEnd/>
              <a:tailEnd/>
            </a:ln>
            <a:effectLst/>
          </p:spPr>
          <p:txBody>
            <a:bodyPr wrap="none" anchor="ctr"/>
            <a:lstStyle/>
            <a:p>
              <a:endParaRPr lang="en-US"/>
            </a:p>
          </p:txBody>
        </p:sp>
        <p:sp>
          <p:nvSpPr>
            <p:cNvPr id="30736" name="Rectangle 16"/>
            <p:cNvSpPr>
              <a:spLocks noChangeArrowheads="1"/>
            </p:cNvSpPr>
            <p:nvPr/>
          </p:nvSpPr>
          <p:spPr bwMode="auto">
            <a:xfrm>
              <a:off x="4128" y="432"/>
              <a:ext cx="336" cy="336"/>
            </a:xfrm>
            <a:prstGeom prst="rect">
              <a:avLst/>
            </a:prstGeom>
            <a:solidFill>
              <a:schemeClr val="accent1"/>
            </a:solidFill>
            <a:ln w="57150">
              <a:solidFill>
                <a:schemeClr val="hlink"/>
              </a:solidFill>
              <a:miter lim="800000"/>
              <a:headEnd/>
              <a:tailEnd/>
            </a:ln>
            <a:effectLst/>
          </p:spPr>
          <p:txBody>
            <a:bodyPr wrap="none" anchor="ctr"/>
            <a:lstStyle/>
            <a:p>
              <a:endParaRPr lang="en-US"/>
            </a:p>
          </p:txBody>
        </p:sp>
        <p:sp>
          <p:nvSpPr>
            <p:cNvPr id="30737" name="Rectangle 17"/>
            <p:cNvSpPr>
              <a:spLocks noChangeArrowheads="1"/>
            </p:cNvSpPr>
            <p:nvPr/>
          </p:nvSpPr>
          <p:spPr bwMode="auto">
            <a:xfrm>
              <a:off x="4464" y="768"/>
              <a:ext cx="336" cy="336"/>
            </a:xfrm>
            <a:prstGeom prst="rect">
              <a:avLst/>
            </a:prstGeom>
            <a:solidFill>
              <a:schemeClr val="bg2"/>
            </a:solidFill>
            <a:ln w="57150">
              <a:solidFill>
                <a:schemeClr val="hlink"/>
              </a:solidFill>
              <a:miter lim="800000"/>
              <a:headEnd/>
              <a:tailEnd/>
            </a:ln>
            <a:effectLst/>
          </p:spPr>
          <p:txBody>
            <a:bodyPr wrap="none" anchor="ctr"/>
            <a:lstStyle/>
            <a:p>
              <a:endParaRPr lang="en-US"/>
            </a:p>
          </p:txBody>
        </p:sp>
        <p:sp>
          <p:nvSpPr>
            <p:cNvPr id="30738" name="Rectangle 18"/>
            <p:cNvSpPr>
              <a:spLocks noChangeArrowheads="1"/>
            </p:cNvSpPr>
            <p:nvPr/>
          </p:nvSpPr>
          <p:spPr bwMode="auto">
            <a:xfrm>
              <a:off x="3072" y="432"/>
              <a:ext cx="336" cy="336"/>
            </a:xfrm>
            <a:prstGeom prst="rect">
              <a:avLst/>
            </a:prstGeom>
            <a:solidFill>
              <a:schemeClr val="tx2"/>
            </a:solidFill>
            <a:ln w="57150">
              <a:solidFill>
                <a:schemeClr val="hlink"/>
              </a:solidFill>
              <a:miter lim="800000"/>
              <a:headEnd/>
              <a:tailEnd/>
            </a:ln>
            <a:effectLst/>
          </p:spPr>
          <p:txBody>
            <a:bodyPr wrap="none" anchor="ctr"/>
            <a:lstStyle/>
            <a:p>
              <a:endParaRPr lang="en-US"/>
            </a:p>
          </p:txBody>
        </p:sp>
        <p:sp>
          <p:nvSpPr>
            <p:cNvPr id="30739" name="Rectangle 19"/>
            <p:cNvSpPr>
              <a:spLocks noChangeArrowheads="1"/>
            </p:cNvSpPr>
            <p:nvPr/>
          </p:nvSpPr>
          <p:spPr bwMode="auto">
            <a:xfrm>
              <a:off x="2736" y="96"/>
              <a:ext cx="336" cy="336"/>
            </a:xfrm>
            <a:prstGeom prst="rect">
              <a:avLst/>
            </a:prstGeom>
            <a:solidFill>
              <a:schemeClr val="bg2"/>
            </a:solidFill>
            <a:ln w="57150">
              <a:solidFill>
                <a:schemeClr val="hlink"/>
              </a:solidFill>
              <a:miter lim="800000"/>
              <a:headEnd/>
              <a:tailEnd/>
            </a:ln>
            <a:effectLst/>
          </p:spPr>
          <p:txBody>
            <a:bodyPr wrap="none" anchor="ctr"/>
            <a:lstStyle/>
            <a:p>
              <a:endParaRPr lang="en-US"/>
            </a:p>
          </p:txBody>
        </p:sp>
      </p:grpSp>
      <p:sp>
        <p:nvSpPr>
          <p:cNvPr id="30740" name="Rectangle 20"/>
          <p:cNvSpPr>
            <a:spLocks noChangeArrowheads="1"/>
          </p:cNvSpPr>
          <p:nvPr/>
        </p:nvSpPr>
        <p:spPr bwMode="auto">
          <a:xfrm>
            <a:off x="4114800" y="4191000"/>
            <a:ext cx="211138" cy="211138"/>
          </a:xfrm>
          <a:prstGeom prst="rect">
            <a:avLst/>
          </a:prstGeom>
          <a:solidFill>
            <a:schemeClr val="accent2"/>
          </a:solidFill>
          <a:ln w="28575">
            <a:solidFill>
              <a:schemeClr val="hlink"/>
            </a:solidFill>
            <a:miter lim="800000"/>
            <a:headEnd/>
            <a:tailEnd/>
          </a:ln>
          <a:effectLst/>
        </p:spPr>
        <p:txBody>
          <a:bodyPr wrap="none" anchor="ctr"/>
          <a:lstStyle/>
          <a:p>
            <a:pPr algn="ctr"/>
            <a:endParaRPr lang="en-US">
              <a:latin typeface="Arial" charset="0"/>
            </a:endParaRPr>
          </a:p>
        </p:txBody>
      </p:sp>
      <p:sp>
        <p:nvSpPr>
          <p:cNvPr id="30741" name="Rectangle 21"/>
          <p:cNvSpPr>
            <a:spLocks noChangeArrowheads="1"/>
          </p:cNvSpPr>
          <p:nvPr/>
        </p:nvSpPr>
        <p:spPr bwMode="auto">
          <a:xfrm>
            <a:off x="4419600" y="4191000"/>
            <a:ext cx="211138" cy="211138"/>
          </a:xfrm>
          <a:prstGeom prst="rect">
            <a:avLst/>
          </a:prstGeom>
          <a:solidFill>
            <a:schemeClr val="bg2"/>
          </a:solidFill>
          <a:ln w="28575">
            <a:solidFill>
              <a:schemeClr val="hlink"/>
            </a:solidFill>
            <a:miter lim="800000"/>
            <a:headEnd/>
            <a:tailEnd/>
          </a:ln>
          <a:effectLst/>
        </p:spPr>
        <p:txBody>
          <a:bodyPr wrap="none" anchor="ctr"/>
          <a:lstStyle/>
          <a:p>
            <a:pPr algn="ctr"/>
            <a:endParaRPr lang="en-US">
              <a:latin typeface="Arial" charset="0"/>
            </a:endParaRPr>
          </a:p>
        </p:txBody>
      </p:sp>
      <p:sp>
        <p:nvSpPr>
          <p:cNvPr id="30742" name="Rectangle 22"/>
          <p:cNvSpPr>
            <a:spLocks noChangeArrowheads="1"/>
          </p:cNvSpPr>
          <p:nvPr/>
        </p:nvSpPr>
        <p:spPr bwMode="auto">
          <a:xfrm>
            <a:off x="4724400" y="4191000"/>
            <a:ext cx="211138" cy="211138"/>
          </a:xfrm>
          <a:prstGeom prst="rect">
            <a:avLst/>
          </a:prstGeom>
          <a:solidFill>
            <a:schemeClr val="accent1"/>
          </a:solidFill>
          <a:ln w="28575">
            <a:solidFill>
              <a:schemeClr val="hlink"/>
            </a:solidFill>
            <a:miter lim="800000"/>
            <a:headEnd/>
            <a:tailEnd/>
          </a:ln>
          <a:effectLst/>
        </p:spPr>
        <p:txBody>
          <a:bodyPr wrap="none" anchor="ctr"/>
          <a:lstStyle/>
          <a:p>
            <a:pPr algn="ctr"/>
            <a:endParaRPr lang="en-US">
              <a:latin typeface="Arial" charset="0"/>
            </a:endParaRPr>
          </a:p>
        </p:txBody>
      </p:sp>
      <p:sp>
        <p:nvSpPr>
          <p:cNvPr id="30743" name="Rectangle 23"/>
          <p:cNvSpPr>
            <a:spLocks noGrp="1" noChangeArrowheads="1"/>
          </p:cNvSpPr>
          <p:nvPr>
            <p:ph type="dt" sz="half" idx="2"/>
          </p:nvPr>
        </p:nvSpPr>
        <p:spPr/>
        <p:txBody>
          <a:bodyPr/>
          <a:lstStyle>
            <a:lvl1pPr>
              <a:defRPr/>
            </a:lvl1pPr>
          </a:lstStyle>
          <a:p>
            <a:endParaRPr lang="en-US"/>
          </a:p>
        </p:txBody>
      </p:sp>
      <p:sp>
        <p:nvSpPr>
          <p:cNvPr id="30744" name="Rectangle 24"/>
          <p:cNvSpPr>
            <a:spLocks noGrp="1" noChangeArrowheads="1"/>
          </p:cNvSpPr>
          <p:nvPr>
            <p:ph type="ftr" sz="quarter" idx="3"/>
          </p:nvPr>
        </p:nvSpPr>
        <p:spPr/>
        <p:txBody>
          <a:bodyPr/>
          <a:lstStyle>
            <a:lvl1pPr>
              <a:defRPr/>
            </a:lvl1pPr>
          </a:lstStyle>
          <a:p>
            <a:endParaRPr lang="en-US"/>
          </a:p>
        </p:txBody>
      </p:sp>
      <p:sp>
        <p:nvSpPr>
          <p:cNvPr id="30745" name="Rectangle 25"/>
          <p:cNvSpPr>
            <a:spLocks noGrp="1" noChangeArrowheads="1"/>
          </p:cNvSpPr>
          <p:nvPr>
            <p:ph type="sldNum" sz="quarter" idx="4"/>
          </p:nvPr>
        </p:nvSpPr>
        <p:spPr/>
        <p:txBody>
          <a:bodyPr/>
          <a:lstStyle>
            <a:lvl1pPr>
              <a:defRPr sz="3200">
                <a:latin typeface="+mn-lt"/>
              </a:defRPr>
            </a:lvl1pPr>
          </a:lstStyle>
          <a:p>
            <a:fld id="{505F00B3-92D5-4CAE-AC04-9413EB0EE6A8}"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0733"/>
                                        </p:tgtEl>
                                        <p:attrNameLst>
                                          <p:attrName>style.visibility</p:attrName>
                                        </p:attrNameLst>
                                      </p:cBhvr>
                                      <p:to>
                                        <p:strVal val="visible"/>
                                      </p:to>
                                    </p:set>
                                    <p:animEffect transition="in" filter="wipe(right)">
                                      <p:cBhvr>
                                        <p:cTn id="7" dur="500"/>
                                        <p:tgtEl>
                                          <p:spTgt spid="30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EE9076-CBFE-4C48-B583-5952B1F98D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219200"/>
            <a:ext cx="177165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1219200"/>
            <a:ext cx="516255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231A25-BC5F-433E-B478-56EAE31DE00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9E1DB0-E318-4137-958B-534EC8EC822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887CC4-43D6-48CB-8990-F57005F122E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F023A2F-154D-46A4-8A12-8FA209BB180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7DA4235-2594-4D37-BDD2-BA9E33C799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211E99B-9F8E-4CF4-9A4E-EF2ACB809E4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08EA985-CE8B-4B50-B287-B82F0F32AAF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0BC4B0-E1B0-4226-B5BC-079CED89FE7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B8DBD8A-5B3D-414F-B03E-625DE564F4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bwMode="auto">
          <a:xfrm>
            <a:off x="1295400" y="2819400"/>
            <a:ext cx="70866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699" name="Rectangle 3"/>
          <p:cNvSpPr>
            <a:spLocks noChangeArrowheads="1"/>
          </p:cNvSpPr>
          <p:nvPr/>
        </p:nvSpPr>
        <p:spPr bwMode="auto">
          <a:xfrm>
            <a:off x="0" y="2286000"/>
            <a:ext cx="533400" cy="5334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0" name="Rectangle 4"/>
          <p:cNvSpPr>
            <a:spLocks noChangeArrowheads="1"/>
          </p:cNvSpPr>
          <p:nvPr/>
        </p:nvSpPr>
        <p:spPr bwMode="auto">
          <a:xfrm>
            <a:off x="533400" y="2819400"/>
            <a:ext cx="533400" cy="5334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1" name="Rectangle 5"/>
          <p:cNvSpPr>
            <a:spLocks noChangeArrowheads="1"/>
          </p:cNvSpPr>
          <p:nvPr/>
        </p:nvSpPr>
        <p:spPr bwMode="auto">
          <a:xfrm>
            <a:off x="1981200" y="533400"/>
            <a:ext cx="381000" cy="3810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2" name="Rectangle 6"/>
          <p:cNvSpPr>
            <a:spLocks noChangeArrowheads="1"/>
          </p:cNvSpPr>
          <p:nvPr/>
        </p:nvSpPr>
        <p:spPr bwMode="auto">
          <a:xfrm>
            <a:off x="762000" y="1066800"/>
            <a:ext cx="381000" cy="3810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3" name="Rectangle 7"/>
          <p:cNvSpPr>
            <a:spLocks noChangeArrowheads="1"/>
          </p:cNvSpPr>
          <p:nvPr/>
        </p:nvSpPr>
        <p:spPr bwMode="auto">
          <a:xfrm>
            <a:off x="1143000" y="685800"/>
            <a:ext cx="381000" cy="3810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4" name="Rectangle 8"/>
          <p:cNvSpPr>
            <a:spLocks noChangeArrowheads="1"/>
          </p:cNvSpPr>
          <p:nvPr/>
        </p:nvSpPr>
        <p:spPr bwMode="auto">
          <a:xfrm>
            <a:off x="2362200" y="152400"/>
            <a:ext cx="381000" cy="3810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5" name="Rectangle 9"/>
          <p:cNvSpPr>
            <a:spLocks noChangeArrowheads="1"/>
          </p:cNvSpPr>
          <p:nvPr/>
        </p:nvSpPr>
        <p:spPr bwMode="auto">
          <a:xfrm>
            <a:off x="0" y="755650"/>
            <a:ext cx="5867400" cy="76200"/>
          </a:xfrm>
          <a:prstGeom prst="rect">
            <a:avLst/>
          </a:prstGeom>
          <a:noFill/>
          <a:ln w="57150">
            <a:solidFill>
              <a:schemeClr val="hlink"/>
            </a:solidFill>
            <a:miter lim="800000"/>
            <a:headEnd/>
            <a:tailEnd/>
          </a:ln>
          <a:effectLst/>
        </p:spPr>
        <p:txBody>
          <a:bodyPr wrap="none" anchor="ctr"/>
          <a:lstStyle/>
          <a:p>
            <a:pPr algn="ctr"/>
            <a:endParaRPr lang="en-US">
              <a:latin typeface="Arial" charset="0"/>
            </a:endParaRPr>
          </a:p>
        </p:txBody>
      </p:sp>
      <p:sp>
        <p:nvSpPr>
          <p:cNvPr id="29706" name="Rectangle 10"/>
          <p:cNvSpPr>
            <a:spLocks noChangeArrowheads="1"/>
          </p:cNvSpPr>
          <p:nvPr/>
        </p:nvSpPr>
        <p:spPr bwMode="auto">
          <a:xfrm>
            <a:off x="5715000" y="609600"/>
            <a:ext cx="304800" cy="304800"/>
          </a:xfrm>
          <a:prstGeom prst="rect">
            <a:avLst/>
          </a:prstGeom>
          <a:solidFill>
            <a:schemeClr val="accent2"/>
          </a:solidFill>
          <a:ln w="57150">
            <a:solidFill>
              <a:schemeClr val="hlink"/>
            </a:solidFill>
            <a:miter lim="800000"/>
            <a:headEnd/>
            <a:tailEnd/>
          </a:ln>
          <a:effectLst/>
        </p:spPr>
        <p:txBody>
          <a:bodyPr wrap="none" anchor="ctr"/>
          <a:lstStyle/>
          <a:p>
            <a:pPr algn="ctr"/>
            <a:endParaRPr lang="en-US">
              <a:latin typeface="Arial" charset="0"/>
            </a:endParaRPr>
          </a:p>
        </p:txBody>
      </p:sp>
      <p:sp>
        <p:nvSpPr>
          <p:cNvPr id="29707" name="Rectangle 11"/>
          <p:cNvSpPr>
            <a:spLocks noChangeArrowheads="1"/>
          </p:cNvSpPr>
          <p:nvPr/>
        </p:nvSpPr>
        <p:spPr bwMode="auto">
          <a:xfrm>
            <a:off x="5562600" y="457200"/>
            <a:ext cx="304800" cy="304800"/>
          </a:xfrm>
          <a:prstGeom prst="rect">
            <a:avLst/>
          </a:prstGeom>
          <a:solidFill>
            <a:schemeClr val="accent1"/>
          </a:solidFill>
          <a:ln w="57150">
            <a:solidFill>
              <a:schemeClr val="hlink"/>
            </a:solidFill>
            <a:miter lim="800000"/>
            <a:headEnd/>
            <a:tailEnd/>
          </a:ln>
          <a:effectLst/>
        </p:spPr>
        <p:txBody>
          <a:bodyPr wrap="none" anchor="ctr"/>
          <a:lstStyle/>
          <a:p>
            <a:pPr algn="ctr"/>
            <a:endParaRPr lang="en-US">
              <a:latin typeface="Arial" charset="0"/>
            </a:endParaRPr>
          </a:p>
        </p:txBody>
      </p:sp>
      <p:sp>
        <p:nvSpPr>
          <p:cNvPr id="29708" name="Rectangle 12"/>
          <p:cNvSpPr>
            <a:spLocks noChangeArrowheads="1"/>
          </p:cNvSpPr>
          <p:nvPr/>
        </p:nvSpPr>
        <p:spPr bwMode="auto">
          <a:xfrm>
            <a:off x="8458200" y="3962400"/>
            <a:ext cx="381000" cy="381000"/>
          </a:xfrm>
          <a:prstGeom prst="rect">
            <a:avLst/>
          </a:prstGeom>
          <a:solidFill>
            <a:schemeClr val="accent2"/>
          </a:solidFill>
          <a:ln w="57150">
            <a:solidFill>
              <a:schemeClr val="hlink"/>
            </a:solidFill>
            <a:miter lim="800000"/>
            <a:headEnd/>
            <a:tailEnd/>
          </a:ln>
          <a:effectLst/>
        </p:spPr>
        <p:txBody>
          <a:bodyPr wrap="none" anchor="ctr"/>
          <a:lstStyle/>
          <a:p>
            <a:pPr algn="ctr"/>
            <a:endParaRPr lang="en-US">
              <a:latin typeface="Arial" charset="0"/>
            </a:endParaRPr>
          </a:p>
        </p:txBody>
      </p:sp>
      <p:sp>
        <p:nvSpPr>
          <p:cNvPr id="29709" name="Rectangle 13"/>
          <p:cNvSpPr>
            <a:spLocks noChangeArrowheads="1"/>
          </p:cNvSpPr>
          <p:nvPr/>
        </p:nvSpPr>
        <p:spPr bwMode="auto">
          <a:xfrm>
            <a:off x="8686800" y="3657600"/>
            <a:ext cx="381000" cy="381000"/>
          </a:xfrm>
          <a:prstGeom prst="rect">
            <a:avLst/>
          </a:prstGeom>
          <a:solidFill>
            <a:schemeClr val="bg2"/>
          </a:solidFill>
          <a:ln w="57150">
            <a:solidFill>
              <a:schemeClr val="hlink"/>
            </a:solidFill>
            <a:miter lim="800000"/>
            <a:headEnd/>
            <a:tailEnd/>
          </a:ln>
          <a:effectLst/>
        </p:spPr>
        <p:txBody>
          <a:bodyPr wrap="none" anchor="ctr"/>
          <a:lstStyle/>
          <a:p>
            <a:pPr algn="ctr"/>
            <a:endParaRPr lang="en-US">
              <a:latin typeface="Arial" charset="0"/>
            </a:endParaRPr>
          </a:p>
        </p:txBody>
      </p:sp>
      <p:grpSp>
        <p:nvGrpSpPr>
          <p:cNvPr id="29710" name="Group 14"/>
          <p:cNvGrpSpPr>
            <a:grpSpLocks/>
          </p:cNvGrpSpPr>
          <p:nvPr/>
        </p:nvGrpSpPr>
        <p:grpSpPr bwMode="auto">
          <a:xfrm>
            <a:off x="0" y="2286000"/>
            <a:ext cx="1066800" cy="1066800"/>
            <a:chOff x="0" y="2496"/>
            <a:chExt cx="672" cy="672"/>
          </a:xfrm>
        </p:grpSpPr>
        <p:sp>
          <p:nvSpPr>
            <p:cNvPr id="29711" name="Rectangle 15"/>
            <p:cNvSpPr>
              <a:spLocks noChangeArrowheads="1"/>
            </p:cNvSpPr>
            <p:nvPr/>
          </p:nvSpPr>
          <p:spPr bwMode="auto">
            <a:xfrm>
              <a:off x="0" y="2496"/>
              <a:ext cx="336" cy="336"/>
            </a:xfrm>
            <a:prstGeom prst="rect">
              <a:avLst/>
            </a:prstGeom>
            <a:solidFill>
              <a:schemeClr val="accent1"/>
            </a:solidFill>
            <a:ln w="57150">
              <a:solidFill>
                <a:schemeClr val="hlink"/>
              </a:solidFill>
              <a:miter lim="800000"/>
              <a:headEnd/>
              <a:tailEnd/>
            </a:ln>
            <a:effectLst/>
          </p:spPr>
          <p:txBody>
            <a:bodyPr wrap="none" anchor="ctr"/>
            <a:lstStyle/>
            <a:p>
              <a:endParaRPr lang="en-US"/>
            </a:p>
          </p:txBody>
        </p:sp>
        <p:sp>
          <p:nvSpPr>
            <p:cNvPr id="29712" name="Rectangle 16"/>
            <p:cNvSpPr>
              <a:spLocks noChangeArrowheads="1"/>
            </p:cNvSpPr>
            <p:nvPr/>
          </p:nvSpPr>
          <p:spPr bwMode="auto">
            <a:xfrm>
              <a:off x="336" y="2832"/>
              <a:ext cx="336" cy="336"/>
            </a:xfrm>
            <a:prstGeom prst="rect">
              <a:avLst/>
            </a:prstGeom>
            <a:solidFill>
              <a:schemeClr val="bg2"/>
            </a:solidFill>
            <a:ln w="57150">
              <a:solidFill>
                <a:schemeClr val="hlink"/>
              </a:solidFill>
              <a:miter lim="800000"/>
              <a:headEnd/>
              <a:tailEnd/>
            </a:ln>
            <a:effectLst/>
          </p:spPr>
          <p:txBody>
            <a:bodyPr wrap="none" anchor="ctr"/>
            <a:lstStyle/>
            <a:p>
              <a:endParaRPr lang="en-US"/>
            </a:p>
          </p:txBody>
        </p:sp>
      </p:grpSp>
      <p:sp>
        <p:nvSpPr>
          <p:cNvPr id="29713" name="Rectangle 17"/>
          <p:cNvSpPr>
            <a:spLocks noGrp="1" noChangeArrowheads="1"/>
          </p:cNvSpPr>
          <p:nvPr>
            <p:ph type="title"/>
          </p:nvPr>
        </p:nvSpPr>
        <p:spPr bwMode="auto">
          <a:xfrm>
            <a:off x="1295400" y="1219200"/>
            <a:ext cx="7086600" cy="1447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714" name="Rectangle 18"/>
          <p:cNvSpPr>
            <a:spLocks noGrp="1" noChangeArrowheads="1"/>
          </p:cNvSpPr>
          <p:nvPr>
            <p:ph type="dt" sz="half" idx="2"/>
          </p:nvPr>
        </p:nvSpPr>
        <p:spPr bwMode="auto">
          <a:xfrm>
            <a:off x="6553200" y="6507163"/>
            <a:ext cx="1828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kumimoji="0" sz="1200">
                <a:solidFill>
                  <a:schemeClr val="folHlink"/>
                </a:solidFill>
              </a:defRPr>
            </a:lvl1pPr>
          </a:lstStyle>
          <a:p>
            <a:endParaRPr lang="en-US"/>
          </a:p>
        </p:txBody>
      </p:sp>
      <p:sp>
        <p:nvSpPr>
          <p:cNvPr id="29715" name="Rectangle 19"/>
          <p:cNvSpPr>
            <a:spLocks noGrp="1" noChangeArrowheads="1"/>
          </p:cNvSpPr>
          <p:nvPr>
            <p:ph type="ftr" sz="quarter" idx="3"/>
          </p:nvPr>
        </p:nvSpPr>
        <p:spPr bwMode="auto">
          <a:xfrm>
            <a:off x="1295400" y="6507163"/>
            <a:ext cx="28956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kumimoji="0" sz="1200">
                <a:solidFill>
                  <a:schemeClr val="folHlink"/>
                </a:solidFill>
              </a:defRPr>
            </a:lvl1pPr>
          </a:lstStyle>
          <a:p>
            <a:endParaRPr lang="en-US"/>
          </a:p>
        </p:txBody>
      </p:sp>
      <p:sp>
        <p:nvSpPr>
          <p:cNvPr id="29716" name="Rectangle 20"/>
          <p:cNvSpPr>
            <a:spLocks noGrp="1" noChangeArrowheads="1"/>
          </p:cNvSpPr>
          <p:nvPr>
            <p:ph type="sldNum" sz="quarter" idx="4"/>
          </p:nvPr>
        </p:nvSpPr>
        <p:spPr bwMode="auto">
          <a:xfrm>
            <a:off x="5791200" y="6172200"/>
            <a:ext cx="762000" cy="609600"/>
          </a:xfrm>
          <a:prstGeom prst="rect">
            <a:avLst/>
          </a:prstGeom>
          <a:solidFill>
            <a:schemeClr val="accent1"/>
          </a:solidFill>
          <a:ln w="57150">
            <a:solidFill>
              <a:schemeClr val="hlink"/>
            </a:solidFill>
            <a:miter lim="800000"/>
            <a:headEnd/>
            <a:tailEnd/>
          </a:ln>
          <a:effectLst/>
        </p:spPr>
        <p:txBody>
          <a:bodyPr vert="horz" wrap="square" lIns="91440" tIns="45720" rIns="91440" bIns="45720" numCol="1" anchor="ctr" anchorCtr="0" compatLnSpc="1">
            <a:prstTxWarp prst="textNoShape">
              <a:avLst/>
            </a:prstTxWarp>
          </a:bodyPr>
          <a:lstStyle>
            <a:lvl1pPr algn="ctr">
              <a:defRPr kumimoji="0" sz="2800" b="1">
                <a:solidFill>
                  <a:schemeClr val="bg1"/>
                </a:solidFill>
                <a:latin typeface="Arial" charset="0"/>
              </a:defRPr>
            </a:lvl1pPr>
          </a:lstStyle>
          <a:p>
            <a:fld id="{013A271F-330D-4678-844C-E91FD44A6F95}" type="slidenum">
              <a:rPr lang="en-US"/>
              <a:pPr/>
              <a:t>‹#›</a:t>
            </a:fld>
            <a:endParaRPr lang="en-US"/>
          </a:p>
        </p:txBody>
      </p:sp>
      <p:grpSp>
        <p:nvGrpSpPr>
          <p:cNvPr id="29717" name="Group 21"/>
          <p:cNvGrpSpPr>
            <a:grpSpLocks/>
          </p:cNvGrpSpPr>
          <p:nvPr/>
        </p:nvGrpSpPr>
        <p:grpSpPr bwMode="auto">
          <a:xfrm>
            <a:off x="762000" y="152400"/>
            <a:ext cx="1981200" cy="1295400"/>
            <a:chOff x="3888" y="96"/>
            <a:chExt cx="1248" cy="816"/>
          </a:xfrm>
        </p:grpSpPr>
        <p:sp>
          <p:nvSpPr>
            <p:cNvPr id="29718" name="Rectangle 22"/>
            <p:cNvSpPr>
              <a:spLocks noChangeArrowheads="1"/>
            </p:cNvSpPr>
            <p:nvPr/>
          </p:nvSpPr>
          <p:spPr bwMode="auto">
            <a:xfrm>
              <a:off x="4656" y="336"/>
              <a:ext cx="240" cy="240"/>
            </a:xfrm>
            <a:prstGeom prst="rect">
              <a:avLst/>
            </a:prstGeom>
            <a:solidFill>
              <a:schemeClr val="accent2"/>
            </a:solidFill>
            <a:ln w="57150">
              <a:solidFill>
                <a:schemeClr val="hlink"/>
              </a:solidFill>
              <a:miter lim="800000"/>
              <a:headEnd/>
              <a:tailEnd/>
            </a:ln>
            <a:effectLst/>
          </p:spPr>
          <p:txBody>
            <a:bodyPr wrap="none" anchor="ctr"/>
            <a:lstStyle/>
            <a:p>
              <a:endParaRPr lang="en-US"/>
            </a:p>
          </p:txBody>
        </p:sp>
        <p:sp>
          <p:nvSpPr>
            <p:cNvPr id="29719" name="Rectangle 23"/>
            <p:cNvSpPr>
              <a:spLocks noChangeArrowheads="1"/>
            </p:cNvSpPr>
            <p:nvPr/>
          </p:nvSpPr>
          <p:spPr bwMode="auto">
            <a:xfrm>
              <a:off x="3888" y="672"/>
              <a:ext cx="240" cy="240"/>
            </a:xfrm>
            <a:prstGeom prst="rect">
              <a:avLst/>
            </a:prstGeom>
            <a:solidFill>
              <a:schemeClr val="accent2"/>
            </a:solidFill>
            <a:ln w="57150">
              <a:solidFill>
                <a:schemeClr val="hlink"/>
              </a:solidFill>
              <a:miter lim="800000"/>
              <a:headEnd/>
              <a:tailEnd/>
            </a:ln>
            <a:effectLst/>
          </p:spPr>
          <p:txBody>
            <a:bodyPr wrap="none" anchor="ctr"/>
            <a:lstStyle/>
            <a:p>
              <a:endParaRPr lang="en-US"/>
            </a:p>
          </p:txBody>
        </p:sp>
        <p:sp>
          <p:nvSpPr>
            <p:cNvPr id="29720" name="Rectangle 24"/>
            <p:cNvSpPr>
              <a:spLocks noChangeArrowheads="1"/>
            </p:cNvSpPr>
            <p:nvPr/>
          </p:nvSpPr>
          <p:spPr bwMode="auto">
            <a:xfrm>
              <a:off x="4128" y="432"/>
              <a:ext cx="240" cy="240"/>
            </a:xfrm>
            <a:prstGeom prst="rect">
              <a:avLst/>
            </a:prstGeom>
            <a:solidFill>
              <a:schemeClr val="tx2"/>
            </a:solidFill>
            <a:ln w="57150">
              <a:solidFill>
                <a:schemeClr val="hlink"/>
              </a:solidFill>
              <a:miter lim="800000"/>
              <a:headEnd/>
              <a:tailEnd/>
            </a:ln>
            <a:effectLst/>
          </p:spPr>
          <p:txBody>
            <a:bodyPr wrap="none" anchor="ctr"/>
            <a:lstStyle/>
            <a:p>
              <a:endParaRPr lang="en-US"/>
            </a:p>
          </p:txBody>
        </p:sp>
        <p:sp>
          <p:nvSpPr>
            <p:cNvPr id="29721" name="Rectangle 25"/>
            <p:cNvSpPr>
              <a:spLocks noChangeArrowheads="1"/>
            </p:cNvSpPr>
            <p:nvPr/>
          </p:nvSpPr>
          <p:spPr bwMode="auto">
            <a:xfrm>
              <a:off x="4896" y="96"/>
              <a:ext cx="240" cy="240"/>
            </a:xfrm>
            <a:prstGeom prst="rect">
              <a:avLst/>
            </a:prstGeom>
            <a:solidFill>
              <a:schemeClr val="bg2"/>
            </a:solidFill>
            <a:ln w="57150">
              <a:solidFill>
                <a:schemeClr val="hlink"/>
              </a:solidFill>
              <a:miter lim="800000"/>
              <a:headEnd/>
              <a:tailEnd/>
            </a:ln>
            <a:effectLst/>
          </p:spPr>
          <p:txBody>
            <a:bodyPr wrap="none" anchor="ctr"/>
            <a:lstStyle/>
            <a:p>
              <a:endParaRPr lang="en-US"/>
            </a:p>
          </p:txBody>
        </p:sp>
      </p:gr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9717"/>
                                        </p:tgtEl>
                                        <p:attrNameLst>
                                          <p:attrName>style.visibility</p:attrName>
                                        </p:attrNameLst>
                                      </p:cBhvr>
                                      <p:to>
                                        <p:strVal val="visible"/>
                                      </p:to>
                                    </p:set>
                                    <p:animEffect transition="in" filter="wipe(up)">
                                      <p:cBhvr>
                                        <p:cTn id="7" dur="500"/>
                                        <p:tgtEl>
                                          <p:spTgt spid="2971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9710"/>
                                        </p:tgtEl>
                                        <p:attrNameLst>
                                          <p:attrName>style.visibility</p:attrName>
                                        </p:attrNameLst>
                                      </p:cBhvr>
                                      <p:to>
                                        <p:strVal val="visible"/>
                                      </p:to>
                                    </p:set>
                                    <p:animEffect transition="in" filter="wipe(up)">
                                      <p:cBhvr>
                                        <p:cTn id="11"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fontAlgn="base">
        <a:spcBef>
          <a:spcPct val="0"/>
        </a:spcBef>
        <a:spcAft>
          <a:spcPct val="0"/>
        </a:spcAft>
        <a:defRPr sz="4000">
          <a:solidFill>
            <a:schemeClr val="tx1"/>
          </a:solidFill>
          <a:latin typeface="+mj-lt"/>
          <a:ea typeface="+mj-ea"/>
          <a:cs typeface="+mj-cs"/>
        </a:defRPr>
      </a:lvl1pPr>
      <a:lvl2pPr algn="l" rtl="0" fontAlgn="base">
        <a:spcBef>
          <a:spcPct val="0"/>
        </a:spcBef>
        <a:spcAft>
          <a:spcPct val="0"/>
        </a:spcAft>
        <a:defRPr sz="4000">
          <a:solidFill>
            <a:schemeClr val="tx1"/>
          </a:solidFill>
          <a:latin typeface="Helvetica" pitchFamily="48" charset="0"/>
        </a:defRPr>
      </a:lvl2pPr>
      <a:lvl3pPr algn="l" rtl="0" fontAlgn="base">
        <a:spcBef>
          <a:spcPct val="0"/>
        </a:spcBef>
        <a:spcAft>
          <a:spcPct val="0"/>
        </a:spcAft>
        <a:defRPr sz="4000">
          <a:solidFill>
            <a:schemeClr val="tx1"/>
          </a:solidFill>
          <a:latin typeface="Helvetica" pitchFamily="48" charset="0"/>
        </a:defRPr>
      </a:lvl3pPr>
      <a:lvl4pPr algn="l" rtl="0" fontAlgn="base">
        <a:spcBef>
          <a:spcPct val="0"/>
        </a:spcBef>
        <a:spcAft>
          <a:spcPct val="0"/>
        </a:spcAft>
        <a:defRPr sz="4000">
          <a:solidFill>
            <a:schemeClr val="tx1"/>
          </a:solidFill>
          <a:latin typeface="Helvetica" pitchFamily="48" charset="0"/>
        </a:defRPr>
      </a:lvl4pPr>
      <a:lvl5pPr algn="l" rtl="0" fontAlgn="base">
        <a:spcBef>
          <a:spcPct val="0"/>
        </a:spcBef>
        <a:spcAft>
          <a:spcPct val="0"/>
        </a:spcAft>
        <a:defRPr sz="4000">
          <a:solidFill>
            <a:schemeClr val="tx1"/>
          </a:solidFill>
          <a:latin typeface="Helvetica" pitchFamily="48" charset="0"/>
        </a:defRPr>
      </a:lvl5pPr>
      <a:lvl6pPr marL="457200" algn="l" rtl="0" fontAlgn="base">
        <a:spcBef>
          <a:spcPct val="0"/>
        </a:spcBef>
        <a:spcAft>
          <a:spcPct val="0"/>
        </a:spcAft>
        <a:defRPr sz="4000">
          <a:solidFill>
            <a:schemeClr val="tx1"/>
          </a:solidFill>
          <a:latin typeface="Helvetica" pitchFamily="48" charset="0"/>
        </a:defRPr>
      </a:lvl6pPr>
      <a:lvl7pPr marL="914400" algn="l" rtl="0" fontAlgn="base">
        <a:spcBef>
          <a:spcPct val="0"/>
        </a:spcBef>
        <a:spcAft>
          <a:spcPct val="0"/>
        </a:spcAft>
        <a:defRPr sz="4000">
          <a:solidFill>
            <a:schemeClr val="tx1"/>
          </a:solidFill>
          <a:latin typeface="Helvetica" pitchFamily="48" charset="0"/>
        </a:defRPr>
      </a:lvl7pPr>
      <a:lvl8pPr marL="1371600" algn="l" rtl="0" fontAlgn="base">
        <a:spcBef>
          <a:spcPct val="0"/>
        </a:spcBef>
        <a:spcAft>
          <a:spcPct val="0"/>
        </a:spcAft>
        <a:defRPr sz="4000">
          <a:solidFill>
            <a:schemeClr val="tx1"/>
          </a:solidFill>
          <a:latin typeface="Helvetica" pitchFamily="48" charset="0"/>
        </a:defRPr>
      </a:lvl8pPr>
      <a:lvl9pPr marL="1828800" algn="l" rtl="0" fontAlgn="base">
        <a:spcBef>
          <a:spcPct val="0"/>
        </a:spcBef>
        <a:spcAft>
          <a:spcPct val="0"/>
        </a:spcAft>
        <a:defRPr sz="4000">
          <a:solidFill>
            <a:schemeClr val="tx1"/>
          </a:solidFill>
          <a:latin typeface="Helvetica" pitchFamily="48" charset="0"/>
        </a:defRPr>
      </a:lvl9pPr>
    </p:titleStyle>
    <p:bodyStyle>
      <a:lvl1pPr marL="342900" indent="-342900" algn="l" rtl="0" fontAlgn="base">
        <a:spcBef>
          <a:spcPct val="20000"/>
        </a:spcBef>
        <a:spcAft>
          <a:spcPct val="0"/>
        </a:spcAft>
        <a:buClr>
          <a:schemeClr val="accent2"/>
        </a:buClr>
        <a:buSzPct val="75000"/>
        <a:buFont typeface="Wingdings" pitchFamily="48"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Font typeface="Wingdings" pitchFamily="48" charset="2"/>
        <a:buChar char="n"/>
        <a:defRPr sz="2400">
          <a:solidFill>
            <a:schemeClr val="tx1"/>
          </a:solidFill>
          <a:latin typeface="+mn-lt"/>
        </a:defRPr>
      </a:lvl2pPr>
      <a:lvl3pPr marL="1143000" indent="-228600" algn="l" rtl="0" fontAlgn="base">
        <a:spcBef>
          <a:spcPct val="20000"/>
        </a:spcBef>
        <a:spcAft>
          <a:spcPct val="0"/>
        </a:spcAft>
        <a:buClr>
          <a:schemeClr val="bg2"/>
        </a:buClr>
        <a:buSzPct val="75000"/>
        <a:buFont typeface="Wingdings" pitchFamily="48" charset="2"/>
        <a:buChar char="n"/>
        <a:defRPr sz="2000">
          <a:solidFill>
            <a:schemeClr val="tx1"/>
          </a:solidFill>
          <a:latin typeface="+mn-lt"/>
        </a:defRPr>
      </a:lvl3pPr>
      <a:lvl4pPr marL="1600200" indent="-228600" algn="l" rtl="0" fontAlgn="base">
        <a:spcBef>
          <a:spcPct val="20000"/>
        </a:spcBef>
        <a:spcAft>
          <a:spcPct val="0"/>
        </a:spcAft>
        <a:buClr>
          <a:schemeClr val="tx2"/>
        </a:buClr>
        <a:buSzPct val="75000"/>
        <a:buFont typeface="Wingdings" pitchFamily="48" charset="2"/>
        <a:buChar char="n"/>
        <a:defRPr>
          <a:solidFill>
            <a:schemeClr val="tx1"/>
          </a:solidFill>
          <a:latin typeface="+mn-lt"/>
        </a:defRPr>
      </a:lvl4pPr>
      <a:lvl5pPr marL="2057400" indent="-228600" algn="l" rtl="0" fontAlgn="base">
        <a:spcBef>
          <a:spcPct val="20000"/>
        </a:spcBef>
        <a:spcAft>
          <a:spcPct val="0"/>
        </a:spcAft>
        <a:buClr>
          <a:schemeClr val="accent1"/>
        </a:buClr>
        <a:buSzPct val="75000"/>
        <a:buFont typeface="Wingdings" pitchFamily="48" charset="2"/>
        <a:buChar char="n"/>
        <a:defRPr>
          <a:solidFill>
            <a:schemeClr val="tx1"/>
          </a:solidFill>
          <a:latin typeface="+mn-lt"/>
        </a:defRPr>
      </a:lvl5pPr>
      <a:lvl6pPr marL="2514600" indent="-228600" algn="l" rtl="0" fontAlgn="base">
        <a:spcBef>
          <a:spcPct val="20000"/>
        </a:spcBef>
        <a:spcAft>
          <a:spcPct val="0"/>
        </a:spcAft>
        <a:buClr>
          <a:schemeClr val="accent1"/>
        </a:buClr>
        <a:buSzPct val="75000"/>
        <a:buFont typeface="Wingdings" pitchFamily="48" charset="2"/>
        <a:buChar char="n"/>
        <a:defRPr>
          <a:solidFill>
            <a:schemeClr val="tx1"/>
          </a:solidFill>
          <a:latin typeface="+mn-lt"/>
        </a:defRPr>
      </a:lvl6pPr>
      <a:lvl7pPr marL="2971800" indent="-228600" algn="l" rtl="0" fontAlgn="base">
        <a:spcBef>
          <a:spcPct val="20000"/>
        </a:spcBef>
        <a:spcAft>
          <a:spcPct val="0"/>
        </a:spcAft>
        <a:buClr>
          <a:schemeClr val="accent1"/>
        </a:buClr>
        <a:buSzPct val="75000"/>
        <a:buFont typeface="Wingdings" pitchFamily="48" charset="2"/>
        <a:buChar char="n"/>
        <a:defRPr>
          <a:solidFill>
            <a:schemeClr val="tx1"/>
          </a:solidFill>
          <a:latin typeface="+mn-lt"/>
        </a:defRPr>
      </a:lvl7pPr>
      <a:lvl8pPr marL="3429000" indent="-228600" algn="l" rtl="0" fontAlgn="base">
        <a:spcBef>
          <a:spcPct val="20000"/>
        </a:spcBef>
        <a:spcAft>
          <a:spcPct val="0"/>
        </a:spcAft>
        <a:buClr>
          <a:schemeClr val="accent1"/>
        </a:buClr>
        <a:buSzPct val="75000"/>
        <a:buFont typeface="Wingdings" pitchFamily="48" charset="2"/>
        <a:buChar char="n"/>
        <a:defRPr>
          <a:solidFill>
            <a:schemeClr val="tx1"/>
          </a:solidFill>
          <a:latin typeface="+mn-lt"/>
        </a:defRPr>
      </a:lvl8pPr>
      <a:lvl9pPr marL="3886200" indent="-228600" algn="l" rtl="0" fontAlgn="base">
        <a:spcBef>
          <a:spcPct val="20000"/>
        </a:spcBef>
        <a:spcAft>
          <a:spcPct val="0"/>
        </a:spcAft>
        <a:buClr>
          <a:schemeClr val="accent1"/>
        </a:buClr>
        <a:buSzPct val="75000"/>
        <a:buFont typeface="Wingdings" pitchFamily="48" charset="2"/>
        <a:buChar char="n"/>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lstStyle/>
          <a:p>
            <a:r>
              <a:rPr lang="en-US"/>
              <a:t>IPv4 Distribution Options for the Last Eights</a:t>
            </a:r>
          </a:p>
        </p:txBody>
      </p:sp>
      <p:sp>
        <p:nvSpPr>
          <p:cNvPr id="4103" name="Rectangle 7"/>
          <p:cNvSpPr>
            <a:spLocks noGrp="1" noChangeArrowheads="1"/>
          </p:cNvSpPr>
          <p:nvPr>
            <p:ph type="subTitle" idx="1"/>
          </p:nvPr>
        </p:nvSpPr>
        <p:spPr/>
        <p:txBody>
          <a:bodyPr/>
          <a:lstStyle/>
          <a:p>
            <a:r>
              <a:rPr lang="en-US"/>
              <a:t>Choice of Risks and Assumptions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103"/>
                                        </p:tgtEl>
                                        <p:attrNameLst>
                                          <p:attrName>style.visibility</p:attrName>
                                        </p:attrNameLst>
                                      </p:cBhvr>
                                      <p:to>
                                        <p:strVal val="visible"/>
                                      </p:to>
                                    </p:set>
                                    <p:animEffect transition="in" filter="wipe(left)">
                                      <p:cBhvr>
                                        <p:cTn id="11"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P spid="410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Data Modeling Trends</a:t>
            </a:r>
          </a:p>
        </p:txBody>
      </p:sp>
      <p:pic>
        <p:nvPicPr>
          <p:cNvPr id="40964" name="Picture 4" descr="exhaustion_current"/>
          <p:cNvPicPr>
            <a:picLocks noChangeAspect="1" noChangeArrowheads="1"/>
          </p:cNvPicPr>
          <p:nvPr/>
        </p:nvPicPr>
        <p:blipFill>
          <a:blip r:embed="rId3"/>
          <a:srcRect/>
          <a:stretch>
            <a:fillRect/>
          </a:stretch>
        </p:blipFill>
        <p:spPr bwMode="auto">
          <a:xfrm>
            <a:off x="1143000" y="2438400"/>
            <a:ext cx="6781800" cy="3429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Data Modeling Result</a:t>
            </a:r>
          </a:p>
        </p:txBody>
      </p:sp>
      <p:graphicFrame>
        <p:nvGraphicFramePr>
          <p:cNvPr id="34907" name="Group 91"/>
          <p:cNvGraphicFramePr>
            <a:graphicFrameLocks noGrp="1"/>
          </p:cNvGraphicFramePr>
          <p:nvPr/>
        </p:nvGraphicFramePr>
        <p:xfrm>
          <a:off x="1066800" y="2324100"/>
          <a:ext cx="7620000" cy="4533900"/>
        </p:xfrm>
        <a:graphic>
          <a:graphicData uri="http://schemas.openxmlformats.org/drawingml/2006/table">
            <a:tbl>
              <a:tblPr/>
              <a:tblGrid>
                <a:gridCol w="3657600"/>
                <a:gridCol w="1676400"/>
                <a:gridCol w="2286000"/>
              </a:tblGrid>
              <a:tr h="6397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Allocation Range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Organizations in Range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Equivalent in /16s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/8 block </a:t>
                      </a:r>
                      <a:r>
                        <a:rPr kumimoji="0" lang="en-US" sz="1800" b="0" i="0" u="sng" strike="noStrike" cap="none" normalizeH="0" baseline="0" smtClean="0">
                          <a:ln>
                            <a:noFill/>
                          </a:ln>
                          <a:solidFill>
                            <a:schemeClr val="tx1"/>
                          </a:solidFill>
                          <a:effectLst/>
                          <a:latin typeface="Helvetica" pitchFamily="48" charset="0"/>
                        </a:rPr>
                        <a:t>&lt;</a:t>
                      </a:r>
                      <a:r>
                        <a:rPr kumimoji="0" lang="en-US" sz="1800" b="0" i="0" u="none" strike="noStrike" cap="none" normalizeH="0" baseline="0" smtClean="0">
                          <a:ln>
                            <a:noFill/>
                          </a:ln>
                          <a:solidFill>
                            <a:schemeClr val="tx1"/>
                          </a:solidFill>
                          <a:effectLst/>
                          <a:latin typeface="Helvetica" pitchFamily="48" charset="0"/>
                        </a:rPr>
                        <a:t> Allocation</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endParaRPr kumimoji="0" lang="en-US" sz="1800" b="0" i="0" u="none" strike="noStrike" cap="none" normalizeH="0" baseline="0" smtClean="0">
                        <a:ln>
                          <a:noFill/>
                        </a:ln>
                        <a:solidFill>
                          <a:schemeClr val="tx1"/>
                        </a:solidFill>
                        <a:effectLst/>
                        <a:latin typeface="Helvetica" pitchFamily="4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395 /16s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/12 block </a:t>
                      </a:r>
                      <a:r>
                        <a:rPr kumimoji="0" lang="en-US" sz="1800" b="0" i="0" u="sng" strike="noStrike" cap="none" normalizeH="0" baseline="0" smtClean="0">
                          <a:ln>
                            <a:noFill/>
                          </a:ln>
                          <a:solidFill>
                            <a:schemeClr val="tx1"/>
                          </a:solidFill>
                          <a:effectLst/>
                          <a:latin typeface="Helvetica" pitchFamily="48" charset="0"/>
                        </a:rPr>
                        <a:t>&lt;</a:t>
                      </a:r>
                      <a:r>
                        <a:rPr kumimoji="0" lang="en-US" sz="1800" b="0" i="0" u="none" strike="noStrike" cap="none" normalizeH="0" baseline="0" smtClean="0">
                          <a:ln>
                            <a:noFill/>
                          </a:ln>
                          <a:solidFill>
                            <a:schemeClr val="tx1"/>
                          </a:solidFill>
                          <a:effectLst/>
                          <a:latin typeface="Helvetica" pitchFamily="48" charset="0"/>
                        </a:rPr>
                        <a:t> Allocation &lt; /8 block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49 /16s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/16 block </a:t>
                      </a:r>
                      <a:r>
                        <a:rPr kumimoji="0" lang="en-US" sz="1800" b="0" i="0" u="sng" strike="noStrike" cap="none" normalizeH="0" baseline="0" smtClean="0">
                          <a:ln>
                            <a:noFill/>
                          </a:ln>
                          <a:solidFill>
                            <a:schemeClr val="tx1"/>
                          </a:solidFill>
                          <a:effectLst/>
                          <a:latin typeface="Helvetica" pitchFamily="48" charset="0"/>
                        </a:rPr>
                        <a:t>&lt;</a:t>
                      </a:r>
                      <a:r>
                        <a:rPr kumimoji="0" lang="en-US" sz="1800" b="0" i="0" u="none" strike="noStrike" cap="none" normalizeH="0" baseline="0" smtClean="0">
                          <a:ln>
                            <a:noFill/>
                          </a:ln>
                          <a:solidFill>
                            <a:schemeClr val="tx1"/>
                          </a:solidFill>
                          <a:effectLst/>
                          <a:latin typeface="Helvetica" pitchFamily="48" charset="0"/>
                        </a:rPr>
                        <a:t> Allocation &lt; /12 block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1268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712 /24s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/20 block </a:t>
                      </a:r>
                      <a:r>
                        <a:rPr kumimoji="0" lang="en-US" sz="1800" b="0" i="0" u="sng" strike="noStrike" cap="none" normalizeH="0" baseline="0" smtClean="0">
                          <a:ln>
                            <a:noFill/>
                          </a:ln>
                          <a:solidFill>
                            <a:schemeClr val="tx1"/>
                          </a:solidFill>
                          <a:effectLst/>
                          <a:latin typeface="Helvetica" pitchFamily="48" charset="0"/>
                        </a:rPr>
                        <a:t>&lt;</a:t>
                      </a:r>
                      <a:r>
                        <a:rPr kumimoji="0" lang="en-US" sz="1800" b="0" i="0" u="none" strike="noStrike" cap="none" normalizeH="0" baseline="0" smtClean="0">
                          <a:ln>
                            <a:noFill/>
                          </a:ln>
                          <a:solidFill>
                            <a:schemeClr val="tx1"/>
                          </a:solidFill>
                          <a:effectLst/>
                          <a:latin typeface="Helvetica" pitchFamily="48" charset="0"/>
                        </a:rPr>
                        <a:t> Allocation &lt; /16 block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3207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48 /24s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/24 block </a:t>
                      </a:r>
                      <a:r>
                        <a:rPr kumimoji="0" lang="en-US" sz="1800" b="0" i="0" u="sng" strike="noStrike" cap="none" normalizeH="0" baseline="0" smtClean="0">
                          <a:ln>
                            <a:noFill/>
                          </a:ln>
                          <a:solidFill>
                            <a:schemeClr val="tx1"/>
                          </a:solidFill>
                          <a:effectLst/>
                          <a:latin typeface="Helvetica" pitchFamily="48" charset="0"/>
                        </a:rPr>
                        <a:t>&lt;</a:t>
                      </a:r>
                      <a:r>
                        <a:rPr kumimoji="0" lang="en-US" sz="1800" b="0" i="0" u="none" strike="noStrike" cap="none" normalizeH="0" baseline="0" smtClean="0">
                          <a:ln>
                            <a:noFill/>
                          </a:ln>
                          <a:solidFill>
                            <a:schemeClr val="tx1"/>
                          </a:solidFill>
                          <a:effectLst/>
                          <a:latin typeface="Helvetica" pitchFamily="48" charset="0"/>
                        </a:rPr>
                        <a:t> Allocation &lt; /20 block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4302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5 /24s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                 Allocation &lt; /24 block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8202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1800" b="0" i="0" u="none" strike="noStrike" cap="none" normalizeH="0" baseline="0" smtClean="0">
                          <a:ln>
                            <a:noFill/>
                          </a:ln>
                          <a:solidFill>
                            <a:schemeClr val="tx1"/>
                          </a:solidFill>
                          <a:effectLst/>
                          <a:latin typeface="Helvetica" pitchFamily="48" charset="0"/>
                        </a:rPr>
                        <a:t>1 /24s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Policy 1: Organization Threshold</a:t>
            </a:r>
          </a:p>
        </p:txBody>
      </p:sp>
      <p:sp>
        <p:nvSpPr>
          <p:cNvPr id="46083" name="Rectangle 3"/>
          <p:cNvSpPr>
            <a:spLocks noGrp="1" noChangeArrowheads="1"/>
          </p:cNvSpPr>
          <p:nvPr>
            <p:ph type="body" idx="1"/>
          </p:nvPr>
        </p:nvSpPr>
        <p:spPr/>
        <p:txBody>
          <a:bodyPr/>
          <a:lstStyle/>
          <a:p>
            <a:pPr>
              <a:lnSpc>
                <a:spcPct val="90000"/>
              </a:lnSpc>
            </a:pPr>
            <a:r>
              <a:rPr lang="en-US" sz="2400"/>
              <a:t>Organizations above a certain threshold receive no additional addresses</a:t>
            </a:r>
          </a:p>
          <a:p>
            <a:pPr>
              <a:lnSpc>
                <a:spcPct val="90000"/>
              </a:lnSpc>
            </a:pPr>
            <a:r>
              <a:rPr lang="en-US" sz="2400"/>
              <a:t>Justification</a:t>
            </a:r>
          </a:p>
          <a:p>
            <a:pPr lvl="1">
              <a:lnSpc>
                <a:spcPct val="90000"/>
              </a:lnSpc>
            </a:pPr>
            <a:r>
              <a:rPr lang="en-US" sz="2000"/>
              <a:t>Larger organizations have tended to request large additional block</a:t>
            </a:r>
          </a:p>
          <a:p>
            <a:pPr lvl="1">
              <a:lnSpc>
                <a:spcPct val="90000"/>
              </a:lnSpc>
            </a:pPr>
            <a:r>
              <a:rPr lang="en-US" sz="2000"/>
              <a:t>Larger organizations have more aggregate networking expertise to move to v6</a:t>
            </a:r>
          </a:p>
          <a:p>
            <a:pPr lvl="1">
              <a:lnSpc>
                <a:spcPct val="90000"/>
              </a:lnSpc>
            </a:pPr>
            <a:r>
              <a:rPr lang="en-US" sz="2000"/>
              <a:t>Experience in translation at large scale could hasten v6 adoption, mitigating uncertainty for all parties</a:t>
            </a:r>
          </a:p>
          <a:p>
            <a:pPr lvl="1">
              <a:lnSpc>
                <a:spcPct val="90000"/>
              </a:lnSpc>
            </a:pPr>
            <a:r>
              <a:rPr lang="en-US" sz="2000"/>
              <a:t>Capacity, motivation, and impact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Modeling</a:t>
            </a:r>
          </a:p>
        </p:txBody>
      </p:sp>
      <p:sp>
        <p:nvSpPr>
          <p:cNvPr id="56323" name="Rectangle 3"/>
          <p:cNvSpPr>
            <a:spLocks noGrp="1" noChangeArrowheads="1"/>
          </p:cNvSpPr>
          <p:nvPr>
            <p:ph type="body" idx="1"/>
          </p:nvPr>
        </p:nvSpPr>
        <p:spPr/>
        <p:txBody>
          <a:bodyPr/>
          <a:lstStyle/>
          <a:p>
            <a:pPr>
              <a:lnSpc>
                <a:spcPct val="90000"/>
              </a:lnSpc>
            </a:pPr>
            <a:r>
              <a:rPr lang="en-US" sz="2400"/>
              <a:t>Subtract residual addresses from historical data.</a:t>
            </a:r>
          </a:p>
          <a:p>
            <a:pPr>
              <a:lnSpc>
                <a:spcPct val="90000"/>
              </a:lnSpc>
            </a:pPr>
            <a:r>
              <a:rPr lang="en-US" sz="2400"/>
              <a:t>Use this data to form a projection, calculating linear and polynomial fits.</a:t>
            </a:r>
          </a:p>
          <a:p>
            <a:pPr>
              <a:lnSpc>
                <a:spcPct val="90000"/>
              </a:lnSpc>
            </a:pPr>
            <a:r>
              <a:rPr lang="en-US" sz="2400"/>
              <a:t>Add the residual addresses back into projection for a starting  or initial point for the projection.</a:t>
            </a:r>
          </a:p>
          <a:p>
            <a:pPr>
              <a:lnSpc>
                <a:spcPct val="90000"/>
              </a:lnSpc>
            </a:pPr>
            <a:r>
              <a:rPr lang="en-US" sz="2400"/>
              <a:t>Use the curve generated to project exhaustion.</a:t>
            </a:r>
          </a:p>
          <a:p>
            <a:pPr lvl="1">
              <a:lnSpc>
                <a:spcPct val="90000"/>
              </a:lnSpc>
            </a:pPr>
            <a:r>
              <a:rPr lang="en-US" sz="2000"/>
              <a:t>Imagine this policy had always been in place</a:t>
            </a:r>
          </a:p>
          <a:p>
            <a:pPr lvl="1">
              <a:lnSpc>
                <a:spcPct val="90000"/>
              </a:lnSpc>
            </a:pPr>
            <a:r>
              <a:rPr lang="en-US" sz="2000"/>
              <a:t>Use this imagine the implications of the policy for the future</a:t>
            </a:r>
          </a:p>
          <a:p>
            <a:pPr lvl="1">
              <a:lnSpc>
                <a:spcPct val="90000"/>
              </a:lnSpc>
            </a:pPr>
            <a:r>
              <a:rPr lang="en-US" sz="2000"/>
              <a:t>Begin 1997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Implications</a:t>
            </a:r>
          </a:p>
        </p:txBody>
      </p:sp>
      <p:sp>
        <p:nvSpPr>
          <p:cNvPr id="48131" name="Rectangle 3"/>
          <p:cNvSpPr>
            <a:spLocks noGrp="1" noChangeArrowheads="1"/>
          </p:cNvSpPr>
          <p:nvPr>
            <p:ph type="body" idx="1"/>
          </p:nvPr>
        </p:nvSpPr>
        <p:spPr>
          <a:xfrm>
            <a:off x="5715000" y="2362200"/>
            <a:ext cx="3200400" cy="3505200"/>
          </a:xfrm>
        </p:spPr>
        <p:txBody>
          <a:bodyPr/>
          <a:lstStyle/>
          <a:p>
            <a:r>
              <a:rPr lang="en-US"/>
              <a:t>Using /12 as a threshold, a crossover in 2024 (or 2019)</a:t>
            </a:r>
          </a:p>
        </p:txBody>
      </p:sp>
      <p:pic>
        <p:nvPicPr>
          <p:cNvPr id="48135" name="Picture 7" descr="threshold_12_cropped_Layer 1"/>
          <p:cNvPicPr>
            <a:picLocks noChangeAspect="1" noChangeArrowheads="1"/>
          </p:cNvPicPr>
          <p:nvPr/>
        </p:nvPicPr>
        <p:blipFill>
          <a:blip r:embed="rId3"/>
          <a:srcRect/>
          <a:stretch>
            <a:fillRect/>
          </a:stretch>
        </p:blipFill>
        <p:spPr bwMode="auto">
          <a:xfrm>
            <a:off x="990600" y="2362200"/>
            <a:ext cx="4800600" cy="411321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Implications</a:t>
            </a:r>
          </a:p>
        </p:txBody>
      </p:sp>
      <p:sp>
        <p:nvSpPr>
          <p:cNvPr id="47107" name="Rectangle 3"/>
          <p:cNvSpPr>
            <a:spLocks noGrp="1" noChangeArrowheads="1"/>
          </p:cNvSpPr>
          <p:nvPr>
            <p:ph type="body" idx="1"/>
          </p:nvPr>
        </p:nvSpPr>
        <p:spPr>
          <a:xfrm>
            <a:off x="457200" y="5943600"/>
            <a:ext cx="7848600" cy="685800"/>
          </a:xfrm>
        </p:spPr>
        <p:txBody>
          <a:bodyPr/>
          <a:lstStyle/>
          <a:p>
            <a:pPr>
              <a:lnSpc>
                <a:spcPct val="90000"/>
              </a:lnSpc>
            </a:pPr>
            <a:r>
              <a:rPr lang="en-US" sz="2400"/>
              <a:t>Using /20 as a threshold,  exhaustion approaches 2045</a:t>
            </a:r>
          </a:p>
        </p:txBody>
      </p:sp>
      <p:pic>
        <p:nvPicPr>
          <p:cNvPr id="47109" name="Picture 5" descr="threshold_20_cropped"/>
          <p:cNvPicPr>
            <a:picLocks noChangeAspect="1" noChangeArrowheads="1"/>
          </p:cNvPicPr>
          <p:nvPr/>
        </p:nvPicPr>
        <p:blipFill>
          <a:blip r:embed="rId3"/>
          <a:srcRect/>
          <a:stretch>
            <a:fillRect/>
          </a:stretch>
        </p:blipFill>
        <p:spPr bwMode="auto">
          <a:xfrm>
            <a:off x="1752600" y="2286000"/>
            <a:ext cx="5029200" cy="338455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Summary of Policy 1 Simulations</a:t>
            </a:r>
          </a:p>
        </p:txBody>
      </p:sp>
      <p:sp>
        <p:nvSpPr>
          <p:cNvPr id="45059" name="Rectangle 3"/>
          <p:cNvSpPr>
            <a:spLocks noGrp="1" noChangeArrowheads="1"/>
          </p:cNvSpPr>
          <p:nvPr>
            <p:ph type="body" idx="1"/>
          </p:nvPr>
        </p:nvSpPr>
        <p:spPr>
          <a:xfrm>
            <a:off x="533400" y="5943600"/>
            <a:ext cx="7543800" cy="685800"/>
          </a:xfrm>
        </p:spPr>
        <p:txBody>
          <a:bodyPr/>
          <a:lstStyle/>
          <a:p>
            <a:r>
              <a:rPr lang="en-US"/>
              <a:t>Assuming yesterday predicts tomorrow….</a:t>
            </a:r>
          </a:p>
        </p:txBody>
      </p:sp>
      <p:graphicFrame>
        <p:nvGraphicFramePr>
          <p:cNvPr id="45124" name="Object 68"/>
          <p:cNvGraphicFramePr>
            <a:graphicFrameLocks noChangeAspect="1"/>
          </p:cNvGraphicFramePr>
          <p:nvPr/>
        </p:nvGraphicFramePr>
        <p:xfrm>
          <a:off x="304800" y="3505200"/>
          <a:ext cx="7772400" cy="2136775"/>
        </p:xfrm>
        <a:graphic>
          <a:graphicData uri="http://schemas.openxmlformats.org/presentationml/2006/ole">
            <p:oleObj spid="_x0000_s45124" name="Document" r:id="rId3" imgW="7620000" imgH="2011680" progId="Word.Document.8">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Policy 2: Per organization annual threshold</a:t>
            </a:r>
          </a:p>
        </p:txBody>
      </p:sp>
      <p:sp>
        <p:nvSpPr>
          <p:cNvPr id="51203" name="Rectangle 3"/>
          <p:cNvSpPr>
            <a:spLocks noGrp="1" noChangeArrowheads="1"/>
          </p:cNvSpPr>
          <p:nvPr>
            <p:ph type="body" idx="1"/>
          </p:nvPr>
        </p:nvSpPr>
        <p:spPr/>
        <p:txBody>
          <a:bodyPr/>
          <a:lstStyle/>
          <a:p>
            <a:r>
              <a:rPr lang="en-US"/>
              <a:t>Provide any organization that requests an allocation exactly one minimal routable block</a:t>
            </a:r>
          </a:p>
          <a:p>
            <a:r>
              <a:rPr lang="en-US"/>
              <a:t>Justification</a:t>
            </a:r>
          </a:p>
          <a:p>
            <a:pPr lvl="1"/>
            <a:r>
              <a:rPr lang="en-US"/>
              <a:t>Fairness</a:t>
            </a:r>
          </a:p>
          <a:p>
            <a:pPr lvl="1"/>
            <a:r>
              <a:rPr lang="en-US"/>
              <a:t>Politics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Past Organizational Patterns</a:t>
            </a:r>
          </a:p>
        </p:txBody>
      </p:sp>
      <p:pic>
        <p:nvPicPr>
          <p:cNvPr id="52230" name="Picture 6" descr="organizations"/>
          <p:cNvPicPr>
            <a:picLocks noChangeAspect="1" noChangeArrowheads="1"/>
          </p:cNvPicPr>
          <p:nvPr/>
        </p:nvPicPr>
        <p:blipFill>
          <a:blip r:embed="rId2"/>
          <a:srcRect/>
          <a:stretch>
            <a:fillRect/>
          </a:stretch>
        </p:blipFill>
        <p:spPr bwMode="auto">
          <a:xfrm>
            <a:off x="1905000" y="2362200"/>
            <a:ext cx="5473700" cy="31369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Resulting Per Organization Results</a:t>
            </a:r>
          </a:p>
        </p:txBody>
      </p:sp>
      <p:sp>
        <p:nvSpPr>
          <p:cNvPr id="57347" name="Rectangle 3"/>
          <p:cNvSpPr>
            <a:spLocks noGrp="1" noChangeArrowheads="1"/>
          </p:cNvSpPr>
          <p:nvPr>
            <p:ph type="body" idx="1"/>
          </p:nvPr>
        </p:nvSpPr>
        <p:spPr>
          <a:xfrm>
            <a:off x="1219200" y="2819400"/>
            <a:ext cx="7162800" cy="533400"/>
          </a:xfrm>
        </p:spPr>
        <p:txBody>
          <a:bodyPr/>
          <a:lstStyle/>
          <a:p>
            <a:pPr>
              <a:lnSpc>
                <a:spcPct val="90000"/>
              </a:lnSpc>
            </a:pPr>
            <a:r>
              <a:rPr lang="en-US" sz="2400"/>
              <a:t>Multiply number of organizations times allocations</a:t>
            </a:r>
          </a:p>
          <a:p>
            <a:pPr>
              <a:lnSpc>
                <a:spcPct val="90000"/>
              </a:lnSpc>
            </a:pPr>
            <a:r>
              <a:rPr lang="en-US" sz="2400"/>
              <a:t>Select allocation size as minimally routable</a:t>
            </a:r>
          </a:p>
          <a:p>
            <a:pPr lvl="1">
              <a:lnSpc>
                <a:spcPct val="90000"/>
              </a:lnSpc>
            </a:pPr>
            <a:r>
              <a:rPr lang="en-US" sz="2000"/>
              <a:t>/24?</a:t>
            </a:r>
          </a:p>
          <a:p>
            <a:pPr>
              <a:lnSpc>
                <a:spcPct val="90000"/>
              </a:lnSpc>
            </a:pPr>
            <a:r>
              <a:rPr lang="en-US" sz="2400"/>
              <a:t>Determine exhaustion date by organizational count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en-US"/>
              <a:t>Previous Observations about Adoption  </a:t>
            </a:r>
          </a:p>
        </p:txBody>
      </p:sp>
      <p:sp>
        <p:nvSpPr>
          <p:cNvPr id="5127" name="Rectangle 7"/>
          <p:cNvSpPr>
            <a:spLocks noGrp="1" noChangeArrowheads="1"/>
          </p:cNvSpPr>
          <p:nvPr>
            <p:ph type="body" idx="1"/>
          </p:nvPr>
        </p:nvSpPr>
        <p:spPr/>
        <p:txBody>
          <a:bodyPr/>
          <a:lstStyle/>
          <a:p>
            <a:r>
              <a:rPr lang="en-US" sz="2400"/>
              <a:t>What is a reasonable, available measure?</a:t>
            </a:r>
          </a:p>
          <a:p>
            <a:r>
              <a:rPr lang="en-US" sz="2400"/>
              <a:t>Can the diffusion uncertainty be bound and quantified?</a:t>
            </a:r>
          </a:p>
          <a:p>
            <a:r>
              <a:rPr lang="en-US" sz="2400"/>
              <a:t>Is there a feasible path which results is short IPv4/IPv6 co-existence?</a:t>
            </a:r>
            <a:endParaRPr lang="en-US" sz="2400" b="1" i="1"/>
          </a:p>
          <a:p>
            <a:r>
              <a:rPr lang="en-US" sz="2400"/>
              <a:t>What are the implications in terms of possible actions?</a:t>
            </a: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Results for Policy 2</a:t>
            </a:r>
          </a:p>
        </p:txBody>
      </p:sp>
      <p:sp>
        <p:nvSpPr>
          <p:cNvPr id="58371" name="Rectangle 3"/>
          <p:cNvSpPr>
            <a:spLocks noGrp="1" noChangeArrowheads="1"/>
          </p:cNvSpPr>
          <p:nvPr>
            <p:ph type="body" idx="1"/>
          </p:nvPr>
        </p:nvSpPr>
        <p:spPr>
          <a:xfrm>
            <a:off x="1295400" y="2438400"/>
            <a:ext cx="7543800" cy="914400"/>
          </a:xfrm>
        </p:spPr>
        <p:txBody>
          <a:bodyPr/>
          <a:lstStyle/>
          <a:p>
            <a:pPr>
              <a:lnSpc>
                <a:spcPct val="90000"/>
              </a:lnSpc>
              <a:buFont typeface="Wingdings" pitchFamily="48" charset="2"/>
              <a:buNone/>
            </a:pPr>
            <a:r>
              <a:rPr lang="en-US"/>
              <a:t>	Results with a /18 and /20 as maximum allocations</a:t>
            </a:r>
          </a:p>
        </p:txBody>
      </p:sp>
      <p:pic>
        <p:nvPicPr>
          <p:cNvPr id="58372" name="Picture 4" descr="slash_14_Layer 1"/>
          <p:cNvPicPr>
            <a:picLocks noChangeAspect="1" noChangeArrowheads="1"/>
          </p:cNvPicPr>
          <p:nvPr/>
        </p:nvPicPr>
        <p:blipFill>
          <a:blip r:embed="rId3"/>
          <a:srcRect/>
          <a:stretch>
            <a:fillRect/>
          </a:stretch>
        </p:blipFill>
        <p:spPr bwMode="auto">
          <a:xfrm>
            <a:off x="1143000" y="3433763"/>
            <a:ext cx="3733800" cy="3424237"/>
          </a:xfrm>
          <a:prstGeom prst="rect">
            <a:avLst/>
          </a:prstGeom>
          <a:noFill/>
        </p:spPr>
      </p:pic>
      <p:pic>
        <p:nvPicPr>
          <p:cNvPr id="58373" name="Picture 5" descr="slash_10_Layer 1"/>
          <p:cNvPicPr>
            <a:picLocks noChangeAspect="1" noChangeArrowheads="1"/>
          </p:cNvPicPr>
          <p:nvPr/>
        </p:nvPicPr>
        <p:blipFill>
          <a:blip r:embed="rId4"/>
          <a:srcRect/>
          <a:stretch>
            <a:fillRect/>
          </a:stretch>
        </p:blipFill>
        <p:spPr bwMode="auto">
          <a:xfrm>
            <a:off x="4953000" y="3448050"/>
            <a:ext cx="3733800" cy="34099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Results for Policy 2</a:t>
            </a:r>
          </a:p>
        </p:txBody>
      </p:sp>
      <p:graphicFrame>
        <p:nvGraphicFramePr>
          <p:cNvPr id="60450" name="Group 34"/>
          <p:cNvGraphicFramePr>
            <a:graphicFrameLocks noGrp="1"/>
          </p:cNvGraphicFramePr>
          <p:nvPr/>
        </p:nvGraphicFramePr>
        <p:xfrm>
          <a:off x="1447800" y="3733800"/>
          <a:ext cx="6858000" cy="2274888"/>
        </p:xfrm>
        <a:graphic>
          <a:graphicData uri="http://schemas.openxmlformats.org/drawingml/2006/table">
            <a:tbl>
              <a:tblPr/>
              <a:tblGrid>
                <a:gridCol w="1714500"/>
                <a:gridCol w="1714500"/>
                <a:gridCol w="1714500"/>
                <a:gridCol w="1714500"/>
              </a:tblGrid>
              <a:tr h="10160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Allocation Size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endParaRPr kumimoji="0" lang="en-US" sz="2400" b="0" i="0" u="none" strike="noStrike" cap="none" normalizeH="0" baseline="0" smtClean="0">
                        <a:ln>
                          <a:noFill/>
                        </a:ln>
                        <a:solidFill>
                          <a:schemeClr val="tx1"/>
                        </a:solidFill>
                        <a:effectLst/>
                        <a:latin typeface="Helvetica" pitchFamily="48" charset="0"/>
                      </a:endParaRP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Estimated exhaustion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endParaRPr kumimoji="0" lang="en-US" sz="2400" b="0" i="0" u="none" strike="noStrike" cap="none" normalizeH="0" baseline="0" smtClean="0">
                        <a:ln>
                          <a:noFill/>
                        </a:ln>
                        <a:solidFill>
                          <a:schemeClr val="tx1"/>
                        </a:solidFill>
                        <a:effectLst/>
                        <a:latin typeface="Helvetica" pitchFamily="48" charset="0"/>
                      </a:endParaRP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2060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endParaRPr kumimoji="0" lang="en-US" sz="2400" b="0" i="0" u="none" strike="noStrike" cap="none" normalizeH="0" baseline="0" smtClean="0">
                        <a:ln>
                          <a:noFill/>
                        </a:ln>
                        <a:solidFill>
                          <a:schemeClr val="tx1"/>
                        </a:solidFill>
                        <a:effectLst/>
                        <a:latin typeface="Helvetica" pitchFamily="48" charset="0"/>
                      </a:endParaRP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2030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endParaRPr kumimoji="0" lang="en-US" sz="2400" b="0" i="0" u="none" strike="noStrike" cap="none" normalizeH="0" baseline="0" smtClean="0">
                        <a:ln>
                          <a:noFill/>
                        </a:ln>
                        <a:solidFill>
                          <a:schemeClr val="tx1"/>
                        </a:solidFill>
                        <a:effectLst/>
                        <a:latin typeface="Helvetica" pitchFamily="48" charset="0"/>
                      </a:endParaRP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48" charset="2"/>
                        <a:buNone/>
                        <a:tabLst/>
                      </a:pPr>
                      <a:r>
                        <a:rPr kumimoji="0" lang="en-US" sz="2400" b="0" i="0" u="none" strike="noStrike" cap="none" normalizeH="0" baseline="0" smtClean="0">
                          <a:ln>
                            <a:noFill/>
                          </a:ln>
                          <a:solidFill>
                            <a:schemeClr val="tx1"/>
                          </a:solidFill>
                          <a:effectLst/>
                          <a:latin typeface="Helvetica" pitchFamily="48" charset="0"/>
                        </a:rPr>
                        <a:t>2017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Policy 3: Predetermine Exhaustion</a:t>
            </a:r>
          </a:p>
        </p:txBody>
      </p:sp>
      <p:sp>
        <p:nvSpPr>
          <p:cNvPr id="62467" name="Rectangle 3"/>
          <p:cNvSpPr>
            <a:spLocks noGrp="1" noChangeArrowheads="1"/>
          </p:cNvSpPr>
          <p:nvPr>
            <p:ph type="body" idx="1"/>
          </p:nvPr>
        </p:nvSpPr>
        <p:spPr/>
        <p:txBody>
          <a:bodyPr/>
          <a:lstStyle/>
          <a:p>
            <a:r>
              <a:rPr lang="en-US"/>
              <a:t>More of a thought experiment</a:t>
            </a:r>
          </a:p>
          <a:p>
            <a:r>
              <a:rPr lang="en-US"/>
              <a:t>Pick a year</a:t>
            </a:r>
          </a:p>
          <a:p>
            <a:r>
              <a:rPr lang="en-US"/>
              <a:t>Divide pool by time to that year</a:t>
            </a:r>
          </a:p>
          <a:p>
            <a:r>
              <a:rPr lang="en-US"/>
              <a:t>Allocate pool at a rate to make it to that year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How Low Could You Go?</a:t>
            </a:r>
          </a:p>
        </p:txBody>
      </p:sp>
      <p:sp>
        <p:nvSpPr>
          <p:cNvPr id="66563" name="Rectangle 3"/>
          <p:cNvSpPr>
            <a:spLocks noGrp="1" noChangeArrowheads="1"/>
          </p:cNvSpPr>
          <p:nvPr>
            <p:ph type="body" idx="1"/>
          </p:nvPr>
        </p:nvSpPr>
        <p:spPr/>
        <p:txBody>
          <a:bodyPr/>
          <a:lstStyle/>
          <a:p>
            <a:r>
              <a:rPr lang="en-US" sz="2400"/>
              <a:t>How small an allocation can you place in any given year before the allocations become impossible to route?</a:t>
            </a:r>
          </a:p>
          <a:p>
            <a:r>
              <a:rPr lang="en-US" sz="2400"/>
              <a:t>How many allocations are you getting, per year, per average?</a:t>
            </a:r>
          </a:p>
          <a:p>
            <a:r>
              <a:rPr lang="en-US" sz="2400"/>
              <a:t>Who would be refused?</a:t>
            </a:r>
          </a:p>
          <a:p>
            <a:r>
              <a:rPr lang="en-US" sz="2400"/>
              <a:t>You can make this decision later than others.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As Low as You Like</a:t>
            </a:r>
          </a:p>
        </p:txBody>
      </p:sp>
      <p:sp>
        <p:nvSpPr>
          <p:cNvPr id="69635" name="Rectangle 3"/>
          <p:cNvSpPr>
            <a:spLocks noGrp="1" noChangeArrowheads="1"/>
          </p:cNvSpPr>
          <p:nvPr>
            <p:ph type="body" idx="1"/>
          </p:nvPr>
        </p:nvSpPr>
        <p:spPr/>
        <p:txBody>
          <a:bodyPr/>
          <a:lstStyle/>
          <a:p>
            <a:pPr>
              <a:lnSpc>
                <a:spcPct val="90000"/>
              </a:lnSpc>
            </a:pPr>
            <a:r>
              <a:rPr lang="en-US"/>
              <a:t>3 /8 =~ 200k /24s</a:t>
            </a:r>
          </a:p>
          <a:p>
            <a:pPr>
              <a:lnSpc>
                <a:spcPct val="90000"/>
              </a:lnSpc>
            </a:pPr>
            <a:r>
              <a:rPr lang="en-US"/>
              <a:t>2000  24/s per year the result is 98 years</a:t>
            </a:r>
          </a:p>
          <a:p>
            <a:pPr>
              <a:lnSpc>
                <a:spcPct val="90000"/>
              </a:lnSpc>
            </a:pPr>
            <a:r>
              <a:rPr lang="en-US"/>
              <a:t>30 years the meet requests of 95\% of applicants could in theory, be met.</a:t>
            </a:r>
          </a:p>
          <a:p>
            <a:pPr>
              <a:lnSpc>
                <a:spcPct val="90000"/>
              </a:lnSpc>
            </a:pPr>
            <a:r>
              <a:rPr lang="en-US"/>
              <a:t>50 years the meet requests of 75\% of organizations could in theory, be met.</a:t>
            </a:r>
          </a:p>
          <a:p>
            <a:pPr>
              <a:lnSpc>
                <a:spcPct val="90000"/>
              </a:lnSpc>
            </a:pP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It is Up To You….. For Now</a:t>
            </a:r>
          </a:p>
        </p:txBody>
      </p:sp>
      <p:sp>
        <p:nvSpPr>
          <p:cNvPr id="67587" name="Rectangle 3"/>
          <p:cNvSpPr>
            <a:spLocks noGrp="1" noChangeArrowheads="1"/>
          </p:cNvSpPr>
          <p:nvPr>
            <p:ph type="body" idx="1"/>
          </p:nvPr>
        </p:nvSpPr>
        <p:spPr/>
        <p:txBody>
          <a:bodyPr/>
          <a:lstStyle/>
          <a:p>
            <a:pPr>
              <a:lnSpc>
                <a:spcPct val="90000"/>
              </a:lnSpc>
            </a:pPr>
            <a:r>
              <a:rPr lang="en-US"/>
              <a:t>RIR decisions could choose to manage exhaustion multiple ways</a:t>
            </a:r>
          </a:p>
          <a:p>
            <a:pPr>
              <a:lnSpc>
                <a:spcPct val="90000"/>
              </a:lnSpc>
            </a:pPr>
            <a:r>
              <a:rPr lang="en-US"/>
              <a:t>This will determine the transition</a:t>
            </a:r>
          </a:p>
          <a:p>
            <a:pPr>
              <a:lnSpc>
                <a:spcPct val="90000"/>
              </a:lnSpc>
            </a:pPr>
            <a:r>
              <a:rPr lang="en-US"/>
              <a:t>IPv4 will become in the next years</a:t>
            </a:r>
          </a:p>
          <a:p>
            <a:pPr lvl="1">
              <a:lnSpc>
                <a:spcPct val="90000"/>
              </a:lnSpc>
            </a:pPr>
            <a:r>
              <a:rPr lang="en-US"/>
              <a:t>A critical facility?</a:t>
            </a:r>
          </a:p>
          <a:p>
            <a:pPr lvl="1">
              <a:lnSpc>
                <a:spcPct val="90000"/>
              </a:lnSpc>
            </a:pPr>
            <a:r>
              <a:rPr lang="en-US"/>
              <a:t>A traded good?</a:t>
            </a:r>
          </a:p>
          <a:p>
            <a:pPr lvl="1">
              <a:lnSpc>
                <a:spcPct val="90000"/>
              </a:lnSpc>
            </a:pPr>
            <a:r>
              <a:rPr lang="en-US"/>
              <a:t>A high level interconnection, backbone technology?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Top Holders of IPv4 Blocks</a:t>
            </a:r>
          </a:p>
        </p:txBody>
      </p:sp>
      <p:sp>
        <p:nvSpPr>
          <p:cNvPr id="43011" name="Rectangle 3"/>
          <p:cNvSpPr>
            <a:spLocks noGrp="1" noChangeArrowheads="1"/>
          </p:cNvSpPr>
          <p:nvPr>
            <p:ph type="body" idx="1"/>
          </p:nvPr>
        </p:nvSpPr>
        <p:spPr>
          <a:xfrm>
            <a:off x="1295400" y="2286000"/>
            <a:ext cx="7086600" cy="3352800"/>
          </a:xfrm>
        </p:spPr>
        <p:txBody>
          <a:bodyPr/>
          <a:lstStyle/>
          <a:p>
            <a:pPr>
              <a:lnSpc>
                <a:spcPct val="70000"/>
              </a:lnSpc>
              <a:buFont typeface="Wingdings" pitchFamily="48" charset="2"/>
              <a:buNone/>
            </a:pPr>
            <a:endParaRPr lang="en-US" sz="1600">
              <a:latin typeface="Times New Roman" pitchFamily="48" charset="0"/>
            </a:endParaRPr>
          </a:p>
          <a:p>
            <a:pPr>
              <a:lnSpc>
                <a:spcPct val="70000"/>
              </a:lnSpc>
              <a:buFont typeface="Wingdings" pitchFamily="48" charset="2"/>
              <a:buNone/>
            </a:pPr>
            <a:r>
              <a:rPr lang="en-US" sz="1600">
                <a:latin typeface="Times New Roman" pitchFamily="48" charset="0"/>
              </a:rPr>
              <a:t> DoD Network Information Center 	  </a:t>
            </a:r>
          </a:p>
          <a:p>
            <a:pPr>
              <a:lnSpc>
                <a:spcPct val="70000"/>
              </a:lnSpc>
              <a:buFont typeface="Wingdings" pitchFamily="48" charset="2"/>
              <a:buNone/>
            </a:pPr>
            <a:r>
              <a:rPr lang="en-US" sz="1600">
                <a:latin typeface="Times New Roman" pitchFamily="48" charset="0"/>
              </a:rPr>
              <a:t> DDN-ASNBLK1 - DoD Network Information Center 	   </a:t>
            </a:r>
          </a:p>
          <a:p>
            <a:pPr>
              <a:lnSpc>
                <a:spcPct val="70000"/>
              </a:lnSpc>
              <a:buFont typeface="Wingdings" pitchFamily="48" charset="2"/>
              <a:buNone/>
            </a:pPr>
            <a:r>
              <a:rPr lang="en-US" sz="1600">
                <a:latin typeface="Times New Roman" pitchFamily="48" charset="0"/>
              </a:rPr>
              <a:t> ATT Internet Services 		  </a:t>
            </a:r>
          </a:p>
          <a:p>
            <a:pPr>
              <a:lnSpc>
                <a:spcPct val="70000"/>
              </a:lnSpc>
              <a:buFont typeface="Wingdings" pitchFamily="48" charset="2"/>
              <a:buNone/>
            </a:pPr>
            <a:r>
              <a:rPr lang="en-US" sz="1600">
                <a:latin typeface="Times New Roman" pitchFamily="48" charset="0"/>
              </a:rPr>
              <a:t> Comcast Cable Communications, Inc. 	   </a:t>
            </a:r>
          </a:p>
          <a:p>
            <a:pPr>
              <a:lnSpc>
                <a:spcPct val="70000"/>
              </a:lnSpc>
              <a:buFont typeface="Wingdings" pitchFamily="48" charset="2"/>
              <a:buNone/>
            </a:pPr>
            <a:r>
              <a:rPr lang="en-US" sz="1600">
                <a:latin typeface="Times New Roman" pitchFamily="48" charset="0"/>
              </a:rPr>
              <a:t> Cogent/PSI 			   </a:t>
            </a:r>
          </a:p>
          <a:p>
            <a:pPr>
              <a:lnSpc>
                <a:spcPct val="70000"/>
              </a:lnSpc>
              <a:buFont typeface="Wingdings" pitchFamily="48" charset="2"/>
              <a:buNone/>
            </a:pPr>
            <a:r>
              <a:rPr lang="en-US" sz="1600">
                <a:latin typeface="Times New Roman" pitchFamily="48" charset="0"/>
              </a:rPr>
              <a:t> AT&amp;T WorldNet Services 	   </a:t>
            </a:r>
          </a:p>
          <a:p>
            <a:pPr>
              <a:lnSpc>
                <a:spcPct val="70000"/>
              </a:lnSpc>
              <a:buFont typeface="Wingdings" pitchFamily="48" charset="2"/>
              <a:buNone/>
            </a:pPr>
            <a:r>
              <a:rPr lang="en-US" sz="1600">
                <a:latin typeface="Times New Roman" pitchFamily="48" charset="0"/>
              </a:rPr>
              <a:t> Headquarters, USAISC 	   </a:t>
            </a:r>
          </a:p>
          <a:p>
            <a:pPr>
              <a:lnSpc>
                <a:spcPct val="70000"/>
              </a:lnSpc>
              <a:buFont typeface="Wingdings" pitchFamily="48" charset="2"/>
              <a:buNone/>
            </a:pPr>
            <a:r>
              <a:rPr lang="en-US" sz="1600">
                <a:latin typeface="Times New Roman" pitchFamily="48" charset="0"/>
              </a:rPr>
              <a:t> Cellco Partnership 	   </a:t>
            </a:r>
          </a:p>
          <a:p>
            <a:pPr>
              <a:lnSpc>
                <a:spcPct val="70000"/>
              </a:lnSpc>
              <a:buFont typeface="Wingdings" pitchFamily="48" charset="2"/>
              <a:buNone/>
            </a:pPr>
            <a:r>
              <a:rPr lang="en-US" sz="1600">
                <a:latin typeface="Times New Roman" pitchFamily="48" charset="0"/>
              </a:rPr>
              <a:t> Merit Network Inc. 	   </a:t>
            </a:r>
          </a:p>
          <a:p>
            <a:pPr>
              <a:lnSpc>
                <a:spcPct val="70000"/>
              </a:lnSpc>
              <a:buFont typeface="Wingdings" pitchFamily="48" charset="2"/>
              <a:buNone/>
            </a:pPr>
            <a:r>
              <a:rPr lang="en-US" sz="1600">
                <a:latin typeface="Times New Roman" pitchFamily="48" charset="0"/>
              </a:rPr>
              <a:t> AT&amp;T Global Network Services 	   </a:t>
            </a:r>
          </a:p>
          <a:p>
            <a:pPr>
              <a:lnSpc>
                <a:spcPct val="70000"/>
              </a:lnSpc>
              <a:buFont typeface="Wingdings" pitchFamily="48" charset="2"/>
              <a:buNone/>
            </a:pPr>
            <a:r>
              <a:rPr lang="en-US" sz="1600">
                <a:latin typeface="Times New Roman" pitchFamily="48" charset="0"/>
              </a:rPr>
              <a:t> E.I. du Pont de Nemours and Co. 	   </a:t>
            </a:r>
          </a:p>
          <a:p>
            <a:pPr>
              <a:lnSpc>
                <a:spcPct val="70000"/>
              </a:lnSpc>
              <a:buFont typeface="Wingdings" pitchFamily="48" charset="2"/>
              <a:buNone/>
            </a:pPr>
            <a:r>
              <a:rPr lang="en-US" sz="1600">
                <a:latin typeface="Times New Roman" pitchFamily="48" charset="0"/>
              </a:rPr>
              <a:t> University of California at San Diego 	   </a:t>
            </a:r>
          </a:p>
          <a:p>
            <a:pPr>
              <a:lnSpc>
                <a:spcPct val="70000"/>
              </a:lnSpc>
              <a:buFont typeface="Wingdings" pitchFamily="48" charset="2"/>
              <a:buNone/>
            </a:pPr>
            <a:r>
              <a:rPr lang="en-US" sz="2000">
                <a:latin typeface="Times New Roman" pitchFamily="48" charset="0"/>
              </a:rPr>
              <a:t> HP-INTERNET-AS Hewlett-Packard Company 	  </a:t>
            </a:r>
            <a:r>
              <a:rPr lang="en-US" sz="1600">
                <a:latin typeface="Times New Roman" pitchFamily="48" charset="0"/>
              </a:rPr>
              <a:t> </a:t>
            </a:r>
          </a:p>
          <a:p>
            <a:pPr>
              <a:lnSpc>
                <a:spcPct val="70000"/>
              </a:lnSpc>
              <a:buFont typeface="Wingdings" pitchFamily="48" charset="2"/>
              <a:buNone/>
            </a:pPr>
            <a:r>
              <a:rPr lang="en-US" sz="1600">
                <a:latin typeface="Times New Roman" pitchFamily="48" charset="0"/>
              </a:rPr>
              <a:t>  SITA 	 			  </a:t>
            </a:r>
          </a:p>
          <a:p>
            <a:pPr>
              <a:lnSpc>
                <a:spcPct val="70000"/>
              </a:lnSpc>
              <a:buFont typeface="Wingdings" pitchFamily="48" charset="2"/>
              <a:buNone/>
            </a:pPr>
            <a:r>
              <a:rPr lang="en-US" sz="1600">
                <a:latin typeface="Times New Roman" pitchFamily="48" charset="0"/>
              </a:rPr>
              <a:t> Massachusetts Institute of Technology 	   </a:t>
            </a:r>
          </a:p>
          <a:p>
            <a:pPr>
              <a:lnSpc>
                <a:spcPct val="70000"/>
              </a:lnSpc>
              <a:buFont typeface="Wingdings" pitchFamily="48" charset="2"/>
              <a:buNone/>
            </a:pPr>
            <a:r>
              <a:rPr lang="en-US" sz="2400">
                <a:latin typeface="Times New Roman" pitchFamily="48" charset="0"/>
              </a:rPr>
              <a:t> Ford Motor Company 	  </a:t>
            </a:r>
            <a:r>
              <a:rPr lang="en-US" sz="1600">
                <a:latin typeface="Times New Roman" pitchFamily="48" charset="0"/>
              </a:rPr>
              <a:t> </a:t>
            </a:r>
          </a:p>
          <a:p>
            <a:pPr>
              <a:lnSpc>
                <a:spcPct val="70000"/>
              </a:lnSpc>
              <a:buFont typeface="Wingdings" pitchFamily="48" charset="2"/>
              <a:buNone/>
            </a:pP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p:txBody>
          <a:bodyPr/>
          <a:lstStyle/>
          <a:p>
            <a:r>
              <a:rPr lang="en-US"/>
              <a:t>Previous Findings</a:t>
            </a:r>
          </a:p>
        </p:txBody>
      </p:sp>
      <p:sp>
        <p:nvSpPr>
          <p:cNvPr id="6151" name="Rectangle 7"/>
          <p:cNvSpPr>
            <a:spLocks noGrp="1" noChangeArrowheads="1"/>
          </p:cNvSpPr>
          <p:nvPr>
            <p:ph type="body" idx="1"/>
          </p:nvPr>
        </p:nvSpPr>
        <p:spPr>
          <a:xfrm>
            <a:off x="1295400" y="2514600"/>
            <a:ext cx="7086600" cy="3352800"/>
          </a:xfrm>
        </p:spPr>
        <p:txBody>
          <a:bodyPr/>
          <a:lstStyle/>
          <a:p>
            <a:pPr>
              <a:lnSpc>
                <a:spcPct val="90000"/>
              </a:lnSpc>
            </a:pPr>
            <a:r>
              <a:rPr lang="en-US" sz="2400"/>
              <a:t>What is a reasonable, available measure?</a:t>
            </a:r>
          </a:p>
          <a:p>
            <a:pPr lvl="1">
              <a:lnSpc>
                <a:spcPct val="90000"/>
              </a:lnSpc>
            </a:pPr>
            <a:r>
              <a:rPr lang="en-US" sz="2000"/>
              <a:t>Routes and ASNs yield similar near-term results</a:t>
            </a:r>
          </a:p>
          <a:p>
            <a:pPr lvl="1">
              <a:lnSpc>
                <a:spcPct val="90000"/>
              </a:lnSpc>
            </a:pPr>
            <a:r>
              <a:rPr lang="en-US" sz="2000"/>
              <a:t>The diffusion uncertainty was bound and quantified given this data.</a:t>
            </a:r>
          </a:p>
          <a:p>
            <a:pPr>
              <a:lnSpc>
                <a:spcPct val="90000"/>
              </a:lnSpc>
            </a:pPr>
            <a:r>
              <a:rPr lang="en-US" sz="2400"/>
              <a:t>There is no  feasible path which results is less than years of IPv4/IPv6 co-existence. Decades is not unreasonable.</a:t>
            </a:r>
          </a:p>
          <a:p>
            <a:pPr>
              <a:lnSpc>
                <a:spcPct val="90000"/>
              </a:lnSpc>
            </a:pPr>
            <a:r>
              <a:rPr lang="en-US" sz="2400"/>
              <a:t>Observations from economics of security applied to IPv6; implications are that normal market measures may not result in diffusion.</a:t>
            </a:r>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Grp="1" noChangeArrowheads="1"/>
          </p:cNvSpPr>
          <p:nvPr>
            <p:ph type="title"/>
          </p:nvPr>
        </p:nvSpPr>
        <p:spPr/>
        <p:txBody>
          <a:bodyPr/>
          <a:lstStyle/>
          <a:p>
            <a:r>
              <a:rPr lang="en-US"/>
              <a:t>Options</a:t>
            </a:r>
          </a:p>
        </p:txBody>
      </p:sp>
      <p:sp>
        <p:nvSpPr>
          <p:cNvPr id="7175" name="Rectangle 7"/>
          <p:cNvSpPr>
            <a:spLocks noGrp="1" noChangeArrowheads="1"/>
          </p:cNvSpPr>
          <p:nvPr>
            <p:ph type="body" idx="1"/>
          </p:nvPr>
        </p:nvSpPr>
        <p:spPr/>
        <p:txBody>
          <a:bodyPr/>
          <a:lstStyle/>
          <a:p>
            <a:r>
              <a:rPr lang="en-US" sz="2600"/>
              <a:t>Do Nothing</a:t>
            </a:r>
          </a:p>
          <a:p>
            <a:r>
              <a:rPr lang="en-US" sz="2600"/>
              <a:t>Government leads</a:t>
            </a:r>
          </a:p>
          <a:p>
            <a:pPr lvl="1"/>
            <a:r>
              <a:rPr lang="en-US" sz="2200"/>
              <a:t>This has been tried …</a:t>
            </a:r>
          </a:p>
          <a:p>
            <a:r>
              <a:rPr lang="en-US" sz="2600"/>
              <a:t>RIR Lead: Market</a:t>
            </a:r>
          </a:p>
          <a:p>
            <a:r>
              <a:rPr lang="en-US" sz="2600"/>
              <a:t>RIR Lead: Other</a:t>
            </a: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p:txBody>
          <a:bodyPr/>
          <a:lstStyle/>
          <a:p>
            <a:r>
              <a:rPr lang="en-US"/>
              <a:t>RIR Lead: Other</a:t>
            </a:r>
          </a:p>
        </p:txBody>
      </p:sp>
      <p:sp>
        <p:nvSpPr>
          <p:cNvPr id="8199" name="Rectangle 7"/>
          <p:cNvSpPr>
            <a:spLocks noGrp="1" noChangeArrowheads="1"/>
          </p:cNvSpPr>
          <p:nvPr>
            <p:ph type="body" idx="1"/>
          </p:nvPr>
        </p:nvSpPr>
        <p:spPr/>
        <p:txBody>
          <a:bodyPr/>
          <a:lstStyle/>
          <a:p>
            <a:r>
              <a:rPr lang="en-US"/>
              <a:t>Only allocate to organizations with a small address space previous allocated</a:t>
            </a:r>
          </a:p>
          <a:p>
            <a:r>
              <a:rPr lang="en-US"/>
              <a:t>Only allocate a given amount of the v4 space per year</a:t>
            </a:r>
          </a:p>
          <a:p>
            <a:r>
              <a:rPr lang="en-US"/>
              <a:t>Provide only a minimal routable allocations per organization per year</a:t>
            </a: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6"/>
          <p:cNvSpPr>
            <a:spLocks noGrp="1" noChangeArrowheads="1"/>
          </p:cNvSpPr>
          <p:nvPr>
            <p:ph type="title"/>
          </p:nvPr>
        </p:nvSpPr>
        <p:spPr/>
        <p:txBody>
          <a:bodyPr/>
          <a:lstStyle/>
          <a:p>
            <a:r>
              <a:rPr lang="en-US"/>
              <a:t>Policy Requirements (Potaroo)</a:t>
            </a:r>
          </a:p>
        </p:txBody>
      </p:sp>
      <p:sp>
        <p:nvSpPr>
          <p:cNvPr id="9223" name="Rectangle 7"/>
          <p:cNvSpPr>
            <a:spLocks noGrp="1" noChangeArrowheads="1"/>
          </p:cNvSpPr>
          <p:nvPr>
            <p:ph type="body" idx="1"/>
          </p:nvPr>
        </p:nvSpPr>
        <p:spPr/>
        <p:txBody>
          <a:bodyPr/>
          <a:lstStyle/>
          <a:p>
            <a:pPr>
              <a:lnSpc>
                <a:spcPct val="90000"/>
              </a:lnSpc>
            </a:pPr>
            <a:r>
              <a:rPr lang="en-US"/>
              <a:t>Address policies are intended to be applied uniformly</a:t>
            </a:r>
          </a:p>
          <a:p>
            <a:pPr>
              <a:lnSpc>
                <a:spcPct val="90000"/>
              </a:lnSpc>
            </a:pPr>
            <a:r>
              <a:rPr lang="en-US"/>
              <a:t>Addresses are made available from the unallocated pool to meet demands for their use in networks</a:t>
            </a:r>
          </a:p>
          <a:p>
            <a:pPr>
              <a:lnSpc>
                <a:spcPct val="90000"/>
              </a:lnSpc>
            </a:pPr>
            <a:r>
              <a:rPr lang="en-US"/>
              <a:t>The prevailing address policy regime characterizes addresses as a network attribute</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p:txBody>
          <a:bodyPr/>
          <a:lstStyle/>
          <a:p>
            <a:r>
              <a:rPr lang="en-US"/>
              <a:t>Not Policy Requirements</a:t>
            </a:r>
          </a:p>
        </p:txBody>
      </p:sp>
      <p:sp>
        <p:nvSpPr>
          <p:cNvPr id="10247" name="Rectangle 7"/>
          <p:cNvSpPr>
            <a:spLocks noGrp="1" noChangeArrowheads="1"/>
          </p:cNvSpPr>
          <p:nvPr>
            <p:ph type="body" idx="1"/>
          </p:nvPr>
        </p:nvSpPr>
        <p:spPr/>
        <p:txBody>
          <a:bodyPr/>
          <a:lstStyle/>
          <a:p>
            <a:pPr>
              <a:lnSpc>
                <a:spcPct val="90000"/>
              </a:lnSpc>
            </a:pPr>
            <a:r>
              <a:rPr lang="en-US"/>
              <a:t>Market requirements: Strong convexity requirement</a:t>
            </a:r>
          </a:p>
          <a:p>
            <a:pPr lvl="1">
              <a:lnSpc>
                <a:spcPct val="90000"/>
              </a:lnSpc>
            </a:pPr>
            <a:r>
              <a:rPr lang="en-US"/>
              <a:t>16 * Price (/24) &lt; Price(/20) in all cases</a:t>
            </a:r>
          </a:p>
          <a:p>
            <a:pPr lvl="1">
              <a:lnSpc>
                <a:spcPct val="90000"/>
              </a:lnSpc>
            </a:pPr>
            <a:r>
              <a:rPr lang="en-US"/>
              <a:t>This fails if IPv4 becomes a gateway technology or critical facility</a:t>
            </a:r>
          </a:p>
          <a:p>
            <a:pPr>
              <a:lnSpc>
                <a:spcPct val="90000"/>
              </a:lnSpc>
            </a:pPr>
            <a:r>
              <a:rPr lang="en-US"/>
              <a:t>Avoidance of destructive market behaviors</a:t>
            </a:r>
          </a:p>
          <a:p>
            <a:pPr lvl="1">
              <a:lnSpc>
                <a:spcPct val="90000"/>
              </a:lnSpc>
            </a:pPr>
            <a:r>
              <a:rPr lang="en-US"/>
              <a:t>speculation</a:t>
            </a: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Data and Assumptions</a:t>
            </a:r>
          </a:p>
        </p:txBody>
      </p:sp>
      <p:sp>
        <p:nvSpPr>
          <p:cNvPr id="35843" name="Rectangle 3"/>
          <p:cNvSpPr>
            <a:spLocks noGrp="1" noChangeArrowheads="1"/>
          </p:cNvSpPr>
          <p:nvPr>
            <p:ph type="body" idx="1"/>
          </p:nvPr>
        </p:nvSpPr>
        <p:spPr/>
        <p:txBody>
          <a:bodyPr/>
          <a:lstStyle/>
          <a:p>
            <a:r>
              <a:rPr lang="en-US"/>
              <a:t>Consistency over time</a:t>
            </a:r>
          </a:p>
          <a:p>
            <a:r>
              <a:rPr lang="en-US"/>
              <a:t>IANA splits remaining blocks equally</a:t>
            </a:r>
          </a:p>
          <a:p>
            <a:r>
              <a:rPr lang="en-US"/>
              <a:t>Whois is roughly correct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Data Foundation</a:t>
            </a:r>
          </a:p>
        </p:txBody>
      </p:sp>
      <p:pic>
        <p:nvPicPr>
          <p:cNvPr id="37893" name="Picture 5" descr="framework"/>
          <p:cNvPicPr>
            <a:picLocks noChangeAspect="1" noChangeArrowheads="1"/>
          </p:cNvPicPr>
          <p:nvPr/>
        </p:nvPicPr>
        <p:blipFill>
          <a:blip r:embed="rId3"/>
          <a:srcRect/>
          <a:stretch>
            <a:fillRect/>
          </a:stretch>
        </p:blipFill>
        <p:spPr bwMode="auto">
          <a:xfrm>
            <a:off x="990600" y="4876800"/>
            <a:ext cx="7391400" cy="1771650"/>
          </a:xfrm>
          <a:prstGeom prst="rect">
            <a:avLst/>
          </a:prstGeom>
          <a:noFill/>
        </p:spPr>
      </p:pic>
      <p:sp>
        <p:nvSpPr>
          <p:cNvPr id="37894" name="Rectangle 6"/>
          <p:cNvSpPr>
            <a:spLocks noGrp="1" noChangeArrowheads="1"/>
          </p:cNvSpPr>
          <p:nvPr>
            <p:ph type="body" idx="1"/>
          </p:nvPr>
        </p:nvSpPr>
        <p:spPr/>
        <p:txBody>
          <a:bodyPr/>
          <a:lstStyle/>
          <a:p>
            <a:r>
              <a:rPr lang="en-US"/>
              <a:t>Regional Internet Registry (RIR) stats file</a:t>
            </a:r>
          </a:p>
          <a:p>
            <a:pPr lvl="1"/>
            <a:r>
              <a:rPr lang="en-US"/>
              <a:t>IPv4 address allocation history of ARIN.</a:t>
            </a:r>
          </a:p>
          <a:p>
            <a:r>
              <a:rPr lang="en-US"/>
              <a:t>ARIN Whois and Cymru Whois</a:t>
            </a:r>
          </a:p>
          <a:p>
            <a:pPr lvl="1"/>
            <a:r>
              <a:rPr lang="en-US"/>
              <a:t>Associate AS to IPv4</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FINEDINNAVIGATOR" val="True"/>
  <p:tag name="HOTSPOTTYPE" val="DefinedInNavigator"/>
  <p:tag name="BRANCHTO" val="262"/>
</p:tagLst>
</file>

<file path=ppt/theme/theme1.xml><?xml version="1.0" encoding="utf-8"?>
<a:theme xmlns:a="http://schemas.openxmlformats.org/drawingml/2006/main" name="Recommending A Strategy">
  <a:themeElements>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fontScheme name="Recommending A Strategy">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Helvetica" pitchFamily="4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Helvetica" pitchFamily="48" charset="0"/>
          </a:defRPr>
        </a:defPPr>
      </a:lstStyle>
    </a:lnDef>
  </a:objectDefaults>
  <a:extraClrSchemeLst>
    <a:extraClrScheme>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Recommending A Strateg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ecommending A Strategy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2004:Templates:Presentations:Content:Recommending A Strategy</Template>
  <TotalTime>266</TotalTime>
  <Words>1295</Words>
  <Application>Microsoft PowerPoint</Application>
  <PresentationFormat>On-screen Show (4:3)</PresentationFormat>
  <Paragraphs>194</Paragraphs>
  <Slides>26</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Times New Roman</vt:lpstr>
      <vt:lpstr>Helvetica</vt:lpstr>
      <vt:lpstr>Wingdings</vt:lpstr>
      <vt:lpstr>Recommending A Strategy</vt:lpstr>
      <vt:lpstr>Microsoft Word Document</vt:lpstr>
      <vt:lpstr>IPv4 Distribution Options for the Last Eights</vt:lpstr>
      <vt:lpstr>Previous Observations about Adoption  </vt:lpstr>
      <vt:lpstr>Previous Findings</vt:lpstr>
      <vt:lpstr>Options</vt:lpstr>
      <vt:lpstr>RIR Lead: Other</vt:lpstr>
      <vt:lpstr>Policy Requirements (Potaroo)</vt:lpstr>
      <vt:lpstr>Not Policy Requirements</vt:lpstr>
      <vt:lpstr>Data and Assumptions</vt:lpstr>
      <vt:lpstr>Data Foundation</vt:lpstr>
      <vt:lpstr>Data Modeling Trends</vt:lpstr>
      <vt:lpstr>Data Modeling Result</vt:lpstr>
      <vt:lpstr>Policy 1: Organization Threshold</vt:lpstr>
      <vt:lpstr>Modeling</vt:lpstr>
      <vt:lpstr>Implications</vt:lpstr>
      <vt:lpstr>Implications</vt:lpstr>
      <vt:lpstr>Summary of Policy 1 Simulations</vt:lpstr>
      <vt:lpstr>Policy 2: Per organization annual threshold</vt:lpstr>
      <vt:lpstr>Past Organizational Patterns</vt:lpstr>
      <vt:lpstr>Resulting Per Organization Results</vt:lpstr>
      <vt:lpstr>Results for Policy 2</vt:lpstr>
      <vt:lpstr>Results for Policy 2</vt:lpstr>
      <vt:lpstr>Policy 3: Predetermine Exhaustion</vt:lpstr>
      <vt:lpstr>How Low Could You Go?</vt:lpstr>
      <vt:lpstr>As Low as You Like</vt:lpstr>
      <vt:lpstr>It is Up To You….. For Now</vt:lpstr>
      <vt:lpstr>Top Holders of IPv4 Blocks</vt:lpstr>
    </vt:vector>
  </TitlesOfParts>
  <Company>TG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Options for IPv4 Transition Management</dc:title>
  <dc:creator>TG</dc:creator>
  <cp:lastModifiedBy>sgordon</cp:lastModifiedBy>
  <cp:revision>67</cp:revision>
  <cp:lastPrinted>1904-01-01T00:00:00Z</cp:lastPrinted>
  <dcterms:created xsi:type="dcterms:W3CDTF">2009-04-26T21:21:29Z</dcterms:created>
  <dcterms:modified xsi:type="dcterms:W3CDTF">2009-04-27T14:19:39Z</dcterms:modified>
</cp:coreProperties>
</file>