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75" r:id="rId3"/>
    <p:sldId id="276" r:id="rId4"/>
    <p:sldId id="270" r:id="rId5"/>
    <p:sldId id="271" r:id="rId6"/>
    <p:sldId id="277" r:id="rId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26vdjh5y4UTAh3jcLzJobQ" hashData="FStk6Ybrs9qSuEMJlIz6ccqx8Lg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2824"/>
    <a:srgbClr val="CAC18C"/>
    <a:srgbClr val="8F6435"/>
    <a:srgbClr val="5D2D27"/>
    <a:srgbClr val="992472"/>
    <a:srgbClr val="9E397E"/>
    <a:srgbClr val="C1BE24"/>
    <a:srgbClr val="009ECD"/>
    <a:srgbClr val="ABAB2A"/>
    <a:srgbClr val="002A5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2" autoAdjust="0"/>
    <p:restoredTop sz="94545" autoAdjust="0"/>
  </p:normalViewPr>
  <p:slideViewPr>
    <p:cSldViewPr snapToObjects="1">
      <p:cViewPr varScale="1">
        <p:scale>
          <a:sx n="85" d="100"/>
          <a:sy n="85" d="100"/>
        </p:scale>
        <p:origin x="-49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BD4288E-5082-AE43-BD5A-D6E91359030E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346768C-3158-8448-9B4B-42867BBE3D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C254B97-E9C8-4240-BAF4-7C49CEF8B53B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5EF6E2F-B3EE-6D43-9DA0-7E4C19EB1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F6E2F-B3EE-6D43-9DA0-7E4C19EB154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7D9842-6A38-46EF-ACE5-8E11EC6E32DD}" type="slidenum">
              <a:rPr lang="en-US"/>
              <a:pPr/>
              <a:t>2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991152-4140-4105-8EA2-AB6015274F3C}" type="slidenum">
              <a:rPr lang="en-US"/>
              <a:pPr/>
              <a:t>3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66820D-A989-41A3-93E2-7338089EC0F4}" type="slidenum">
              <a:rPr lang="en-US"/>
              <a:pPr/>
              <a:t>4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4F17A3-5312-4DF2-9774-DCA8007DA648}" type="slidenum">
              <a:rPr lang="en-US"/>
              <a:pPr/>
              <a:t>5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F6E2F-B3EE-6D43-9DA0-7E4C19EB154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w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w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62400" y="1371600"/>
            <a:ext cx="4800600" cy="1470025"/>
          </a:xfrm>
        </p:spPr>
        <p:txBody>
          <a:bodyPr>
            <a:noAutofit/>
          </a:bodyPr>
          <a:lstStyle>
            <a:lvl1pPr>
              <a:defRPr sz="6000" b="1" i="0">
                <a:solidFill>
                  <a:srgbClr val="6B2824"/>
                </a:solidFill>
                <a:latin typeface="Minion Pro"/>
                <a:cs typeface="Minion Pro"/>
              </a:defRPr>
            </a:lvl1pPr>
          </a:lstStyle>
          <a:p>
            <a:r>
              <a:rPr lang="en-US" dirty="0" smtClean="0"/>
              <a:t>Master Title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3962400" y="3048000"/>
            <a:ext cx="4800600" cy="762000"/>
          </a:xfrm>
        </p:spPr>
        <p:txBody>
          <a:bodyPr/>
          <a:lstStyle>
            <a:lvl1pPr algn="ctr">
              <a:buNone/>
              <a:defRPr sz="2800" b="1">
                <a:solidFill>
                  <a:srgbClr val="8F6435"/>
                </a:solidFill>
                <a:latin typeface="Century Gothic"/>
                <a:cs typeface="Century Gothic"/>
              </a:defRPr>
            </a:lvl1pPr>
            <a:lvl2pPr>
              <a:defRPr sz="2400">
                <a:latin typeface="Century Gothic"/>
                <a:cs typeface="Century Gothic"/>
              </a:defRPr>
            </a:lvl2pPr>
            <a:lvl3pPr>
              <a:defRPr sz="2000">
                <a:latin typeface="Century Gothic"/>
                <a:cs typeface="Century Gothic"/>
              </a:defRPr>
            </a:lvl3pPr>
            <a:lvl4pPr>
              <a:defRPr sz="1800">
                <a:latin typeface="Century Gothic"/>
                <a:cs typeface="Century Gothic"/>
              </a:defRPr>
            </a:lvl4pPr>
            <a:lvl5pPr>
              <a:defRPr sz="1800"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</a:t>
            </a:r>
          </a:p>
        </p:txBody>
      </p:sp>
      <p:pic>
        <p:nvPicPr>
          <p:cNvPr id="10" name="Picture 9" descr="san_antonio_final_alamo.w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000" y="1219200"/>
            <a:ext cx="3390559" cy="44196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172201"/>
            <a:ext cx="9144000" cy="685800"/>
          </a:xfrm>
          <a:prstGeom prst="rect">
            <a:avLst/>
          </a:prstGeom>
          <a:solidFill>
            <a:srgbClr val="CAC1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CAC1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lamo_outline.wmf"/>
          <p:cNvPicPr>
            <a:picLocks noChangeAspect="1"/>
          </p:cNvPicPr>
          <p:nvPr userDrawn="1"/>
        </p:nvPicPr>
        <p:blipFill>
          <a:blip r:embed="rId2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7"/>
            <a:ext cx="8229600" cy="1143000"/>
          </a:xfrm>
        </p:spPr>
        <p:txBody>
          <a:bodyPr/>
          <a:lstStyle>
            <a:lvl1pPr algn="l">
              <a:defRPr b="1" i="0">
                <a:solidFill>
                  <a:srgbClr val="5D2D27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43400"/>
          </a:xfrm>
        </p:spPr>
        <p:txBody>
          <a:bodyPr/>
          <a:lstStyle>
            <a:lvl1pPr>
              <a:defRPr>
                <a:latin typeface="Century Gothic"/>
                <a:cs typeface="Century Gothic"/>
              </a:defRPr>
            </a:lvl1pPr>
            <a:lvl2pPr>
              <a:defRPr>
                <a:latin typeface="Century Gothic"/>
                <a:cs typeface="Century Gothic"/>
              </a:defRPr>
            </a:lvl2pPr>
            <a:lvl3pPr>
              <a:defRPr>
                <a:latin typeface="Century Gothic"/>
                <a:cs typeface="Century Gothic"/>
              </a:defRPr>
            </a:lvl3pPr>
            <a:lvl4pPr>
              <a:defRPr>
                <a:latin typeface="Century Gothic"/>
                <a:cs typeface="Century Gothic"/>
              </a:defRPr>
            </a:lvl4pPr>
            <a:lvl5pPr>
              <a:defRPr>
                <a:latin typeface="Century Gothic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 descr="arin_logowhite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3" name="Picture 12" descr="arinxxiii_sa.wmf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lamo_outline.wmf"/>
          <p:cNvPicPr>
            <a:picLocks noChangeAspect="1"/>
          </p:cNvPicPr>
          <p:nvPr userDrawn="1"/>
        </p:nvPicPr>
        <p:blipFill>
          <a:blip r:embed="rId2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5D2D27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6237"/>
            <a:ext cx="4038600" cy="4297363"/>
          </a:xfrm>
        </p:spPr>
        <p:txBody>
          <a:bodyPr/>
          <a:lstStyle>
            <a:lvl1pPr>
              <a:defRPr sz="2800">
                <a:latin typeface="Century Gothic"/>
                <a:cs typeface="Century Gothic"/>
              </a:defRPr>
            </a:lvl1pPr>
            <a:lvl2pPr>
              <a:defRPr sz="2400">
                <a:latin typeface="Century Gothic"/>
                <a:cs typeface="Century Gothic"/>
              </a:defRPr>
            </a:lvl2pPr>
            <a:lvl3pPr>
              <a:defRPr sz="2000">
                <a:latin typeface="Century Gothic"/>
                <a:cs typeface="Century Gothic"/>
              </a:defRPr>
            </a:lvl3pPr>
            <a:lvl4pPr>
              <a:defRPr sz="1800">
                <a:latin typeface="Century Gothic"/>
                <a:cs typeface="Century Gothic"/>
              </a:defRPr>
            </a:lvl4pPr>
            <a:lvl5pPr>
              <a:defRPr sz="1800"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6237"/>
            <a:ext cx="4038600" cy="4297363"/>
          </a:xfrm>
        </p:spPr>
        <p:txBody>
          <a:bodyPr/>
          <a:lstStyle>
            <a:lvl1pPr>
              <a:defRPr sz="2800">
                <a:latin typeface="Century Gothic"/>
                <a:cs typeface="Century Gothic"/>
              </a:defRPr>
            </a:lvl1pPr>
            <a:lvl2pPr>
              <a:defRPr sz="2400">
                <a:latin typeface="Century Gothic"/>
                <a:cs typeface="Century Gothic"/>
              </a:defRPr>
            </a:lvl2pPr>
            <a:lvl3pPr>
              <a:defRPr sz="2000">
                <a:latin typeface="Century Gothic"/>
                <a:cs typeface="Century Gothic"/>
              </a:defRPr>
            </a:lvl3pPr>
            <a:lvl4pPr>
              <a:defRPr sz="1800">
                <a:latin typeface="Century Gothic"/>
                <a:cs typeface="Century Gothic"/>
              </a:defRPr>
            </a:lvl4pPr>
            <a:lvl5pPr>
              <a:defRPr sz="1800"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pic>
        <p:nvPicPr>
          <p:cNvPr id="17" name="Picture 16" descr="arin_logowhite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8" name="Picture 17" descr="arinxxiii_sa.wmf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lamo_outline.wmf"/>
          <p:cNvPicPr>
            <a:picLocks noChangeAspect="1"/>
          </p:cNvPicPr>
          <p:nvPr userDrawn="1"/>
        </p:nvPicPr>
        <p:blipFill>
          <a:blip r:embed="rId2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5D2D27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1767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57437"/>
            <a:ext cx="4040188" cy="3662363"/>
          </a:xfrm>
        </p:spPr>
        <p:txBody>
          <a:bodyPr/>
          <a:lstStyle>
            <a:lvl1pPr>
              <a:defRPr sz="2400">
                <a:latin typeface="Century Gothic"/>
                <a:cs typeface="Century Gothic"/>
              </a:defRPr>
            </a:lvl1pPr>
            <a:lvl2pPr>
              <a:defRPr sz="2000">
                <a:latin typeface="Century Gothic"/>
                <a:cs typeface="Century Gothic"/>
              </a:defRPr>
            </a:lvl2pPr>
            <a:lvl3pPr>
              <a:defRPr sz="1800">
                <a:latin typeface="Century Gothic"/>
                <a:cs typeface="Century Gothic"/>
              </a:defRPr>
            </a:lvl3pPr>
            <a:lvl4pPr>
              <a:defRPr sz="1600">
                <a:latin typeface="Century Gothic"/>
                <a:cs typeface="Century Gothic"/>
              </a:defRPr>
            </a:lvl4pPr>
            <a:lvl5pPr>
              <a:defRPr sz="1600">
                <a:latin typeface="Century Gothic"/>
                <a:cs typeface="Century Gothic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1767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57437"/>
            <a:ext cx="4041775" cy="3662363"/>
          </a:xfrm>
        </p:spPr>
        <p:txBody>
          <a:bodyPr/>
          <a:lstStyle>
            <a:lvl1pPr>
              <a:defRPr sz="2400">
                <a:latin typeface="Century Gothic"/>
                <a:cs typeface="Century Gothic"/>
              </a:defRPr>
            </a:lvl1pPr>
            <a:lvl2pPr>
              <a:defRPr sz="2000">
                <a:latin typeface="Century Gothic"/>
                <a:cs typeface="Century Gothic"/>
              </a:defRPr>
            </a:lvl2pPr>
            <a:lvl3pPr>
              <a:defRPr sz="1800">
                <a:latin typeface="Century Gothic"/>
                <a:cs typeface="Century Gothic"/>
              </a:defRPr>
            </a:lvl3pPr>
            <a:lvl4pPr>
              <a:defRPr sz="1600">
                <a:latin typeface="Century Gothic"/>
                <a:cs typeface="Century Gothic"/>
              </a:defRPr>
            </a:lvl4pPr>
            <a:lvl5pPr>
              <a:defRPr sz="1600">
                <a:latin typeface="Century Gothic"/>
                <a:cs typeface="Century Gothic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pic>
        <p:nvPicPr>
          <p:cNvPr id="15" name="Picture 14" descr="arin_logowhite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6" name="Picture 15" descr="arinxxiii_sa.wmf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5D2D27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pic>
        <p:nvPicPr>
          <p:cNvPr id="11" name="Picture 10" descr="arin_logowhite.w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2" name="Picture 11" descr="arinxxiii_sa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  <p:pic>
        <p:nvPicPr>
          <p:cNvPr id="13" name="Picture 12" descr="alamo_outline.wmf"/>
          <p:cNvPicPr>
            <a:picLocks noChangeAspect="1"/>
          </p:cNvPicPr>
          <p:nvPr userDrawn="1"/>
        </p:nvPicPr>
        <p:blipFill>
          <a:blip r:embed="rId4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pic>
        <p:nvPicPr>
          <p:cNvPr id="10" name="Picture 9" descr="arin_logowhite.w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1" name="Picture 10" descr="arinxxiii_sa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  <p:pic>
        <p:nvPicPr>
          <p:cNvPr id="12" name="Picture 11" descr="alamo_outline.wmf"/>
          <p:cNvPicPr>
            <a:picLocks noChangeAspect="1"/>
          </p:cNvPicPr>
          <p:nvPr userDrawn="1"/>
        </p:nvPicPr>
        <p:blipFill>
          <a:blip r:embed="rId4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lamo_outline.wmf"/>
          <p:cNvPicPr>
            <a:picLocks noChangeAspect="1"/>
          </p:cNvPicPr>
          <p:nvPr userDrawn="1"/>
        </p:nvPicPr>
        <p:blipFill>
          <a:blip r:embed="rId2">
            <a:alphaModFix amt="15000"/>
          </a:blip>
          <a:stretch>
            <a:fillRect/>
          </a:stretch>
        </p:blipFill>
        <p:spPr>
          <a:xfrm>
            <a:off x="2895600" y="3090850"/>
            <a:ext cx="6139357" cy="3081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3008313" cy="91440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rgbClr val="5D2D27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81000"/>
            <a:ext cx="5111750" cy="5638800"/>
          </a:xfrm>
        </p:spPr>
        <p:txBody>
          <a:bodyPr/>
          <a:lstStyle>
            <a:lvl1pPr>
              <a:defRPr sz="3200">
                <a:latin typeface="Century Gothic"/>
                <a:cs typeface="Century Gothic"/>
              </a:defRPr>
            </a:lvl1pPr>
            <a:lvl2pPr>
              <a:defRPr sz="2800">
                <a:latin typeface="Century Gothic"/>
                <a:cs typeface="Century Gothic"/>
              </a:defRPr>
            </a:lvl2pPr>
            <a:lvl3pPr>
              <a:defRPr sz="2400">
                <a:latin typeface="Century Gothic"/>
                <a:cs typeface="Century Gothic"/>
              </a:defRPr>
            </a:lvl3pPr>
            <a:lvl4pPr>
              <a:defRPr sz="2000">
                <a:latin typeface="Century Gothic"/>
                <a:cs typeface="Century Gothic"/>
              </a:defRPr>
            </a:lvl4pPr>
            <a:lvl5pPr>
              <a:defRPr sz="2000">
                <a:latin typeface="Century Gothic"/>
                <a:cs typeface="Century Gothic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95400"/>
            <a:ext cx="3008313" cy="47244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Century Gothic"/>
                <a:cs typeface="Century Gothic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360573"/>
            <a:ext cx="9144000" cy="497427"/>
          </a:xfrm>
          <a:prstGeom prst="rect">
            <a:avLst/>
          </a:prstGeom>
          <a:solidFill>
            <a:srgbClr val="5D2D2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D2D27"/>
              </a:solidFill>
            </a:endParaRPr>
          </a:p>
        </p:txBody>
      </p:sp>
      <p:pic>
        <p:nvPicPr>
          <p:cNvPr id="13" name="Picture 12" descr="arin_logowhite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88838" y="6438702"/>
            <a:ext cx="1428162" cy="339525"/>
          </a:xfrm>
          <a:prstGeom prst="rect">
            <a:avLst/>
          </a:prstGeom>
        </p:spPr>
      </p:pic>
      <p:pic>
        <p:nvPicPr>
          <p:cNvPr id="14" name="Picture 13" descr="arinxxiii_sa.wmf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8601" y="6438702"/>
            <a:ext cx="2514599" cy="3395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50A99-9DDF-4541-8125-0F6E01EFE37F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19786-72E9-424B-818C-A5E712BEA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886200" y="1882775"/>
            <a:ext cx="5181600" cy="1470025"/>
          </a:xfrm>
        </p:spPr>
        <p:txBody>
          <a:bodyPr/>
          <a:lstStyle/>
          <a:p>
            <a:r>
              <a:rPr lang="en-US" sz="5600" dirty="0" smtClean="0">
                <a:solidFill>
                  <a:srgbClr val="5D2D27"/>
                </a:solidFill>
                <a:latin typeface="Century Gothic" pitchFamily="-112" charset="0"/>
              </a:rPr>
              <a:t>IPv4 Recovery Fund</a:t>
            </a:r>
            <a:endParaRPr lang="en-US" sz="5600" dirty="0">
              <a:solidFill>
                <a:srgbClr val="5D2D27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962400" y="3733800"/>
            <a:ext cx="4800600" cy="76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entury Gothic" pitchFamily="-112" charset="0"/>
              </a:rPr>
              <a:t>Draft Policy 2009-4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6379" name="Group 91"/>
          <p:cNvGraphicFramePr>
            <a:graphicFrameLocks noGrp="1"/>
          </p:cNvGraphicFramePr>
          <p:nvPr/>
        </p:nvGraphicFramePr>
        <p:xfrm>
          <a:off x="457200" y="1219200"/>
          <a:ext cx="8305800" cy="3349911"/>
        </p:xfrm>
        <a:graphic>
          <a:graphicData uri="http://schemas.openxmlformats.org/drawingml/2006/table">
            <a:tbl>
              <a:tblPr/>
              <a:tblGrid>
                <a:gridCol w="4419600"/>
                <a:gridCol w="3886200"/>
              </a:tblGrid>
              <a:tr h="6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Original Proposal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21 NOV 09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3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Public Policy Meetings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Bridgetown, Barbados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3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Draft Policy (with staff and legal assessment)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23 MAR 09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4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Revised/Current Version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 APR 09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Group 57"/>
          <p:cNvGraphicFramePr>
            <a:graphicFrameLocks noGrp="1"/>
          </p:cNvGraphicFramePr>
          <p:nvPr/>
        </p:nvGraphicFramePr>
        <p:xfrm>
          <a:off x="4343400" y="4780026"/>
          <a:ext cx="4419600" cy="1925574"/>
        </p:xfrm>
        <a:graphic>
          <a:graphicData uri="http://schemas.openxmlformats.org/drawingml/2006/table">
            <a:tbl>
              <a:tblPr/>
              <a:tblGrid>
                <a:gridCol w="1295399"/>
                <a:gridCol w="1676401"/>
                <a:gridCol w="1447800"/>
              </a:tblGrid>
              <a:tr h="329184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RIR Activity</a:t>
                      </a:r>
                    </a:p>
                  </a:txBody>
                  <a:tcPr marL="109728" marR="109728" marT="54864" marB="54864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D2D27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Similar Proposals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5D2D27"/>
                        </a:solidFill>
                        <a:effectLst/>
                        <a:latin typeface="Century Gothic"/>
                        <a:ea typeface="Arial" charset="0"/>
                        <a:cs typeface="Century Gothic"/>
                      </a:endParaRP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91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AfriNIC</a:t>
                      </a: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NA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/>
                        <a:ea typeface="Arial" charset="0"/>
                        <a:cs typeface="Century Gothic"/>
                      </a:endParaRP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8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APNIC</a:t>
                      </a: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NA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/>
                        <a:ea typeface="Arial" charset="0"/>
                        <a:cs typeface="Century Gothic"/>
                      </a:endParaRP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6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LACNIC</a:t>
                      </a: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NA</a:t>
                      </a: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9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RIPE NCC</a:t>
                      </a: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255713" algn="l"/>
                          <a:tab pos="1652588" algn="l"/>
                          <a:tab pos="20605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Arial" charset="0"/>
                          <a:cs typeface="Century Gothic"/>
                        </a:rPr>
                        <a:t>NA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/>
                        <a:ea typeface="Arial" charset="0"/>
                        <a:cs typeface="Century Gothic"/>
                      </a:endParaRPr>
                    </a:p>
                  </a:txBody>
                  <a:tcPr marL="109728" marR="109728" marT="54864" marB="54864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04800" y="5486400"/>
            <a:ext cx="4572000" cy="120751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Century Gothic"/>
                <a:cs typeface="Century Gothic"/>
              </a:rPr>
              <a:t>AC Shepherds: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>
                <a:latin typeface="Century Gothic"/>
                <a:cs typeface="Century Gothic"/>
              </a:rPr>
              <a:t>Cathy Aronson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>
                <a:latin typeface="Century Gothic"/>
                <a:cs typeface="Century Gothic"/>
              </a:rPr>
              <a:t>Bill Darte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5D2D27"/>
                </a:solidFill>
                <a:latin typeface="Century Gothic" pitchFamily="-112" charset="0"/>
                <a:cs typeface="Arial" charset="0"/>
              </a:rPr>
              <a:t>2009-4 - History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5D2D27"/>
                </a:solidFill>
                <a:latin typeface="Century Gothic" pitchFamily="-112" charset="0"/>
                <a:cs typeface="Arial" charset="0"/>
              </a:rPr>
              <a:t>2009-4 - Summary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8229600" cy="4038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2400"/>
              </a:spcAft>
            </a:pPr>
            <a:r>
              <a:rPr lang="en-US" sz="3000" b="1" dirty="0" smtClean="0">
                <a:latin typeface="Century Gothic"/>
                <a:cs typeface="Century Gothic"/>
              </a:rPr>
              <a:t>Requestors who qualify for IPv4 address space may place binding "bids" for the approved address space.</a:t>
            </a:r>
          </a:p>
          <a:p>
            <a:pPr>
              <a:lnSpc>
                <a:spcPct val="90000"/>
              </a:lnSpc>
              <a:spcAft>
                <a:spcPts val="2400"/>
              </a:spcAft>
            </a:pPr>
            <a:r>
              <a:rPr lang="en-US" sz="3000" b="1" dirty="0" smtClean="0">
                <a:latin typeface="Century Gothic"/>
                <a:cs typeface="Century Gothic"/>
              </a:rPr>
              <a:t>ARIN can offer financial incentives to organizations to return unused or unneeded address </a:t>
            </a:r>
          </a:p>
          <a:p>
            <a:pPr>
              <a:lnSpc>
                <a:spcPct val="90000"/>
              </a:lnSpc>
              <a:spcAft>
                <a:spcPts val="2400"/>
              </a:spcAft>
            </a:pPr>
            <a:r>
              <a:rPr lang="en-US" sz="3000" b="1" dirty="0" smtClean="0">
                <a:latin typeface="Century Gothic"/>
                <a:cs typeface="Century Gothic"/>
              </a:rPr>
              <a:t>Policy takes effect upon exhaustion of the IANA /8 free pool.</a:t>
            </a:r>
          </a:p>
          <a:p>
            <a:pPr>
              <a:lnSpc>
                <a:spcPct val="90000"/>
              </a:lnSpc>
              <a:spcAft>
                <a:spcPts val="2400"/>
              </a:spcAft>
            </a:pPr>
            <a:endParaRPr lang="en-US" b="1" dirty="0" smtClean="0">
              <a:latin typeface="Century Gothic"/>
              <a:cs typeface="Century Gothic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9280" name="Group 96"/>
          <p:cNvGraphicFramePr>
            <a:graphicFrameLocks noGrp="1"/>
          </p:cNvGraphicFramePr>
          <p:nvPr>
            <p:ph sz="half" idx="2"/>
          </p:nvPr>
        </p:nvGraphicFramePr>
        <p:xfrm>
          <a:off x="228600" y="1145984"/>
          <a:ext cx="8763000" cy="5026216"/>
        </p:xfrm>
        <a:graphic>
          <a:graphicData uri="http://schemas.openxmlformats.org/drawingml/2006/table">
            <a:tbl>
              <a:tblPr/>
              <a:tblGrid>
                <a:gridCol w="7010400"/>
                <a:gridCol w="1752600"/>
              </a:tblGrid>
              <a:tr h="190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Legal: Liability Risk?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0" i="1" dirty="0" smtClean="0">
                          <a:latin typeface="Century Gothic"/>
                          <a:cs typeface="Century Gothic"/>
                        </a:rPr>
                        <a:t>“Nothing in ARIN's Articles of Incorporation or Bylaws prevents ARIN from implementing this policy.  However, this policy would represent a major shift in ARIN's activities by requiring ARIN to build business capabilities and undertake legal risks quite different from ARIN's existing business and expertise.”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/>
                        <a:cs typeface="Century Gothic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Yes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Staff Comments: Issues/Concerns?</a:t>
                      </a:r>
                      <a:endParaRPr kumimoji="0" lang="en-US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itchFamily="-112" charset="0"/>
                        <a:ea typeface="+mn-ea"/>
                        <a:cs typeface="Arial" charset="0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ea typeface="+mn-ea"/>
                          <a:cs typeface="Arial" charset="0"/>
                        </a:rPr>
                        <a:t> What if the requester doesn’t pay?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-112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ea typeface="+mn-ea"/>
                          <a:cs typeface="Arial" charset="0"/>
                        </a:rPr>
                        <a:t>“Cost recovery” should be clearly defined.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-112" charset="0"/>
                          <a:ea typeface="+mn-ea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ea typeface="+mn-ea"/>
                          <a:cs typeface="Arial" charset="0"/>
                        </a:rPr>
                        <a:t>Out of region bidders?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itchFamily="-112" charset="0"/>
                        <a:ea typeface="+mn-ea"/>
                        <a:cs typeface="Arial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Yes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Staff Implementation: Resource Impact?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 Guidelines, training, tracking system, reporting system, </a:t>
                      </a:r>
                      <a:b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</a:b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   business model and registration procedures changes, </a:t>
                      </a:r>
                      <a:b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</a:b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   and increased fees.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 18 person months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Significant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49" name="Text Box 54"/>
          <p:cNvSpPr txBox="1">
            <a:spLocks noChangeArrowheads="1"/>
          </p:cNvSpPr>
          <p:nvPr/>
        </p:nvSpPr>
        <p:spPr bwMode="auto">
          <a:xfrm>
            <a:off x="609600" y="6273800"/>
            <a:ext cx="67992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t"/>
            <a:r>
              <a:rPr lang="en-US" sz="1600" dirty="0">
                <a:latin typeface="Century Gothic" pitchFamily="-112" charset="0"/>
              </a:rPr>
              <a:t>Assessment available at:</a:t>
            </a:r>
          </a:p>
          <a:p>
            <a:pPr fontAlgn="t"/>
            <a:r>
              <a:rPr lang="en-US" sz="1600" b="1" dirty="0" smtClean="0">
                <a:latin typeface="Century Gothic" pitchFamily="-112" charset="0"/>
              </a:rPr>
              <a:t>http://lists.arin.net/pipermail/arin-ppml/2009-March/013147.html</a:t>
            </a:r>
            <a:endParaRPr lang="en-US" sz="1600" b="1" dirty="0">
              <a:latin typeface="Century Gothic" pitchFamily="-112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5D2D27"/>
                </a:solidFill>
                <a:latin typeface="Century Gothic" pitchFamily="-112" charset="0"/>
                <a:cs typeface="Arial" charset="0"/>
              </a:rPr>
              <a:t>2009-4 - Staff Assessment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solidFill>
                  <a:srgbClr val="5D2D27"/>
                </a:solidFill>
                <a:latin typeface="Century Gothic" pitchFamily="-112" charset="0"/>
                <a:cs typeface="Arial" charset="0"/>
              </a:rPr>
              <a:t>2009-4 - PPML Discussion</a:t>
            </a:r>
          </a:p>
        </p:txBody>
      </p:sp>
      <p:graphicFrame>
        <p:nvGraphicFramePr>
          <p:cNvPr id="353300" name="Group 20"/>
          <p:cNvGraphicFramePr>
            <a:graphicFrameLocks noGrp="1"/>
          </p:cNvGraphicFramePr>
          <p:nvPr>
            <p:ph type="tbl" idx="1"/>
          </p:nvPr>
        </p:nvGraphicFramePr>
        <p:xfrm>
          <a:off x="304800" y="1905000"/>
          <a:ext cx="2362200" cy="2586038"/>
        </p:xfrm>
        <a:graphic>
          <a:graphicData uri="http://schemas.openxmlformats.org/drawingml/2006/table">
            <a:tbl>
              <a:tblPr/>
              <a:tblGrid>
                <a:gridCol w="990600"/>
                <a:gridCol w="1371600"/>
              </a:tblGrid>
              <a:tr h="1293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Posts</a:t>
                      </a:r>
                    </a:p>
                  </a:txBody>
                  <a:tcPr anchor="ctr" anchorCtr="1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People</a:t>
                      </a:r>
                    </a:p>
                  </a:txBody>
                  <a:tcPr anchor="ctr" anchorCtr="1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2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58</a:t>
                      </a:r>
                    </a:p>
                  </a:txBody>
                  <a:tcPr anchor="ctr" anchorCtr="1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12" charset="0"/>
                          <a:cs typeface="Arial" charset="0"/>
                        </a:rPr>
                        <a:t>18</a:t>
                      </a:r>
                    </a:p>
                  </a:txBody>
                  <a:tcPr anchor="ctr" anchorCtr="1" horzOverflow="overflow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094" name="Rectangle 16"/>
          <p:cNvSpPr>
            <a:spLocks noChangeArrowheads="1"/>
          </p:cNvSpPr>
          <p:nvPr/>
        </p:nvSpPr>
        <p:spPr bwMode="auto">
          <a:xfrm>
            <a:off x="2895600" y="1447800"/>
            <a:ext cx="6172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ts val="1200"/>
              </a:spcAft>
              <a:buFontTx/>
              <a:buChar char="•"/>
            </a:pPr>
            <a:r>
              <a:rPr lang="en-US" sz="2400" b="1" dirty="0" smtClean="0">
                <a:latin typeface="Century Gothic" pitchFamily="-112" charset="0"/>
              </a:rPr>
              <a:t>3 in </a:t>
            </a:r>
            <a:r>
              <a:rPr lang="en-US" sz="2400" b="1" dirty="0">
                <a:latin typeface="Century Gothic" pitchFamily="-112" charset="0"/>
              </a:rPr>
              <a:t>favor, </a:t>
            </a:r>
            <a:r>
              <a:rPr lang="en-US" sz="2400" b="1" dirty="0" smtClean="0">
                <a:latin typeface="Century Gothic" pitchFamily="-112" charset="0"/>
              </a:rPr>
              <a:t>4 against</a:t>
            </a:r>
            <a:endParaRPr lang="en-US" sz="2000" dirty="0" smtClean="0">
              <a:latin typeface="Century Gothic" pitchFamily="-112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ts val="1200"/>
              </a:spcAft>
              <a:buFontTx/>
              <a:buChar char="•"/>
            </a:pPr>
            <a:r>
              <a:rPr lang="en-US" sz="2200" dirty="0" smtClean="0">
                <a:latin typeface="Century Gothic" pitchFamily="-112" charset="0"/>
              </a:rPr>
              <a:t>I think that, regardless of the exact mechanism of transfers or bidding, ARIN should operate a voluntary listing service, as is done in the real estate industry.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ts val="1200"/>
              </a:spcAft>
              <a:buFontTx/>
              <a:buChar char="•"/>
            </a:pPr>
            <a:r>
              <a:rPr lang="en-US" sz="2200" dirty="0" smtClean="0">
                <a:latin typeface="Century Gothic" pitchFamily="-112" charset="0"/>
              </a:rPr>
              <a:t>ARIN's goal should be to make the database as accurate as possible, and very little else; take the time and money that would be spent playing matchmaker and use it to validate POC data or promote v6 instead.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ts val="1200"/>
              </a:spcAft>
              <a:buFontTx/>
              <a:buChar char="•"/>
            </a:pPr>
            <a:r>
              <a:rPr lang="en-US" sz="2200" dirty="0" smtClean="0">
                <a:latin typeface="Century Gothic" pitchFamily="-112" charset="0"/>
              </a:rPr>
              <a:t>Why don't we combine 2009-4 and 2009-2? ARIN could just use its remaining stock of address space and sell it to the highest bidder via the policy in 2009-4.</a:t>
            </a:r>
            <a:endParaRPr lang="en-US" sz="2200" dirty="0">
              <a:latin typeface="Century Gothic" pitchFamily="-11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886200" y="1882775"/>
            <a:ext cx="5181600" cy="1470025"/>
          </a:xfrm>
        </p:spPr>
        <p:txBody>
          <a:bodyPr/>
          <a:lstStyle/>
          <a:p>
            <a:r>
              <a:rPr lang="en-US" sz="5600" dirty="0" smtClean="0">
                <a:solidFill>
                  <a:srgbClr val="5D2D27"/>
                </a:solidFill>
                <a:latin typeface="Century Gothic" pitchFamily="-112" charset="0"/>
              </a:rPr>
              <a:t>IPv4 Recovery Fund</a:t>
            </a:r>
            <a:endParaRPr lang="en-US" sz="5600" dirty="0">
              <a:solidFill>
                <a:srgbClr val="5D2D27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962400" y="3733800"/>
            <a:ext cx="4800600" cy="76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entury Gothic" pitchFamily="-112" charset="0"/>
              </a:rPr>
              <a:t>Draft Policy 2009-4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</TotalTime>
  <Words>347</Words>
  <Application>Microsoft Macintosh PowerPoint</Application>
  <PresentationFormat>On-screen Show (4:3)</PresentationFormat>
  <Paragraphs>60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IPv4 Recovery Fund</vt:lpstr>
      <vt:lpstr>2009-4 - History</vt:lpstr>
      <vt:lpstr>2009-4 - Summary</vt:lpstr>
      <vt:lpstr>2009-4 - Staff Assessment</vt:lpstr>
      <vt:lpstr>2009-4 - PPML Discussion</vt:lpstr>
      <vt:lpstr>IPv4 Recovery Fund</vt:lpstr>
    </vt:vector>
  </TitlesOfParts>
  <Company>ARIN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Lawson Parker</dc:creator>
  <cp:lastModifiedBy>sgordon</cp:lastModifiedBy>
  <cp:revision>75</cp:revision>
  <dcterms:created xsi:type="dcterms:W3CDTF">2009-04-27T13:44:08Z</dcterms:created>
  <dcterms:modified xsi:type="dcterms:W3CDTF">2009-04-27T17:11:04Z</dcterms:modified>
</cp:coreProperties>
</file>