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  <p:sldId id="271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50000" saltData="jgYagXDdlZSAZl6GFzYIGg" hashData="g5DmrAV8dIKFfDLC8PFFA9U/wWU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22" d="100"/>
          <a:sy n="12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94099-451F-4E38-84CE-35B76766E700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7CC0-54BA-4FC8-98AB-3BCA0D7FF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CCC8-0FB6-4494-BC26-FFC8F2E34F7A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90F7-CEF0-4FCC-97DB-D5154D20B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BD03-6F3D-45D7-9F94-119B78783804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8153-BE3E-4ED5-B3B9-7A19B25AA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B7B3-10B8-443E-8884-A0313492EECF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7079-7667-4BA0-8AE4-4B7C642F6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9957-7893-4AE1-AF29-F3DF43CD9967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A10B-D4EA-4736-8596-43AB3CD21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0BB-99C4-4829-83D9-70BE7BBE28AF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88EE-F183-4D48-B152-733DC79DE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1BF25-4AD9-4060-A18C-820EB8A801C3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05FA-A228-4599-B3BC-67488117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1C7E-C286-472B-B948-8599BF3D8FBF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8AEF-8C4F-4A70-9AE4-71E9D020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5FB0E-C990-48C7-A1F8-3A4FAFD658B7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EB98-1181-4CCE-89EF-BCF1D9EC6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0A97A-DF83-449A-A2D3-B612D800FF3F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D678-31AB-48D8-B7C5-7B3B5A0A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3B7C-43F0-4152-B7E2-1993AECFFFFF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964C-D457-4154-811F-AD6A2B133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E43A33-6A95-4DF3-9BEC-62C0CF237207}" type="datetimeFigureOut">
              <a:rPr lang="en-US"/>
              <a:pPr>
                <a:defRPr/>
              </a:pPr>
              <a:t>4/17/2008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D3018E-D96E-483C-ACB8-6DDE0E935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200" b="1">
                <a:latin typeface="Century Gothic" pitchFamily="34" charset="0"/>
              </a:rPr>
              <a:t>FOLLOW UP TO 2007 CONTROLS AUDIT &amp; 2008 BUDGET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676400" y="3581400"/>
            <a:ext cx="5943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200">
                <a:latin typeface="Century Gothic" pitchFamily="34" charset="0"/>
              </a:rPr>
              <a:t>Lee Howard, Treasurer</a:t>
            </a:r>
          </a:p>
        </p:txBody>
      </p:sp>
      <p:pic>
        <p:nvPicPr>
          <p:cNvPr id="2052" name="Picture 4" descr="denver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648200"/>
            <a:ext cx="41910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457200" y="1781175"/>
            <a:ext cx="2362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Operations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0" name="TextBox 15"/>
          <p:cNvSpPr txBox="1">
            <a:spLocks noChangeArrowheads="1"/>
          </p:cNvSpPr>
          <p:nvPr/>
        </p:nvSpPr>
        <p:spPr bwMode="auto">
          <a:xfrm>
            <a:off x="6858000" y="1873250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1,848,480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1" name="TextBox 12"/>
          <p:cNvSpPr txBox="1">
            <a:spLocks noChangeArrowheads="1"/>
          </p:cNvSpPr>
          <p:nvPr/>
        </p:nvSpPr>
        <p:spPr bwMode="auto">
          <a:xfrm>
            <a:off x="457200" y="2438400"/>
            <a:ext cx="6629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General Office &amp; Administration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6858000" y="25304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4,355,225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3" name="TextBox 28"/>
          <p:cNvSpPr txBox="1">
            <a:spLocks noChangeArrowheads="1"/>
          </p:cNvSpPr>
          <p:nvPr/>
        </p:nvSpPr>
        <p:spPr bwMode="auto">
          <a:xfrm>
            <a:off x="457200" y="3124200"/>
            <a:ext cx="350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Internet Support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4" name="TextBox 43"/>
          <p:cNvSpPr txBox="1">
            <a:spLocks noChangeArrowheads="1"/>
          </p:cNvSpPr>
          <p:nvPr/>
        </p:nvSpPr>
        <p:spPr bwMode="auto">
          <a:xfrm>
            <a:off x="6858000" y="32162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438,223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5" name="TextBox 16"/>
          <p:cNvSpPr txBox="1">
            <a:spLocks noChangeArrowheads="1"/>
          </p:cNvSpPr>
          <p:nvPr/>
        </p:nvSpPr>
        <p:spPr bwMode="auto">
          <a:xfrm>
            <a:off x="457200" y="4170363"/>
            <a:ext cx="3505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Total Expenses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11276" name="TextBox 17"/>
          <p:cNvSpPr txBox="1">
            <a:spLocks noChangeArrowheads="1"/>
          </p:cNvSpPr>
          <p:nvPr/>
        </p:nvSpPr>
        <p:spPr bwMode="auto">
          <a:xfrm>
            <a:off x="457200" y="4953000"/>
            <a:ext cx="350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Total Revenue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11277" name="TextBox 18"/>
          <p:cNvSpPr txBox="1">
            <a:spLocks noChangeArrowheads="1"/>
          </p:cNvSpPr>
          <p:nvPr/>
        </p:nvSpPr>
        <p:spPr bwMode="auto">
          <a:xfrm>
            <a:off x="6858000" y="42624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12,349,062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8" name="TextBox 19"/>
          <p:cNvSpPr txBox="1">
            <a:spLocks noChangeArrowheads="1"/>
          </p:cNvSpPr>
          <p:nvPr/>
        </p:nvSpPr>
        <p:spPr bwMode="auto">
          <a:xfrm>
            <a:off x="6858000" y="4953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12,259,680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4037013"/>
            <a:ext cx="830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2" name="TextBox 9"/>
          <p:cNvSpPr txBox="1">
            <a:spLocks noChangeArrowheads="1"/>
          </p:cNvSpPr>
          <p:nvPr/>
        </p:nvSpPr>
        <p:spPr bwMode="auto">
          <a:xfrm>
            <a:off x="457200" y="1781175"/>
            <a:ext cx="2362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Operations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4" name="TextBox 15"/>
          <p:cNvSpPr txBox="1">
            <a:spLocks noChangeArrowheads="1"/>
          </p:cNvSpPr>
          <p:nvPr/>
        </p:nvSpPr>
        <p:spPr bwMode="auto">
          <a:xfrm>
            <a:off x="6858000" y="1873250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1,848,480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5" name="TextBox 12"/>
          <p:cNvSpPr txBox="1">
            <a:spLocks noChangeArrowheads="1"/>
          </p:cNvSpPr>
          <p:nvPr/>
        </p:nvSpPr>
        <p:spPr bwMode="auto">
          <a:xfrm>
            <a:off x="457200" y="2438400"/>
            <a:ext cx="6629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General Office &amp; Administration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6858000" y="25304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4,355,225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7" name="TextBox 28"/>
          <p:cNvSpPr txBox="1">
            <a:spLocks noChangeArrowheads="1"/>
          </p:cNvSpPr>
          <p:nvPr/>
        </p:nvSpPr>
        <p:spPr bwMode="auto">
          <a:xfrm>
            <a:off x="457200" y="3124200"/>
            <a:ext cx="350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Internet Support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8" name="TextBox 43"/>
          <p:cNvSpPr txBox="1">
            <a:spLocks noChangeArrowheads="1"/>
          </p:cNvSpPr>
          <p:nvPr/>
        </p:nvSpPr>
        <p:spPr bwMode="auto">
          <a:xfrm>
            <a:off x="6858000" y="32162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438,223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457200" y="4170363"/>
            <a:ext cx="3505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Total Expenses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12300" name="TextBox 17"/>
          <p:cNvSpPr txBox="1">
            <a:spLocks noChangeArrowheads="1"/>
          </p:cNvSpPr>
          <p:nvPr/>
        </p:nvSpPr>
        <p:spPr bwMode="auto">
          <a:xfrm>
            <a:off x="457200" y="4953000"/>
            <a:ext cx="350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Total Revenue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858000" y="42624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12,349,062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302" name="TextBox 19"/>
          <p:cNvSpPr txBox="1">
            <a:spLocks noChangeArrowheads="1"/>
          </p:cNvSpPr>
          <p:nvPr/>
        </p:nvSpPr>
        <p:spPr bwMode="auto">
          <a:xfrm>
            <a:off x="6858000" y="4953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12,259,680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303" name="TextBox 20"/>
          <p:cNvSpPr txBox="1">
            <a:spLocks noChangeArrowheads="1"/>
          </p:cNvSpPr>
          <p:nvPr/>
        </p:nvSpPr>
        <p:spPr bwMode="auto">
          <a:xfrm>
            <a:off x="6858000" y="58674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-89,383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4037013"/>
            <a:ext cx="830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5715000"/>
            <a:ext cx="830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2"/>
          <p:cNvSpPr txBox="1">
            <a:spLocks noChangeArrowheads="1"/>
          </p:cNvSpPr>
          <p:nvPr/>
        </p:nvSpPr>
        <p:spPr bwMode="auto">
          <a:xfrm>
            <a:off x="685800" y="2209800"/>
            <a:ext cx="7848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500">
                <a:latin typeface="Century Gothic" pitchFamily="34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entury Gothic" pitchFamily="34" charset="0"/>
              </a:rPr>
              <a:t>2007 CONTROLS AUDIT</a:t>
            </a:r>
            <a:endParaRPr lang="en-US" sz="3400" b="1">
              <a:latin typeface="Century Gothic" pitchFamily="34" charset="0"/>
            </a:endParaRPr>
          </a:p>
        </p:txBody>
      </p: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457200" y="1371600"/>
            <a:ext cx="8229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Gothic" pitchFamily="34" charset="0"/>
              </a:rPr>
              <a:t>ARIN had an </a:t>
            </a:r>
            <a:r>
              <a:rPr lang="en-US" sz="2800" b="1">
                <a:solidFill>
                  <a:srgbClr val="0098C3"/>
                </a:solidFill>
                <a:latin typeface="Century Gothic" pitchFamily="34" charset="0"/>
              </a:rPr>
              <a:t>initial </a:t>
            </a:r>
            <a:r>
              <a:rPr lang="en-US" sz="2800">
                <a:latin typeface="Century Gothic" pitchFamily="34" charset="0"/>
              </a:rPr>
              <a:t>Controls Audit in 2005</a:t>
            </a:r>
          </a:p>
          <a:p>
            <a:r>
              <a:rPr lang="en-US" sz="2800">
                <a:latin typeface="Century Gothic" pitchFamily="34" charset="0"/>
              </a:rPr>
              <a:t> It engaged a </a:t>
            </a:r>
            <a:r>
              <a:rPr lang="en-US" sz="2800" b="1">
                <a:solidFill>
                  <a:srgbClr val="0098C3"/>
                </a:solidFill>
                <a:latin typeface="Century Gothic" pitchFamily="34" charset="0"/>
              </a:rPr>
              <a:t>second </a:t>
            </a:r>
            <a:r>
              <a:rPr lang="en-US" sz="2800">
                <a:latin typeface="Century Gothic" pitchFamily="34" charset="0"/>
              </a:rPr>
              <a:t>Controls Audit in 2007</a:t>
            </a:r>
          </a:p>
          <a:p>
            <a:r>
              <a:rPr lang="en-US" sz="2800">
                <a:latin typeface="Century Gothic" pitchFamily="34" charset="0"/>
              </a:rPr>
              <a:t> Staff discussed the results and presented them to the Finance Committee, </a:t>
            </a:r>
            <a:r>
              <a:rPr lang="en-US" sz="2800" b="1">
                <a:solidFill>
                  <a:srgbClr val="0098C3"/>
                </a:solidFill>
                <a:latin typeface="Century Gothic" pitchFamily="34" charset="0"/>
              </a:rPr>
              <a:t>FinCom</a:t>
            </a:r>
          </a:p>
          <a:p>
            <a:r>
              <a:rPr lang="en-US" sz="2800">
                <a:latin typeface="Century Gothic" pitchFamily="34" charset="0"/>
              </a:rPr>
              <a:t> The FinCom has </a:t>
            </a:r>
            <a:r>
              <a:rPr lang="en-US" sz="2800" b="1">
                <a:solidFill>
                  <a:srgbClr val="0098C3"/>
                </a:solidFill>
                <a:latin typeface="Century Gothic" pitchFamily="34" charset="0"/>
              </a:rPr>
              <a:t>approved </a:t>
            </a:r>
            <a:r>
              <a:rPr lang="en-US" sz="2800">
                <a:latin typeface="Century Gothic" pitchFamily="34" charset="0"/>
              </a:rPr>
              <a:t>the following recommendations which staff are in the process of implementing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610600" cy="990600"/>
          </a:xfrm>
        </p:spPr>
        <p:txBody>
          <a:bodyPr/>
          <a:lstStyle/>
          <a:p>
            <a:pPr marL="685800" indent="-685800" algn="l">
              <a:spcAft>
                <a:spcPts val="1800"/>
              </a:spcAft>
            </a:pPr>
            <a:r>
              <a:rPr lang="en-US" sz="2600" b="1" smtClean="0">
                <a:latin typeface="Century Gothic" pitchFamily="34" charset="0"/>
              </a:rPr>
              <a:t>RECOMMENDATION </a:t>
            </a:r>
            <a:r>
              <a:rPr lang="en-US" sz="2600" smtClean="0">
                <a:latin typeface="Century Gothic" pitchFamily="34" charset="0"/>
              </a:rPr>
              <a:t>- A Board Member Possess Financial Expertise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entury Gothic" pitchFamily="34" charset="0"/>
              </a:rPr>
              <a:t>RECOMMENDATIONS &amp; RESPONSES</a:t>
            </a:r>
            <a:br>
              <a:rPr lang="en-US" sz="4000" b="1">
                <a:latin typeface="Century Gothic" pitchFamily="34" charset="0"/>
              </a:rPr>
            </a:br>
            <a:r>
              <a:rPr lang="en-US" sz="3400" b="1">
                <a:latin typeface="Century Gothic" pitchFamily="34" charset="0"/>
              </a:rPr>
              <a:t>Financial Reporting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33400" y="45720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Century Gothic" pitchFamily="34" charset="0"/>
              </a:rPr>
              <a:t>RECOMMENDATION</a:t>
            </a:r>
            <a:r>
              <a:rPr lang="en-US" sz="2600">
                <a:latin typeface="Century Gothic" pitchFamily="34" charset="0"/>
              </a:rPr>
              <a:t>- Quarterly Financial Statements presented to Board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990600" y="3124200"/>
            <a:ext cx="7010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98C3"/>
                </a:solidFill>
                <a:latin typeface="Century Gothic" pitchFamily="34" charset="0"/>
              </a:rPr>
              <a:t>ACTION </a:t>
            </a:r>
            <a:r>
              <a:rPr lang="en-US" sz="2600">
                <a:solidFill>
                  <a:srgbClr val="0098C3"/>
                </a:solidFill>
                <a:latin typeface="Century Gothic" pitchFamily="34" charset="0"/>
              </a:rPr>
              <a:t>- Hire an outside accounting firm to assist the Treasurer</a:t>
            </a:r>
            <a:endParaRPr lang="en-US" sz="26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1143000" y="5464175"/>
            <a:ext cx="7315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98C3"/>
                </a:solidFill>
                <a:latin typeface="Century Gothic" pitchFamily="34" charset="0"/>
              </a:rPr>
              <a:t>ACTION </a:t>
            </a:r>
            <a:r>
              <a:rPr lang="en-US" sz="2600">
                <a:solidFill>
                  <a:srgbClr val="0098C3"/>
                </a:solidFill>
                <a:latin typeface="Century Gothic" pitchFamily="34" charset="0"/>
              </a:rPr>
              <a:t>- Treasurer will present to the Board</a:t>
            </a:r>
            <a:endParaRPr lang="en-US" sz="2600">
              <a:solidFill>
                <a:srgbClr val="0098C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610600" cy="990600"/>
          </a:xfrm>
        </p:spPr>
        <p:txBody>
          <a:bodyPr/>
          <a:lstStyle/>
          <a:p>
            <a:pPr marL="685800" indent="-685800" algn="l">
              <a:spcAft>
                <a:spcPts val="1800"/>
              </a:spcAft>
            </a:pPr>
            <a:r>
              <a:rPr lang="en-US" sz="2600" b="1" smtClean="0">
                <a:latin typeface="Century Gothic" pitchFamily="34" charset="0"/>
              </a:rPr>
              <a:t>RECOMMENDATION </a:t>
            </a:r>
            <a:r>
              <a:rPr lang="en-US" sz="2600" smtClean="0">
                <a:latin typeface="Century Gothic" pitchFamily="34" charset="0"/>
              </a:rPr>
              <a:t>-Set up a Lock Box system for receiving checks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entury Gothic" pitchFamily="34" charset="0"/>
              </a:rPr>
              <a:t>RECOMMENDATIONS &amp; RESPONSES</a:t>
            </a:r>
            <a:br>
              <a:rPr lang="en-US" sz="4000" b="1">
                <a:latin typeface="Century Gothic" pitchFamily="34" charset="0"/>
              </a:rPr>
            </a:br>
            <a:r>
              <a:rPr lang="en-US" sz="3400" b="1">
                <a:latin typeface="Century Gothic" pitchFamily="34" charset="0"/>
              </a:rPr>
              <a:t>Cash Receipts &amp; Disbursements Control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33400" y="41148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Century Gothic" pitchFamily="34" charset="0"/>
              </a:rPr>
              <a:t>RECOMMENDATION</a:t>
            </a:r>
            <a:r>
              <a:rPr lang="en-US" sz="2600">
                <a:latin typeface="Century Gothic" pitchFamily="34" charset="0"/>
              </a:rPr>
              <a:t>– Set up a separate bank account for payroll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990600" y="3124200"/>
            <a:ext cx="7010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98C3"/>
                </a:solidFill>
                <a:latin typeface="Century Gothic" pitchFamily="34" charset="0"/>
              </a:rPr>
              <a:t>ACTION </a:t>
            </a:r>
            <a:r>
              <a:rPr lang="en-US" sz="2600">
                <a:solidFill>
                  <a:srgbClr val="0098C3"/>
                </a:solidFill>
                <a:latin typeface="Century Gothic" pitchFamily="34" charset="0"/>
              </a:rPr>
              <a:t>– In Process</a:t>
            </a:r>
            <a:endParaRPr lang="en-US" sz="26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1143000" y="5029200"/>
            <a:ext cx="7315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98C3"/>
                </a:solidFill>
                <a:latin typeface="Century Gothic" pitchFamily="34" charset="0"/>
              </a:rPr>
              <a:t>ACTION </a:t>
            </a:r>
            <a:r>
              <a:rPr lang="en-US" sz="2600">
                <a:solidFill>
                  <a:srgbClr val="0098C3"/>
                </a:solidFill>
                <a:latin typeface="Century Gothic" pitchFamily="34" charset="0"/>
              </a:rPr>
              <a:t>– In Process</a:t>
            </a:r>
            <a:endParaRPr lang="en-US" sz="2600">
              <a:solidFill>
                <a:srgbClr val="0098C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04800" y="2232025"/>
            <a:ext cx="8610600" cy="990600"/>
          </a:xfrm>
        </p:spPr>
        <p:txBody>
          <a:bodyPr/>
          <a:lstStyle/>
          <a:p>
            <a:pPr marL="685800" indent="-685800" algn="l">
              <a:spcAft>
                <a:spcPts val="1800"/>
              </a:spcAft>
            </a:pPr>
            <a:r>
              <a:rPr lang="en-US" sz="2600" b="1" smtClean="0">
                <a:latin typeface="Century Gothic" pitchFamily="34" charset="0"/>
              </a:rPr>
              <a:t>RECOMMENDATION </a:t>
            </a:r>
            <a:r>
              <a:rPr lang="en-US" sz="2600" smtClean="0">
                <a:latin typeface="Century Gothic" pitchFamily="34" charset="0"/>
              </a:rPr>
              <a:t>-</a:t>
            </a:r>
            <a:r>
              <a:rPr lang="en-US" sz="2400" smtClean="0">
                <a:latin typeface="Century Gothic" pitchFamily="34" charset="0"/>
              </a:rPr>
              <a:t>Establish a hotline/process for employees to report fraud or misconduct on an anonymous basis to the Board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600" smtClean="0">
              <a:latin typeface="Century Gothic" pitchFamily="34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entury Gothic" pitchFamily="34" charset="0"/>
              </a:rPr>
              <a:t>RECOMMENDATIONS &amp; RESPONSES</a:t>
            </a:r>
            <a:br>
              <a:rPr lang="en-US" sz="4000" b="1">
                <a:latin typeface="Century Gothic" pitchFamily="34" charset="0"/>
              </a:rPr>
            </a:br>
            <a:r>
              <a:rPr lang="en-US" sz="3400" b="1">
                <a:latin typeface="Century Gothic" pitchFamily="34" charset="0"/>
              </a:rPr>
              <a:t>Communications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990600" y="3603625"/>
            <a:ext cx="7010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98C3"/>
                </a:solidFill>
                <a:latin typeface="Century Gothic" pitchFamily="34" charset="0"/>
              </a:rPr>
              <a:t>ACTION </a:t>
            </a:r>
            <a:r>
              <a:rPr lang="en-US" sz="2600">
                <a:solidFill>
                  <a:srgbClr val="0098C3"/>
                </a:solidFill>
                <a:latin typeface="Century Gothic" pitchFamily="34" charset="0"/>
              </a:rPr>
              <a:t>- Exploring outside organizations that supply this type of service and considering whether this is appropriate for an organization of our size.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7172" name="TextBox 12"/>
          <p:cNvSpPr txBox="1">
            <a:spLocks noChangeArrowheads="1"/>
          </p:cNvSpPr>
          <p:nvPr/>
        </p:nvSpPr>
        <p:spPr bwMode="auto">
          <a:xfrm>
            <a:off x="762000" y="1620838"/>
            <a:ext cx="449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Salaries &amp; Employee Benefits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3" name="TextBox 13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4" name="TextBox 14"/>
          <p:cNvSpPr txBox="1">
            <a:spLocks noChangeArrowheads="1"/>
          </p:cNvSpPr>
          <p:nvPr/>
        </p:nvSpPr>
        <p:spPr bwMode="auto">
          <a:xfrm>
            <a:off x="6858000" y="16208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457200" y="1781175"/>
            <a:ext cx="2362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Operations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762000" y="2333625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Communications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762000" y="2795588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Software &amp; Equip Support &amp; Licenses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762000" y="325755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Depreciation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1" name="TextBox 15"/>
          <p:cNvSpPr txBox="1">
            <a:spLocks noChangeArrowheads="1"/>
          </p:cNvSpPr>
          <p:nvPr/>
        </p:nvSpPr>
        <p:spPr bwMode="auto">
          <a:xfrm>
            <a:off x="6858000" y="1873250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1,848,480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2" name="TextBox 16"/>
          <p:cNvSpPr txBox="1">
            <a:spLocks noChangeArrowheads="1"/>
          </p:cNvSpPr>
          <p:nvPr/>
        </p:nvSpPr>
        <p:spPr bwMode="auto">
          <a:xfrm>
            <a:off x="6858000" y="233362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784,001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3" name="TextBox 17"/>
          <p:cNvSpPr txBox="1">
            <a:spLocks noChangeArrowheads="1"/>
          </p:cNvSpPr>
          <p:nvPr/>
        </p:nvSpPr>
        <p:spPr bwMode="auto">
          <a:xfrm>
            <a:off x="6858000" y="279558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225,855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4" name="TextBox 18"/>
          <p:cNvSpPr txBox="1">
            <a:spLocks noChangeArrowheads="1"/>
          </p:cNvSpPr>
          <p:nvPr/>
        </p:nvSpPr>
        <p:spPr bwMode="auto">
          <a:xfrm>
            <a:off x="6858000" y="325755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838,624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457200" y="1781175"/>
            <a:ext cx="2362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Operations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6858000" y="1873250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1,848,480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6858000" y="2971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724,398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4" name="TextBox 17"/>
          <p:cNvSpPr txBox="1">
            <a:spLocks noChangeArrowheads="1"/>
          </p:cNvSpPr>
          <p:nvPr/>
        </p:nvSpPr>
        <p:spPr bwMode="auto">
          <a:xfrm>
            <a:off x="6858000" y="333216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122,000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5" name="TextBox 18"/>
          <p:cNvSpPr txBox="1">
            <a:spLocks noChangeArrowheads="1"/>
          </p:cNvSpPr>
          <p:nvPr/>
        </p:nvSpPr>
        <p:spPr bwMode="auto">
          <a:xfrm>
            <a:off x="6858000" y="371316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364,294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457200" y="2438400"/>
            <a:ext cx="6629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General Office &amp; Administration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9227" name="TextBox 19"/>
          <p:cNvSpPr txBox="1">
            <a:spLocks noChangeArrowheads="1"/>
          </p:cNvSpPr>
          <p:nvPr/>
        </p:nvSpPr>
        <p:spPr bwMode="auto">
          <a:xfrm>
            <a:off x="762000" y="29718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Professional Fees/ Outreach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8" name="TextBox 20"/>
          <p:cNvSpPr txBox="1">
            <a:spLocks noChangeArrowheads="1"/>
          </p:cNvSpPr>
          <p:nvPr/>
        </p:nvSpPr>
        <p:spPr bwMode="auto">
          <a:xfrm>
            <a:off x="762000" y="3332163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Contingency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29" name="TextBox 21"/>
          <p:cNvSpPr txBox="1">
            <a:spLocks noChangeArrowheads="1"/>
          </p:cNvSpPr>
          <p:nvPr/>
        </p:nvSpPr>
        <p:spPr bwMode="auto">
          <a:xfrm>
            <a:off x="762000" y="3713163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General Office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0" name="TextBox 22"/>
          <p:cNvSpPr txBox="1">
            <a:spLocks noChangeArrowheads="1"/>
          </p:cNvSpPr>
          <p:nvPr/>
        </p:nvSpPr>
        <p:spPr bwMode="auto">
          <a:xfrm>
            <a:off x="6858000" y="25304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4,355,225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1" name="TextBox 29"/>
          <p:cNvSpPr txBox="1">
            <a:spLocks noChangeArrowheads="1"/>
          </p:cNvSpPr>
          <p:nvPr/>
        </p:nvSpPr>
        <p:spPr bwMode="auto">
          <a:xfrm>
            <a:off x="6858000" y="411321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359,667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2" name="TextBox 30"/>
          <p:cNvSpPr txBox="1">
            <a:spLocks noChangeArrowheads="1"/>
          </p:cNvSpPr>
          <p:nvPr/>
        </p:nvSpPr>
        <p:spPr bwMode="auto">
          <a:xfrm>
            <a:off x="6858000" y="4473575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500,000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3" name="TextBox 31"/>
          <p:cNvSpPr txBox="1">
            <a:spLocks noChangeArrowheads="1"/>
          </p:cNvSpPr>
          <p:nvPr/>
        </p:nvSpPr>
        <p:spPr bwMode="auto">
          <a:xfrm>
            <a:off x="6858000" y="4854575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225,000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4" name="TextBox 32"/>
          <p:cNvSpPr txBox="1">
            <a:spLocks noChangeArrowheads="1"/>
          </p:cNvSpPr>
          <p:nvPr/>
        </p:nvSpPr>
        <p:spPr bwMode="auto">
          <a:xfrm>
            <a:off x="762000" y="4113213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Bad Debt Expense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5" name="TextBox 33"/>
          <p:cNvSpPr txBox="1">
            <a:spLocks noChangeArrowheads="1"/>
          </p:cNvSpPr>
          <p:nvPr/>
        </p:nvSpPr>
        <p:spPr bwMode="auto">
          <a:xfrm>
            <a:off x="762000" y="4473575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Legal Fees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6" name="TextBox 34"/>
          <p:cNvSpPr txBox="1">
            <a:spLocks noChangeArrowheads="1"/>
          </p:cNvSpPr>
          <p:nvPr/>
        </p:nvSpPr>
        <p:spPr bwMode="auto">
          <a:xfrm>
            <a:off x="762000" y="4854575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Legal Defense Fund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7" name="TextBox 35"/>
          <p:cNvSpPr txBox="1">
            <a:spLocks noChangeArrowheads="1"/>
          </p:cNvSpPr>
          <p:nvPr/>
        </p:nvSpPr>
        <p:spPr bwMode="auto">
          <a:xfrm>
            <a:off x="6858000" y="5254625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312,927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8" name="TextBox 36"/>
          <p:cNvSpPr txBox="1">
            <a:spLocks noChangeArrowheads="1"/>
          </p:cNvSpPr>
          <p:nvPr/>
        </p:nvSpPr>
        <p:spPr bwMode="auto">
          <a:xfrm>
            <a:off x="6858000" y="561498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50,000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39" name="TextBox 37"/>
          <p:cNvSpPr txBox="1">
            <a:spLocks noChangeArrowheads="1"/>
          </p:cNvSpPr>
          <p:nvPr/>
        </p:nvSpPr>
        <p:spPr bwMode="auto">
          <a:xfrm>
            <a:off x="6858000" y="599598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381,590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40" name="TextBox 38"/>
          <p:cNvSpPr txBox="1">
            <a:spLocks noChangeArrowheads="1"/>
          </p:cNvSpPr>
          <p:nvPr/>
        </p:nvSpPr>
        <p:spPr bwMode="auto">
          <a:xfrm>
            <a:off x="762000" y="5254625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Members Meetings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41" name="TextBox 39"/>
          <p:cNvSpPr txBox="1">
            <a:spLocks noChangeArrowheads="1"/>
          </p:cNvSpPr>
          <p:nvPr/>
        </p:nvSpPr>
        <p:spPr bwMode="auto">
          <a:xfrm>
            <a:off x="762000" y="5614988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Merit/ NANOG Webcast Meeting Support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42" name="TextBox 40"/>
          <p:cNvSpPr txBox="1">
            <a:spLocks noChangeArrowheads="1"/>
          </p:cNvSpPr>
          <p:nvPr/>
        </p:nvSpPr>
        <p:spPr bwMode="auto">
          <a:xfrm>
            <a:off x="762000" y="5995988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Rent &amp; Occupancy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43" name="TextBox 41"/>
          <p:cNvSpPr txBox="1">
            <a:spLocks noChangeArrowheads="1"/>
          </p:cNvSpPr>
          <p:nvPr/>
        </p:nvSpPr>
        <p:spPr bwMode="auto">
          <a:xfrm>
            <a:off x="6858000" y="639603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1,315,349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762000" y="6396038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entury Gothic" pitchFamily="34" charset="0"/>
              </a:rPr>
              <a:t>Travel</a:t>
            </a:r>
            <a:endParaRPr lang="en-US" sz="2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100" b="1">
                <a:latin typeface="Century Gothic" pitchFamily="34" charset="0"/>
              </a:rPr>
              <a:t>2008 BUDGET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236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Personnel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457200" y="1781175"/>
            <a:ext cx="2362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Operations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6858000" y="11588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5,707,134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6" name="TextBox 15"/>
          <p:cNvSpPr txBox="1">
            <a:spLocks noChangeArrowheads="1"/>
          </p:cNvSpPr>
          <p:nvPr/>
        </p:nvSpPr>
        <p:spPr bwMode="auto">
          <a:xfrm>
            <a:off x="6858000" y="1873250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1,848,480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57200" y="2438400"/>
            <a:ext cx="6629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00"/>
                </a:solidFill>
                <a:latin typeface="Century Gothic" pitchFamily="34" charset="0"/>
              </a:rPr>
              <a:t>General Office &amp; Administration</a:t>
            </a:r>
            <a:endParaRPr lang="en-US" sz="3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6858000" y="25304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4,355,225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49" name="TextBox 28"/>
          <p:cNvSpPr txBox="1">
            <a:spLocks noChangeArrowheads="1"/>
          </p:cNvSpPr>
          <p:nvPr/>
        </p:nvSpPr>
        <p:spPr bwMode="auto">
          <a:xfrm>
            <a:off x="457200" y="3124200"/>
            <a:ext cx="3505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98C3"/>
                </a:solidFill>
                <a:latin typeface="Century Gothic" pitchFamily="34" charset="0"/>
              </a:rPr>
              <a:t>Internet Support</a:t>
            </a:r>
            <a:endParaRPr lang="en-US" sz="3000">
              <a:solidFill>
                <a:srgbClr val="0098C3"/>
              </a:solidFill>
              <a:latin typeface="Calibri" pitchFamily="34" charset="0"/>
            </a:endParaRPr>
          </a:p>
        </p:txBody>
      </p:sp>
      <p:sp>
        <p:nvSpPr>
          <p:cNvPr id="10250" name="TextBox 43"/>
          <p:cNvSpPr txBox="1">
            <a:spLocks noChangeArrowheads="1"/>
          </p:cNvSpPr>
          <p:nvPr/>
        </p:nvSpPr>
        <p:spPr bwMode="auto">
          <a:xfrm>
            <a:off x="6858000" y="32162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  <a:latin typeface="Century Gothic" pitchFamily="34" charset="0"/>
              </a:rPr>
              <a:t>438,223</a:t>
            </a:r>
            <a:endParaRPr lang="en-U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1" name="TextBox 44"/>
          <p:cNvSpPr txBox="1">
            <a:spLocks noChangeArrowheads="1"/>
          </p:cNvSpPr>
          <p:nvPr/>
        </p:nvSpPr>
        <p:spPr bwMode="auto">
          <a:xfrm>
            <a:off x="762000" y="3678238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Funds committed to ICANN in escrow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2" name="TextBox 45"/>
          <p:cNvSpPr txBox="1">
            <a:spLocks noChangeArrowheads="1"/>
          </p:cNvSpPr>
          <p:nvPr/>
        </p:nvSpPr>
        <p:spPr bwMode="auto">
          <a:xfrm>
            <a:off x="762000" y="414020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Internet Research &amp; Support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3" name="TextBox 46"/>
          <p:cNvSpPr txBox="1">
            <a:spLocks noChangeArrowheads="1"/>
          </p:cNvSpPr>
          <p:nvPr/>
        </p:nvSpPr>
        <p:spPr bwMode="auto">
          <a:xfrm>
            <a:off x="762000" y="4602163"/>
            <a:ext cx="4495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NRO Expenses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4" name="TextBox 47"/>
          <p:cNvSpPr txBox="1">
            <a:spLocks noChangeArrowheads="1"/>
          </p:cNvSpPr>
          <p:nvPr/>
        </p:nvSpPr>
        <p:spPr bwMode="auto">
          <a:xfrm>
            <a:off x="6858000" y="36782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247,723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5" name="TextBox 48"/>
          <p:cNvSpPr txBox="1">
            <a:spLocks noChangeArrowheads="1"/>
          </p:cNvSpPr>
          <p:nvPr/>
        </p:nvSpPr>
        <p:spPr bwMode="auto">
          <a:xfrm>
            <a:off x="6858000" y="41402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164,500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6" name="TextBox 49"/>
          <p:cNvSpPr txBox="1">
            <a:spLocks noChangeArrowheads="1"/>
          </p:cNvSpPr>
          <p:nvPr/>
        </p:nvSpPr>
        <p:spPr bwMode="auto">
          <a:xfrm>
            <a:off x="6858000" y="4602163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26,000</a:t>
            </a:r>
            <a:endParaRPr lang="en-US" sz="2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Macintosh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Century Gothic</vt:lpstr>
      <vt:lpstr>Office Theme</vt:lpstr>
      <vt:lpstr>Slide 1</vt:lpstr>
      <vt:lpstr>Slide 2</vt:lpstr>
      <vt:lpstr>RECOMMENDATION - A Board Member Possess Financial Expertise</vt:lpstr>
      <vt:lpstr>RECOMMENDATION -Set up a Lock Box system for receiving checks</vt:lpstr>
      <vt:lpstr>RECOMMENDATION -Establish a hotline/process for employees to report fraud or misconduct on an anonymous basis to the Board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20</cp:revision>
  <dcterms:created xsi:type="dcterms:W3CDTF">2008-04-08T14:26:06Z</dcterms:created>
  <dcterms:modified xsi:type="dcterms:W3CDTF">2008-04-17T18:23:42Z</dcterms:modified>
</cp:coreProperties>
</file>