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3518399" cx="9144000"/>
          </a:xfrm>
          <a:prstGeom prst="rect">
            <a:avLst/>
          </a:prstGeom>
          <a:solidFill>
            <a:schemeClr val="dk2"/>
          </a:solidFill>
          <a:ln>
            <a:noFill/>
          </a:ln>
        </p:spPr>
        <p:txBody>
          <a:bodyPr bIns="45700" rIns="91425" lIns="91425" tIns="45700" anchor="ctr" anchorCtr="0">
            <a:noAutofit/>
          </a:bodyPr>
          <a:lstStyle/>
          <a:p/>
        </p:txBody>
      </p:sp>
      <p:cxnSp>
        <p:nvCxnSpPr>
          <p:cNvPr id="9" name="Shape 9"/>
          <p:cNvCxnSpPr/>
          <p:nvPr/>
        </p:nvCxnSpPr>
        <p:spPr>
          <a:xfrm>
            <a:off y="3496604"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0" name="Shape 10"/>
          <p:cNvSpPr txBox="1"/>
          <p:nvPr>
            <p:ph type="ctrTitle"/>
          </p:nvPr>
        </p:nvSpPr>
        <p:spPr>
          <a:xfrm>
            <a:off y="1867781" x="685800"/>
            <a:ext cy="1648800" cx="7772400"/>
          </a:xfrm>
          <a:prstGeom prst="rect">
            <a:avLst/>
          </a:prstGeom>
        </p:spPr>
        <p:txBody>
          <a:bodyPr bIns="91425" rIns="91425" lIns="91425" tIns="91425" anchor="b"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p:txBody>
      </p:sp>
      <p:sp>
        <p:nvSpPr>
          <p:cNvPr id="11" name="Shape 11"/>
          <p:cNvSpPr txBox="1"/>
          <p:nvPr>
            <p:ph idx="1" type="subTitle"/>
          </p:nvPr>
        </p:nvSpPr>
        <p:spPr>
          <a:xfrm>
            <a:off y="3627026" x="685800"/>
            <a:ext cy="774300" cx="7772400"/>
          </a:xfrm>
          <a:prstGeom prst="rect">
            <a:avLst/>
          </a:prstGeom>
        </p:spPr>
        <p:txBody>
          <a:bodyPr bIns="91425" rIns="91425" lIns="91425" tIns="91425" anchor="t" anchorCtr="0"/>
          <a:lstStyle>
            <a:lvl1pPr marL="0">
              <a:spcBef>
                <a:spcPts val="0"/>
              </a:spcBef>
              <a:buClr>
                <a:schemeClr val="dk2"/>
              </a:buClr>
              <a:buNone/>
              <a:defRPr>
                <a:solidFill>
                  <a:schemeClr val="dk2"/>
                </a:solidFill>
              </a:defRPr>
            </a:lvl1pPr>
            <a:lvl2pPr indent="190500" marL="0">
              <a:spcBef>
                <a:spcPts val="0"/>
              </a:spcBef>
              <a:buClr>
                <a:schemeClr val="dk2"/>
              </a:buClr>
              <a:buSzPct val="100000"/>
              <a:buNone/>
              <a:defRPr sz="3000">
                <a:solidFill>
                  <a:schemeClr val="dk2"/>
                </a:solidFill>
              </a:defRPr>
            </a:lvl2pPr>
            <a:lvl3pPr indent="190500" marL="0">
              <a:spcBef>
                <a:spcPts val="0"/>
              </a:spcBef>
              <a:buClr>
                <a:schemeClr val="dk2"/>
              </a:buClr>
              <a:buSzPct val="100000"/>
              <a:buNone/>
              <a:defRPr sz="3000">
                <a:solidFill>
                  <a:schemeClr val="dk2"/>
                </a:solidFill>
              </a:defRPr>
            </a:lvl3pPr>
            <a:lvl4pPr indent="190500" marL="0">
              <a:spcBef>
                <a:spcPts val="0"/>
              </a:spcBef>
              <a:buClr>
                <a:schemeClr val="dk2"/>
              </a:buClr>
              <a:buSzPct val="100000"/>
              <a:buNone/>
              <a:defRPr sz="3000">
                <a:solidFill>
                  <a:schemeClr val="dk2"/>
                </a:solidFill>
              </a:defRPr>
            </a:lvl4pPr>
            <a:lvl5pPr indent="190500" marL="0">
              <a:spcBef>
                <a:spcPts val="0"/>
              </a:spcBef>
              <a:buClr>
                <a:schemeClr val="dk2"/>
              </a:buClr>
              <a:buSzPct val="100000"/>
              <a:buNone/>
              <a:defRPr sz="3000">
                <a:solidFill>
                  <a:schemeClr val="dk2"/>
                </a:solidFill>
              </a:defRPr>
            </a:lvl5pPr>
            <a:lvl6pPr indent="190500" marL="0">
              <a:spcBef>
                <a:spcPts val="0"/>
              </a:spcBef>
              <a:buClr>
                <a:schemeClr val="dk2"/>
              </a:buClr>
              <a:buSzPct val="100000"/>
              <a:buNone/>
              <a:defRPr sz="3000">
                <a:solidFill>
                  <a:schemeClr val="dk2"/>
                </a:solidFill>
              </a:defRPr>
            </a:lvl6pPr>
            <a:lvl7pPr indent="190500" marL="0">
              <a:spcBef>
                <a:spcPts val="0"/>
              </a:spcBef>
              <a:buClr>
                <a:schemeClr val="dk2"/>
              </a:buClr>
              <a:buSzPct val="100000"/>
              <a:buNone/>
              <a:defRPr sz="3000">
                <a:solidFill>
                  <a:schemeClr val="dk2"/>
                </a:solidFill>
              </a:defRPr>
            </a:lvl7pPr>
            <a:lvl8pPr indent="190500" marL="0">
              <a:spcBef>
                <a:spcPts val="0"/>
              </a:spcBef>
              <a:buClr>
                <a:schemeClr val="dk2"/>
              </a:buClr>
              <a:buSzPct val="100000"/>
              <a:buNone/>
              <a:defRPr sz="3000">
                <a:solidFill>
                  <a:schemeClr val="dk2"/>
                </a:solidFill>
              </a:defRPr>
            </a:lvl8pPr>
            <a:lvl9pP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p:nvPr/>
        </p:nvSpPr>
        <p:spPr>
          <a:xfrm>
            <a:off y="0" x="0"/>
            <a:ext cy="1149900" cx="9144000"/>
          </a:xfrm>
          <a:prstGeom prst="rect">
            <a:avLst/>
          </a:prstGeom>
          <a:solidFill>
            <a:srgbClr val="2388DB"/>
          </a:solidFill>
          <a:ln>
            <a:noFill/>
          </a:ln>
        </p:spPr>
        <p:txBody>
          <a:bodyPr bIns="45700" rIns="91425" lIns="91425" tIns="45700" anchor="ctr" anchorCtr="0">
            <a:noAutofit/>
          </a:bodyPr>
          <a:lstStyle/>
          <a:p/>
        </p:txBody>
      </p:sp>
      <p:cxnSp>
        <p:nvCxnSpPr>
          <p:cNvPr id="14" name="Shape 14"/>
          <p:cNvCxnSpPr/>
          <p:nvPr/>
        </p:nvCxnSpPr>
        <p:spPr>
          <a:xfrm>
            <a:off y="1127875"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15" name="Shape 15"/>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p:nvPr/>
        </p:nvSpPr>
        <p:spPr>
          <a:xfrm>
            <a:off y="0" x="0"/>
            <a:ext cy="1149900" cx="9144000"/>
          </a:xfrm>
          <a:prstGeom prst="rect">
            <a:avLst/>
          </a:prstGeom>
          <a:solidFill>
            <a:schemeClr val="dk2"/>
          </a:solidFill>
          <a:ln>
            <a:noFill/>
          </a:ln>
        </p:spPr>
        <p:txBody>
          <a:bodyPr bIns="45700" rIns="91425" lIns="91425" tIns="45700" anchor="ctr" anchorCtr="0">
            <a:noAutofit/>
          </a:bodyPr>
          <a:lstStyle/>
          <a:p/>
        </p:txBody>
      </p:sp>
      <p:cxnSp>
        <p:nvCxnSpPr>
          <p:cNvPr id="19" name="Shape 19"/>
          <p:cNvCxnSpPr/>
          <p:nvPr/>
        </p:nvCxnSpPr>
        <p:spPr>
          <a:xfrm>
            <a:off y="1127875"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0" name="Shape 20"/>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1" name="Shape 21"/>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2" name="Shape 22"/>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y="0" x="0"/>
          <a:ext cy="0" cx="0"/>
          <a:chOff y="0" x="0"/>
          <a:chExt cy="0" cx="0"/>
        </a:xfrm>
      </p:grpSpPr>
      <p:sp>
        <p:nvSpPr>
          <p:cNvPr id="24" name="Shape 24"/>
          <p:cNvSpPr/>
          <p:nvPr/>
        </p:nvSpPr>
        <p:spPr>
          <a:xfrm>
            <a:off y="0" x="0"/>
            <a:ext cy="1149900" cx="9144000"/>
          </a:xfrm>
          <a:prstGeom prst="rect">
            <a:avLst/>
          </a:prstGeom>
          <a:solidFill>
            <a:srgbClr val="2388DB"/>
          </a:solidFill>
          <a:ln>
            <a:noFill/>
          </a:ln>
        </p:spPr>
        <p:txBody>
          <a:bodyPr bIns="45700" rIns="91425" lIns="91425" tIns="45700" anchor="ctr" anchorCtr="0">
            <a:noAutofit/>
          </a:bodyPr>
          <a:lstStyle/>
          <a:p/>
        </p:txBody>
      </p:sp>
      <p:cxnSp>
        <p:nvCxnSpPr>
          <p:cNvPr id="25" name="Shape 25"/>
          <p:cNvCxnSpPr/>
          <p:nvPr/>
        </p:nvCxnSpPr>
        <p:spPr>
          <a:xfrm>
            <a:off y="1127875" x="0"/>
            <a:ext cy="0" cx="9144000"/>
          </a:xfrm>
          <a:prstGeom prst="straightConnector1">
            <a:avLst/>
          </a:prstGeom>
          <a:noFill/>
          <a:ln w="57150" cap="flat">
            <a:solidFill>
              <a:srgbClr val="000000">
                <a:alpha val="14901"/>
              </a:srgbClr>
            </a:solidFill>
            <a:prstDash val="solid"/>
            <a:round/>
            <a:headEnd w="med" len="med" type="none"/>
            <a:tailEnd w="med" len="med" type="none"/>
          </a:ln>
        </p:spPr>
      </p:cxn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7" name="Shape 27"/>
        <p:cNvGrpSpPr/>
        <p:nvPr/>
      </p:nvGrpSpPr>
      <p:grpSpPr>
        <a:xfrm>
          <a:off y="0" x="0"/>
          <a:ext cy="0" cx="0"/>
          <a:chOff y="0" x="0"/>
          <a:chExt cy="0" cx="0"/>
        </a:xfrm>
      </p:grpSpPr>
      <p:sp>
        <p:nvSpPr>
          <p:cNvPr id="28" name="Shape 28"/>
          <p:cNvSpPr txBox="1"/>
          <p:nvPr>
            <p:ph idx="1" type="body"/>
          </p:nvPr>
        </p:nvSpPr>
        <p:spPr>
          <a:xfrm>
            <a:off y="4406309" x="457200"/>
            <a:ext cy="519599" cx="8229600"/>
          </a:xfrm>
          <a:prstGeom prst="rect">
            <a:avLst/>
          </a:prstGeom>
        </p:spPr>
        <p:txBody>
          <a:bodyPr bIns="91425" rIns="91425" lIns="91425" tIns="91425" anchor="t" anchorCtr="0"/>
          <a:lstStyle>
            <a:lvl1pPr indent="-171450" marL="285750">
              <a:spcBef>
                <a:spcPts val="0"/>
              </a:spcBef>
              <a:buClr>
                <a:schemeClr val="dk2"/>
              </a:buClr>
              <a:buSzPct val="100000"/>
              <a:buNone/>
              <a:defRPr sz="1800">
                <a:solidFill>
                  <a:schemeClr val="dk2"/>
                </a:solidFill>
              </a:defRPr>
            </a:lvl1pPr>
          </a:lstStyle>
          <a:p/>
        </p:txBody>
      </p:sp>
      <p:sp>
        <p:nvSpPr>
          <p:cNvPr id="29" name="Shape 29"/>
          <p:cNvSpPr/>
          <p:nvPr/>
        </p:nvSpPr>
        <p:spPr>
          <a:xfrm>
            <a:off y="0" x="4274"/>
            <a:ext cy="4406399" cx="9144000"/>
          </a:xfrm>
          <a:prstGeom prst="rect">
            <a:avLst/>
          </a:prstGeom>
          <a:solidFill>
            <a:srgbClr val="2388DB"/>
          </a:solidFill>
          <a:ln>
            <a:noFill/>
          </a:ln>
        </p:spPr>
        <p:txBody>
          <a:bodyPr bIns="45700" rIns="91425" lIns="91425" tIns="45700" anchor="ctr" anchorCtr="0">
            <a:noAutofit/>
          </a:bodyPr>
          <a:lstStyle/>
          <a:p/>
        </p:txBody>
      </p:sp>
      <p:cxnSp>
        <p:nvCxnSpPr>
          <p:cNvPr id="30" name="Shape 30"/>
          <p:cNvCxnSpPr/>
          <p:nvPr/>
        </p:nvCxnSpPr>
        <p:spPr>
          <a:xfrm>
            <a:off y="4384371" x="0"/>
            <a:ext cy="0" cx="9144000"/>
          </a:xfrm>
          <a:prstGeom prst="straightConnector1">
            <a:avLst/>
          </a:prstGeom>
          <a:noFill/>
          <a:ln w="57150" cap="flat">
            <a:solidFill>
              <a:srgbClr val="000000">
                <a:alpha val="14901"/>
              </a:srgbClr>
            </a:solidFill>
            <a:prstDash val="solid"/>
            <a:round/>
            <a:headEnd w="med" len="med" type="none"/>
            <a:tailEnd w="med" len="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dk2"/>
        </a:solidFill>
      </p:bgPr>
    </p:bg>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1"/>
              </a:buClr>
              <a:buSzPct val="100000"/>
              <a:buNone/>
              <a:defRPr b="1" sz="3600">
                <a:solidFill>
                  <a:schemeClr val="lt1"/>
                </a:solidFill>
              </a:defRPr>
            </a:lvl1pPr>
            <a:lvl2pPr indent="228600" marL="0">
              <a:buClr>
                <a:schemeClr val="lt1"/>
              </a:buClr>
              <a:buSzPct val="100000"/>
              <a:buNone/>
              <a:defRPr b="1" sz="3600">
                <a:solidFill>
                  <a:schemeClr val="lt1"/>
                </a:solidFill>
              </a:defRPr>
            </a:lvl2pPr>
            <a:lvl3pPr indent="228600" marL="0">
              <a:buClr>
                <a:schemeClr val="lt1"/>
              </a:buClr>
              <a:buSzPct val="100000"/>
              <a:buNone/>
              <a:defRPr b="1" sz="3600">
                <a:solidFill>
                  <a:schemeClr val="lt1"/>
                </a:solidFill>
              </a:defRPr>
            </a:lvl3pPr>
            <a:lvl4pPr indent="228600" marL="0">
              <a:buClr>
                <a:schemeClr val="lt1"/>
              </a:buClr>
              <a:buSzPct val="100000"/>
              <a:buNone/>
              <a:defRPr b="1" sz="3600">
                <a:solidFill>
                  <a:schemeClr val="lt1"/>
                </a:solidFill>
              </a:defRPr>
            </a:lvl4pPr>
            <a:lvl5pPr indent="228600" marL="0">
              <a:buClr>
                <a:schemeClr val="lt1"/>
              </a:buClr>
              <a:buSzPct val="100000"/>
              <a:buNone/>
              <a:defRPr b="1" sz="3600">
                <a:solidFill>
                  <a:schemeClr val="lt1"/>
                </a:solidFill>
              </a:defRPr>
            </a:lvl5pPr>
            <a:lvl6pPr indent="228600" marL="0">
              <a:buClr>
                <a:schemeClr val="lt1"/>
              </a:buClr>
              <a:buSzPct val="100000"/>
              <a:buNone/>
              <a:defRPr b="1" sz="3600">
                <a:solidFill>
                  <a:schemeClr val="lt1"/>
                </a:solidFill>
              </a:defRPr>
            </a:lvl6pPr>
            <a:lvl7pPr indent="228600" marL="0">
              <a:buClr>
                <a:schemeClr val="lt1"/>
              </a:buClr>
              <a:buSzPct val="100000"/>
              <a:buNone/>
              <a:defRPr b="1" sz="3600">
                <a:solidFill>
                  <a:schemeClr val="lt1"/>
                </a:solidFill>
              </a:defRPr>
            </a:lvl7pPr>
            <a:lvl8pPr indent="228600" marL="0">
              <a:buClr>
                <a:schemeClr val="lt1"/>
              </a:buClr>
              <a:buSzPct val="100000"/>
              <a:buNone/>
              <a:defRPr b="1" sz="3600">
                <a:solidFill>
                  <a:schemeClr val="lt1"/>
                </a:solidFill>
              </a:defRPr>
            </a:lvl8pPr>
            <a:lvl9pPr indent="228600" marL="0">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ctrTitle"/>
          </p:nvPr>
        </p:nvSpPr>
        <p:spPr>
          <a:xfrm>
            <a:off y="1867781" x="685800"/>
            <a:ext cy="1648800" cx="7772400"/>
          </a:xfrm>
          <a:prstGeom prst="rect">
            <a:avLst/>
          </a:prstGeom>
        </p:spPr>
        <p:txBody>
          <a:bodyPr bIns="91425" rIns="91425" lIns="91425" tIns="91425" anchor="b" anchorCtr="0">
            <a:noAutofit/>
          </a:bodyPr>
          <a:lstStyle/>
          <a:p>
            <a:pPr>
              <a:buNone/>
            </a:pPr>
            <a:r>
              <a:rPr sz="3800" lang="en"/>
              <a:t>Resolve Conflict Between RSA and 8.2 Utilization Requirements</a:t>
            </a:r>
          </a:p>
        </p:txBody>
      </p:sp>
      <p:sp>
        <p:nvSpPr>
          <p:cNvPr id="34" name="Shape 34"/>
          <p:cNvSpPr txBox="1"/>
          <p:nvPr>
            <p:ph idx="1" type="subTitle"/>
          </p:nvPr>
        </p:nvSpPr>
        <p:spPr>
          <a:xfrm>
            <a:off y="3627026" x="685800"/>
            <a:ext cy="774300" cx="7772400"/>
          </a:xfrm>
          <a:prstGeom prst="rect">
            <a:avLst/>
          </a:prstGeom>
        </p:spPr>
        <p:txBody>
          <a:bodyPr bIns="91425" rIns="91425" lIns="91425" tIns="91425" anchor="t" anchorCtr="0">
            <a:noAutofit/>
          </a:bodyPr>
          <a:lstStyle/>
          <a:p>
            <a:pPr>
              <a:buNone/>
            </a:pPr>
            <a:r>
              <a:rPr lang="en"/>
              <a:t>2014-9</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Problem Statement</a:t>
            </a:r>
          </a:p>
        </p:txBody>
      </p:sp>
      <p:sp>
        <p:nvSpPr>
          <p:cNvPr id="40" name="Shape 4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50000"/>
              </a:lnSpc>
              <a:spcAft>
                <a:spcPts val="600"/>
              </a:spcAft>
              <a:buClr>
                <a:schemeClr val="dk1"/>
              </a:buClr>
              <a:buSzPct val="78571"/>
              <a:buFont typeface="Arial"/>
              <a:buNone/>
            </a:pPr>
            <a:r>
              <a:rPr sz="1400" lang="en"/>
              <a:t>8.2 transfer policy has utilization requirements at the time of the review of the transfer request.</a:t>
            </a:r>
          </a:p>
          <a:p>
            <a:pPr rtl="0" lvl="0">
              <a:lnSpc>
                <a:spcPct val="150000"/>
              </a:lnSpc>
              <a:spcAft>
                <a:spcPts val="600"/>
              </a:spcAft>
              <a:buClr>
                <a:schemeClr val="dk1"/>
              </a:buClr>
              <a:buSzPct val="78571"/>
              <a:buFont typeface="Arial"/>
              <a:buNone/>
            </a:pPr>
            <a:r>
              <a:rPr sz="1400" lang="en"/>
              <a:t>The RSA section 6 expressly forbids ARIN from de-registering blocks (in whole or in part) due to under-utilization or no-justification during transfer requests.</a:t>
            </a:r>
          </a:p>
          <a:p>
            <a:pPr rtl="0" lvl="0">
              <a:lnSpc>
                <a:spcPct val="150000"/>
              </a:lnSpc>
              <a:spcAft>
                <a:spcPts val="600"/>
              </a:spcAft>
              <a:buClr>
                <a:schemeClr val="dk1"/>
              </a:buClr>
              <a:buSzPct val="78571"/>
              <a:buFont typeface="Arial"/>
              <a:buNone/>
            </a:pPr>
            <a:r>
              <a:rPr sz="1400" lang="en"/>
              <a:t>This is a direct conflict.</a:t>
            </a:r>
          </a:p>
          <a:p>
            <a:pPr rtl="0" lvl="0">
              <a:lnSpc>
                <a:spcPct val="150000"/>
              </a:lnSpc>
              <a:spcAft>
                <a:spcPts val="600"/>
              </a:spcAft>
              <a:buClr>
                <a:schemeClr val="dk1"/>
              </a:buClr>
              <a:buSzPct val="78571"/>
              <a:buFont typeface="Arial"/>
              <a:buNone/>
            </a:pPr>
            <a:r>
              <a:rPr sz="1400" lang="en"/>
              <a:t>Return and aggregate are not done in collaboration; they are coerced by policy without the willing consent of the transfer parties.</a:t>
            </a:r>
          </a:p>
          <a:p>
            <a:pPr rtl="0" lvl="0">
              <a:lnSpc>
                <a:spcPct val="150000"/>
              </a:lnSpc>
              <a:spcAft>
                <a:spcPts val="600"/>
              </a:spcAft>
              <a:buClr>
                <a:schemeClr val="dk1"/>
              </a:buClr>
              <a:buSzPct val="78571"/>
              <a:buFont typeface="Arial"/>
              <a:buNone/>
            </a:pPr>
            <a:r>
              <a:rPr sz="1400" lang="en"/>
              <a:t>We should remove all utilization references from 8.2 language to ensure the policy is compliant with the RSA.</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What this solves</a:t>
            </a:r>
          </a:p>
        </p:txBody>
      </p:sp>
      <p:sp>
        <p:nvSpPr>
          <p:cNvPr id="46" name="Shape 4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00000"/>
              <a:buFont typeface="Arial"/>
              <a:buAutoNum type="arabicPeriod"/>
            </a:pPr>
            <a:r>
              <a:rPr sz="2400" lang="en"/>
              <a:t>WHOIS Accuracy</a:t>
            </a:r>
            <a:r>
              <a:rPr lang="en"/>
              <a:t> </a:t>
            </a:r>
            <a:r>
              <a:rPr sz="1800" lang="en"/>
              <a:t>- M&amp;A resource transfers never complete once ARIN starts asking about utilization.  Organizations don’t always have the information or are concerned ARIN will force return of resources. Regardless of whether WHOIS is update the recipient uses the IP’s.</a:t>
            </a:r>
          </a:p>
          <a:p>
            <a:pPr rtl="0" lvl="0" indent="-381000" marL="457200">
              <a:buClr>
                <a:schemeClr val="dk1"/>
              </a:buClr>
              <a:buSzPct val="100000"/>
              <a:buFont typeface="Arial"/>
              <a:buAutoNum type="arabicPeriod"/>
            </a:pPr>
            <a:r>
              <a:rPr sz="2400" lang="en"/>
              <a:t>NRPM 8.2 Conflict with RSA </a:t>
            </a:r>
            <a:r>
              <a:rPr sz="1800" lang="en"/>
              <a:t>- The RSA prohibits ARIN from forcibly taking away space when the signer is in compliance with the other terms and conditions of the contract.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Proposed Solution</a:t>
            </a:r>
          </a:p>
        </p:txBody>
      </p:sp>
      <p:sp>
        <p:nvSpPr>
          <p:cNvPr id="52" name="Shape 5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Remove from 8.2:</a:t>
            </a:r>
          </a:p>
          <a:p>
            <a:pPr>
              <a:buNone/>
            </a:pPr>
            <a:r>
              <a:rPr sz="1800" lang="en"/>
              <a:t>"In the event that number resources of the combined organizations are no longer justified under ARIN policy at the time ARIN becomes aware of the transaction, through a transfer request or otherwise, ARIN will work with the resource holder(s) to return, aggregate, transfer, or reclaim resources as needed to restore compliance via the processes outlined in current ARIN policy."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What Stays..</a:t>
            </a:r>
          </a:p>
        </p:txBody>
      </p:sp>
      <p:sp>
        <p:nvSpPr>
          <p:cNvPr id="58" name="Shape 5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lnSpc>
                <a:spcPct val="109090"/>
              </a:lnSpc>
              <a:spcBef>
                <a:spcPts val="1100"/>
              </a:spcBef>
              <a:spcAft>
                <a:spcPts val="600"/>
              </a:spcAft>
              <a:buClr>
                <a:schemeClr val="dk1"/>
              </a:buClr>
              <a:buSzPct val="100000"/>
              <a:buFont typeface="Arial"/>
              <a:buNone/>
            </a:pPr>
            <a:r>
              <a:rPr b="1" sz="1100" lang="en"/>
              <a:t>8.2. Mergers and Acquisitions</a:t>
            </a:r>
          </a:p>
          <a:p>
            <a:pPr rtl="0" lvl="0">
              <a:lnSpc>
                <a:spcPct val="150000"/>
              </a:lnSpc>
              <a:spcAft>
                <a:spcPts val="600"/>
              </a:spcAft>
              <a:buClr>
                <a:schemeClr val="dk1"/>
              </a:buClr>
              <a:buSzPct val="78571"/>
              <a:buFont typeface="Arial"/>
              <a:buNone/>
            </a:pPr>
            <a:r>
              <a:rPr sz="1400" lang="en"/>
              <a:t>ARIN will consider requests for the transfer of number resources in the case of mergers, acquisitions, and reorganizations under the following conditions:</a:t>
            </a:r>
          </a:p>
          <a:p>
            <a:pPr rtl="0" lvl="0" indent="-304800" marL="457200">
              <a:lnSpc>
                <a:spcPct val="150000"/>
              </a:lnSpc>
              <a:spcBef>
                <a:spcPts val="200"/>
              </a:spcBef>
              <a:buClr>
                <a:schemeClr val="dk1"/>
              </a:buClr>
              <a:buSzPct val="166666"/>
              <a:buFont typeface="Arial"/>
              <a:buChar char="•"/>
            </a:pPr>
            <a:r>
              <a:rPr sz="1200" lang="en"/>
              <a:t>The new entity must provide evidence that they have acquired assets that use the resources to be transferred from the current registrant. ARIN will maintain an up-to-date list of acceptable types of documentation.</a:t>
            </a:r>
          </a:p>
          <a:p>
            <a:pPr rtl="0" lvl="0" indent="-304800" marL="457200">
              <a:lnSpc>
                <a:spcPct val="150000"/>
              </a:lnSpc>
              <a:spcBef>
                <a:spcPts val="200"/>
              </a:spcBef>
              <a:buClr>
                <a:schemeClr val="dk1"/>
              </a:buClr>
              <a:buSzPct val="166666"/>
              <a:buFont typeface="Arial"/>
              <a:buChar char="•"/>
            </a:pPr>
            <a:r>
              <a:rPr sz="1200" lang="en"/>
              <a:t>The current registrant must not be involved in any dispute as to the status of the resources to be transferred.</a:t>
            </a:r>
          </a:p>
          <a:p>
            <a:pPr rtl="0" lvl="0" indent="-304800" marL="457200">
              <a:lnSpc>
                <a:spcPct val="150000"/>
              </a:lnSpc>
              <a:spcBef>
                <a:spcPts val="200"/>
              </a:spcBef>
              <a:buClr>
                <a:schemeClr val="dk1"/>
              </a:buClr>
              <a:buSzPct val="166666"/>
              <a:buFont typeface="Arial"/>
              <a:buChar char="•"/>
            </a:pPr>
            <a:r>
              <a:rPr sz="1200" lang="en"/>
              <a:t>The new entity must sign an RSA covering all resources to be transferred.</a:t>
            </a:r>
          </a:p>
          <a:p>
            <a:pPr rtl="0" lvl="0" indent="-304800" marL="457200">
              <a:lnSpc>
                <a:spcPct val="150000"/>
              </a:lnSpc>
              <a:spcBef>
                <a:spcPts val="200"/>
              </a:spcBef>
              <a:buClr>
                <a:schemeClr val="dk1"/>
              </a:buClr>
              <a:buSzPct val="166666"/>
              <a:buFont typeface="Arial"/>
              <a:buChar char="•"/>
            </a:pPr>
            <a:r>
              <a:rPr sz="1200" lang="en"/>
              <a:t>The resources to be transferred will be subject to ARIN policies.</a:t>
            </a:r>
          </a:p>
          <a:p>
            <a:pPr rtl="0" lvl="0" indent="-304800" marL="457200">
              <a:lnSpc>
                <a:spcPct val="150000"/>
              </a:lnSpc>
              <a:spcBef>
                <a:spcPts val="200"/>
              </a:spcBef>
              <a:buClr>
                <a:schemeClr val="dk1"/>
              </a:buClr>
              <a:buSzPct val="166666"/>
              <a:buFont typeface="Arial"/>
              <a:buChar char="•"/>
            </a:pPr>
            <a:r>
              <a:rPr sz="1200" lang="en"/>
              <a:t>The minimum transfer size is the smaller of the original allocation size or the applicable minimum allocation size in current policy.</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PPML comments against</a:t>
            </a:r>
          </a:p>
        </p:txBody>
      </p:sp>
      <p:sp>
        <p:nvSpPr>
          <p:cNvPr id="64" name="Shape 6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sz="1400" lang="en"/>
              <a:t>“8.2 doesn't say that ARIN will unilaterally revoke resources, it says it will work with the resource holder(s) to bring them back into compliance.”</a:t>
            </a:r>
          </a:p>
          <a:p>
            <a:pPr rtl="0" lvl="0" indent="-317500" marL="457200">
              <a:buClr>
                <a:schemeClr val="dk1"/>
              </a:buClr>
              <a:buSzPct val="166666"/>
              <a:buFont typeface="Arial"/>
              <a:buChar char="•"/>
            </a:pPr>
            <a:r>
              <a:rPr sz="1400" lang="en"/>
              <a:t>...a failure by the requester [to complete the transfer], not ARIN, and we should not change ARIN because the requester wants it to be easy…</a:t>
            </a:r>
          </a:p>
          <a:p>
            <a:pPr rtl="0" lvl="0" indent="-317500" marL="457200">
              <a:buClr>
                <a:schemeClr val="dk1"/>
              </a:buClr>
              <a:buSzPct val="166666"/>
              <a:buFont typeface="Arial"/>
              <a:buChar char="•"/>
            </a:pPr>
            <a:r>
              <a:rPr sz="1400" lang="en"/>
              <a:t>...a loophole … to acquire IPv4 resources without demonstrating a needs basis…</a:t>
            </a:r>
          </a:p>
          <a:p>
            <a:pPr rtl="0" lvl="0" indent="-317500" marL="457200">
              <a:buClr>
                <a:schemeClr val="dk1"/>
              </a:buClr>
              <a:buSzPct val="166666"/>
              <a:buFont typeface="Arial"/>
              <a:buChar char="•"/>
            </a:pPr>
            <a:r>
              <a:rPr sz="1400" lang="en"/>
              <a:t>...I see no reason that the amount transferred should not at the time be right-sized to fit the infrastructure also being transferred…</a:t>
            </a:r>
          </a:p>
          <a:p>
            <a:r>
              <a:t/>
            </a:r>
          </a:p>
          <a:p>
            <a:pPr rtl="0" lvl="0">
              <a:buNone/>
            </a:pPr>
            <a:r>
              <a:rPr sz="1400" lang="en"/>
              <a:t>Alternative suggestions</a:t>
            </a:r>
          </a:p>
          <a:p>
            <a:pPr rtl="0" lvl="0" indent="-317500" marL="457200">
              <a:buClr>
                <a:schemeClr val="dk1"/>
              </a:buClr>
              <a:buSzPct val="166666"/>
              <a:buFont typeface="Arial"/>
              <a:buChar char="•"/>
            </a:pPr>
            <a:r>
              <a:rPr sz="1400" lang="en"/>
              <a:t>Modify the RSA</a:t>
            </a:r>
          </a:p>
          <a:p>
            <a:pPr rtl="0" lvl="0" indent="-317500" marL="457200">
              <a:buClr>
                <a:schemeClr val="dk1"/>
              </a:buClr>
              <a:buSzPct val="166666"/>
              <a:buFont typeface="Arial"/>
              <a:buChar char="•"/>
            </a:pPr>
            <a:r>
              <a:rPr sz="1400" lang="en"/>
              <a:t>Remove “reclaim” and “aggregate”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PPML Comments in favor </a:t>
            </a:r>
          </a:p>
        </p:txBody>
      </p:sp>
      <p:sp>
        <p:nvSpPr>
          <p:cNvPr id="70" name="Shape 7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buClr>
                <a:schemeClr val="dk1"/>
              </a:buClr>
              <a:buSzPct val="166666"/>
              <a:buFont typeface="Arial"/>
              <a:buChar char="•"/>
            </a:pPr>
            <a:r>
              <a:rPr sz="1400" lang="en"/>
              <a:t>Not adopting this will contribute another to the pile of existing reasons as to why the registry is hugely inaccurate.</a:t>
            </a:r>
          </a:p>
          <a:p>
            <a:pPr rtl="0" lvl="0" indent="-317500" marL="457200">
              <a:buClr>
                <a:schemeClr val="dk1"/>
              </a:buClr>
              <a:buSzPct val="166666"/>
              <a:buFont typeface="Arial"/>
              <a:buChar char="•"/>
            </a:pPr>
            <a:r>
              <a:rPr sz="1400" lang="en"/>
              <a:t>A number resource that isn't properly registered certainly seems to have diminished value.</a:t>
            </a:r>
          </a:p>
          <a:p>
            <a:pPr rtl="0" lvl="0" indent="-317500" marL="457200">
              <a:buClr>
                <a:schemeClr val="dk1"/>
              </a:buClr>
              <a:buSzPct val="166666"/>
              <a:buFont typeface="Arial"/>
              <a:buChar char="•"/>
            </a:pPr>
            <a:r>
              <a:rPr sz="1400" lang="en"/>
              <a:t>The longer this abandon rate stays high, the more incorrect entries in the registry will accumulate.</a:t>
            </a:r>
          </a:p>
          <a:p>
            <a:pPr rtl="0" lvl="0" indent="-317500" marL="457200">
              <a:buClr>
                <a:schemeClr val="dk1"/>
              </a:buClr>
              <a:buSzPct val="166666"/>
              <a:buFont typeface="Arial"/>
              <a:buChar char="•"/>
            </a:pPr>
            <a:r>
              <a:rPr sz="1400" lang="en"/>
              <a:t>...should you also have to do the "technical" documentation that the paragraph in question requires as well?  Frequently, such an organizational change implies little to no technical change.  So, what is the rational for doing this "technical" reporting? </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Discussion</a:t>
            </a:r>
          </a:p>
        </p:txBody>
      </p:sp>
      <p:sp>
        <p:nvSpPr>
          <p:cNvPr id="76" name="Shape 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55600" marL="457200">
              <a:buClr>
                <a:schemeClr val="dk1"/>
              </a:buClr>
              <a:buSzPct val="166666"/>
              <a:buFont typeface="Arial"/>
              <a:buChar char="•"/>
            </a:pPr>
            <a:r>
              <a:rPr sz="2000" lang="en"/>
              <a:t>Do you concur with or have any comment on the problem statement?  </a:t>
            </a:r>
          </a:p>
          <a:p>
            <a:r>
              <a:t/>
            </a:r>
          </a:p>
          <a:p>
            <a:pPr rtl="0" lvl="0" indent="-355600" marL="457200">
              <a:buClr>
                <a:schemeClr val="dk1"/>
              </a:buClr>
              <a:buSzPct val="166666"/>
              <a:buFont typeface="Arial"/>
              <a:buChar char="•"/>
            </a:pPr>
            <a:r>
              <a:rPr sz="2000" lang="en"/>
              <a:t>If you support the problem statement, do you support removing section 8.2 as the correct path for remediating this conflict?  Do you have other suggestions for how to handle this?</a:t>
            </a:r>
          </a:p>
          <a:p>
            <a:r>
              <a:t/>
            </a:r>
          </a:p>
          <a:p>
            <a:pPr rtl="0" lvl="0" indent="-355600" marL="457200">
              <a:buClr>
                <a:schemeClr val="dk1"/>
              </a:buClr>
              <a:buSzPct val="166666"/>
              <a:buFont typeface="Arial"/>
              <a:buChar char="•"/>
            </a:pPr>
            <a:r>
              <a:rPr sz="2000" lang="en"/>
              <a:t>If you are opposed, what concerns do you have about implementing this policy?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