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9" r:id="rId4"/>
    <p:sldId id="258" r:id="rId5"/>
    <p:sldId id="263" r:id="rId6"/>
    <p:sldId id="257"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1" d="100"/>
          <a:sy n="91" d="100"/>
        </p:scale>
        <p:origin x="-1608"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2B83D1-AE18-1A41-B648-2764F37F6F22}" type="datetimeFigureOut">
              <a:rPr lang="en-US" smtClean="0"/>
              <a:t>4/15/14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2571538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B83D1-AE18-1A41-B648-2764F37F6F22}" type="datetimeFigureOut">
              <a:rPr lang="en-US" smtClean="0"/>
              <a:t>4/15/14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1594607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B83D1-AE18-1A41-B648-2764F37F6F22}" type="datetimeFigureOut">
              <a:rPr lang="en-US" smtClean="0"/>
              <a:t>4/15/14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2955310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B83D1-AE18-1A41-B648-2764F37F6F22}" type="datetimeFigureOut">
              <a:rPr lang="en-US" smtClean="0"/>
              <a:t>4/15/14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21211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2B83D1-AE18-1A41-B648-2764F37F6F22}" type="datetimeFigureOut">
              <a:rPr lang="en-US" smtClean="0"/>
              <a:t>4/15/14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419700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2B83D1-AE18-1A41-B648-2764F37F6F22}" type="datetimeFigureOut">
              <a:rPr lang="en-US" smtClean="0"/>
              <a:t>4/15/14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102598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2B83D1-AE18-1A41-B648-2764F37F6F22}" type="datetimeFigureOut">
              <a:rPr lang="en-US" smtClean="0"/>
              <a:t>4/15/14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357804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2B83D1-AE18-1A41-B648-2764F37F6F22}" type="datetimeFigureOut">
              <a:rPr lang="en-US" smtClean="0"/>
              <a:t>4/15/14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3877576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2B83D1-AE18-1A41-B648-2764F37F6F22}" type="datetimeFigureOut">
              <a:rPr lang="en-US" smtClean="0"/>
              <a:t>4/15/14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229787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2B83D1-AE18-1A41-B648-2764F37F6F22}" type="datetimeFigureOut">
              <a:rPr lang="en-US" smtClean="0"/>
              <a:t>4/15/14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110988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2B83D1-AE18-1A41-B648-2764F37F6F22}" type="datetimeFigureOut">
              <a:rPr lang="en-US" smtClean="0"/>
              <a:t>4/15/14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6191607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2B83D1-AE18-1A41-B648-2764F37F6F22}" type="datetimeFigureOut">
              <a:rPr lang="en-US" smtClean="0"/>
              <a:t>4/15/14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52E12-D6F6-634F-BA8F-D6835FAB086B}" type="slidenum">
              <a:rPr lang="en-US" smtClean="0"/>
              <a:t>‹#›</a:t>
            </a:fld>
            <a:endParaRPr lang="en-US"/>
          </a:p>
        </p:txBody>
      </p:sp>
    </p:spTree>
    <p:extLst>
      <p:ext uri="{BB962C8B-B14F-4D97-AF65-F5344CB8AC3E}">
        <p14:creationId xmlns:p14="http://schemas.microsoft.com/office/powerpoint/2010/main" val="2851911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erit.edu/research/pdf/2013/ipv6_darknet_paper_r6098.pdf" TargetMode="External"/><Relationship Id="rId4" Type="http://schemas.openxmlformats.org/officeDocument/2006/relationships/hyperlink" Target="https://www.arin.net/participate/acsp/suggestions/2014-3.html" TargetMode="External"/><Relationship Id="rId1" Type="http://schemas.openxmlformats.org/officeDocument/2006/relationships/slideLayout" Target="../slideLayouts/slideLayout2.xml"/><Relationship Id="rId2" Type="http://schemas.openxmlformats.org/officeDocument/2006/relationships/hyperlink" Target="https://www.nanog.org/meetings/abstract?id=228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ARIN-2014-12</a:t>
            </a:r>
            <a:br>
              <a:rPr lang="en-US" dirty="0" smtClean="0"/>
            </a:br>
            <a:r>
              <a:rPr lang="en-US" dirty="0" smtClean="0"/>
              <a:t>Anti-hijack Policy</a:t>
            </a:r>
            <a:endParaRPr lang="en-US" dirty="0"/>
          </a:p>
        </p:txBody>
      </p:sp>
    </p:spTree>
    <p:extLst>
      <p:ext uri="{BB962C8B-B14F-4D97-AF65-F5344CB8AC3E}">
        <p14:creationId xmlns:p14="http://schemas.microsoft.com/office/powerpoint/2010/main" val="12093433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a:bodyPr>
          <a:lstStyle/>
          <a:p>
            <a:r>
              <a:rPr lang="en-US" sz="2800" dirty="0" smtClean="0"/>
              <a:t>Proposal prompted </a:t>
            </a:r>
            <a:r>
              <a:rPr lang="en-US" sz="2800" dirty="0"/>
              <a:t>by presentation at NANOG 60 “</a:t>
            </a:r>
            <a:r>
              <a:rPr lang="en-US" sz="2800" dirty="0" smtClean="0"/>
              <a:t>Understanding IPv6 Internet Background Radiation”</a:t>
            </a:r>
          </a:p>
          <a:p>
            <a:r>
              <a:rPr lang="en-US" sz="2800" dirty="0" smtClean="0"/>
              <a:t>With an LOA from each RIR, the project announced covering /12s for each RIR’s IPv6 space</a:t>
            </a:r>
          </a:p>
          <a:p>
            <a:r>
              <a:rPr lang="en-US" sz="2800" dirty="0"/>
              <a:t>Also related </a:t>
            </a:r>
            <a:r>
              <a:rPr lang="en-US" sz="2800" dirty="0" smtClean="0"/>
              <a:t>to; </a:t>
            </a:r>
            <a:r>
              <a:rPr lang="en-US" sz="2800" dirty="0"/>
              <a:t>ACSP </a:t>
            </a:r>
            <a:r>
              <a:rPr lang="en-US" sz="2800" dirty="0" smtClean="0"/>
              <a:t>Suggestion </a:t>
            </a:r>
            <a:r>
              <a:rPr lang="en-US" sz="2800" dirty="0"/>
              <a:t>2014.3: </a:t>
            </a:r>
            <a:r>
              <a:rPr lang="en-US" sz="2800" dirty="0" smtClean="0"/>
              <a:t>Publish Information and Supporting Documents for  Experimental Allocations</a:t>
            </a:r>
          </a:p>
          <a:p>
            <a:pPr lvl="1"/>
            <a:r>
              <a:rPr lang="en-US" sz="2400" dirty="0" smtClean="0"/>
              <a:t>… Information </a:t>
            </a:r>
            <a:r>
              <a:rPr lang="en-US" sz="2400" dirty="0"/>
              <a:t>published will include a description of the experiment/research project, the resources issued, and a link to the public documentation if one exists.</a:t>
            </a:r>
            <a:endParaRPr lang="en-US" sz="2800" dirty="0" smtClean="0"/>
          </a:p>
          <a:p>
            <a:endParaRPr lang="en-US" sz="2800" dirty="0" smtClean="0"/>
          </a:p>
          <a:p>
            <a:endParaRPr lang="en-US" sz="2800" dirty="0"/>
          </a:p>
        </p:txBody>
      </p:sp>
    </p:spTree>
    <p:extLst>
      <p:ext uri="{BB962C8B-B14F-4D97-AF65-F5344CB8AC3E}">
        <p14:creationId xmlns:p14="http://schemas.microsoft.com/office/powerpoint/2010/main" val="5043202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r>
              <a:rPr lang="en-US" sz="2800" dirty="0"/>
              <a:t>ARIN should not give research organizations permission to hijack prefixes that have already been allocated. Research organizations announcing lit aggregates may receive sensitive production traffic belonging to live networks during periods of instability. </a:t>
            </a:r>
            <a:endParaRPr lang="en-US" sz="1600" dirty="0" smtClean="0"/>
          </a:p>
          <a:p>
            <a:pPr marL="0" indent="0">
              <a:buNone/>
            </a:pPr>
            <a:endParaRPr lang="en-US" sz="1600" dirty="0" smtClean="0"/>
          </a:p>
          <a:p>
            <a:r>
              <a:rPr lang="en-US" sz="2800" dirty="0" smtClean="0"/>
              <a:t>Section </a:t>
            </a:r>
            <a:r>
              <a:rPr lang="en-US" sz="2800" dirty="0"/>
              <a:t>11.7 describes more than allocation size therefore updating the section heading to something more accurate is appropriate. </a:t>
            </a:r>
            <a:br>
              <a:rPr lang="en-US" sz="2800" dirty="0"/>
            </a:br>
            <a:endParaRPr lang="en-US" sz="2800" dirty="0"/>
          </a:p>
        </p:txBody>
      </p:sp>
    </p:spTree>
    <p:extLst>
      <p:ext uri="{BB962C8B-B14F-4D97-AF65-F5344CB8AC3E}">
        <p14:creationId xmlns:p14="http://schemas.microsoft.com/office/powerpoint/2010/main" val="32889768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US" dirty="0"/>
          </a:p>
        </p:txBody>
      </p:sp>
      <p:sp>
        <p:nvSpPr>
          <p:cNvPr id="3" name="Content Placeholder 2"/>
          <p:cNvSpPr>
            <a:spLocks noGrp="1"/>
          </p:cNvSpPr>
          <p:nvPr>
            <p:ph idx="1"/>
          </p:nvPr>
        </p:nvSpPr>
        <p:spPr/>
        <p:txBody>
          <a:bodyPr>
            <a:normAutofit/>
          </a:bodyPr>
          <a:lstStyle/>
          <a:p>
            <a:pPr marL="0" indent="0">
              <a:buNone/>
            </a:pPr>
            <a:r>
              <a:rPr lang="en-US" dirty="0"/>
              <a:t>Modify the section 11.7 heading to be more accurate. Modify the first sentence to prohibit overlapping assignments. Add text at the end to define how research allocations should be designated and prohibit LOA's without allocations. </a:t>
            </a:r>
            <a:br>
              <a:rPr lang="en-US" dirty="0"/>
            </a:br>
            <a:r>
              <a:rPr lang="en-US" dirty="0"/>
              <a:t/>
            </a:r>
            <a:br>
              <a:rPr lang="en-US" dirty="0"/>
            </a:br>
            <a:endParaRPr lang="en-US" dirty="0"/>
          </a:p>
        </p:txBody>
      </p:sp>
    </p:spTree>
    <p:extLst>
      <p:ext uri="{BB962C8B-B14F-4D97-AF65-F5344CB8AC3E}">
        <p14:creationId xmlns:p14="http://schemas.microsoft.com/office/powerpoint/2010/main" val="16788032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Annotated Policy Text</a:t>
            </a:r>
            <a:br>
              <a:rPr lang="en-US" dirty="0" smtClean="0"/>
            </a:br>
            <a:r>
              <a:rPr lang="en-US" sz="2400" dirty="0" smtClean="0"/>
              <a:t>verses current 11.7</a:t>
            </a:r>
            <a:endParaRPr lang="en-US" sz="2400" dirty="0"/>
          </a:p>
        </p:txBody>
      </p:sp>
      <p:sp>
        <p:nvSpPr>
          <p:cNvPr id="3" name="Content Placeholder 2"/>
          <p:cNvSpPr>
            <a:spLocks noGrp="1"/>
          </p:cNvSpPr>
          <p:nvPr>
            <p:ph idx="1"/>
          </p:nvPr>
        </p:nvSpPr>
        <p:spPr>
          <a:xfrm>
            <a:off x="457200" y="1600200"/>
            <a:ext cx="8229600" cy="5057172"/>
          </a:xfrm>
        </p:spPr>
        <p:txBody>
          <a:bodyPr>
            <a:normAutofit fontScale="70000" lnSpcReduction="20000"/>
          </a:bodyPr>
          <a:lstStyle/>
          <a:p>
            <a:pPr marL="0" indent="0">
              <a:buNone/>
            </a:pPr>
            <a:r>
              <a:rPr lang="en-US" dirty="0" smtClean="0"/>
              <a:t>11.7 </a:t>
            </a:r>
            <a:r>
              <a:rPr lang="en-US" dirty="0"/>
              <a:t>Resource Allocation </a:t>
            </a:r>
            <a:r>
              <a:rPr lang="en-US" strike="sngStrike" dirty="0" smtClean="0">
                <a:solidFill>
                  <a:srgbClr val="3366FF"/>
                </a:solidFill>
              </a:rPr>
              <a:t>Size</a:t>
            </a:r>
            <a:r>
              <a:rPr lang="en-US" dirty="0" smtClean="0"/>
              <a:t> </a:t>
            </a:r>
            <a:r>
              <a:rPr lang="en-US" dirty="0">
                <a:solidFill>
                  <a:srgbClr val="FF0000"/>
                </a:solidFill>
              </a:rPr>
              <a:t>Guidelines</a:t>
            </a:r>
            <a:r>
              <a:rPr lang="en-US" dirty="0"/>
              <a:t/>
            </a:r>
            <a:br>
              <a:rPr lang="en-US" dirty="0"/>
            </a:br>
            <a:r>
              <a:rPr lang="en-US" dirty="0"/>
              <a:t/>
            </a:r>
            <a:br>
              <a:rPr lang="en-US" dirty="0"/>
            </a:br>
            <a:r>
              <a:rPr lang="en-US" dirty="0"/>
              <a:t>The Numbering Resources requested come from the global Internet Resource space, </a:t>
            </a:r>
            <a:r>
              <a:rPr lang="en-US" dirty="0">
                <a:solidFill>
                  <a:srgbClr val="FF0000"/>
                </a:solidFill>
              </a:rPr>
              <a:t>do not overlap previously assigned space</a:t>
            </a:r>
            <a:r>
              <a:rPr lang="en-US" dirty="0"/>
              <a:t>, and are not from private or other non-routable Internet Resource space. The allocation size should be consistent with the existing ARIN minimum allocation sizes, unless small allocations are intended to be explicitly part of the experiment. If an organization requires more resource than stipulated by the minimum allocation sizes in force at the time of their request, their experimental documentation should have clearly described and justified why this is required. </a:t>
            </a:r>
            <a:br>
              <a:rPr lang="en-US" dirty="0"/>
            </a:br>
            <a:r>
              <a:rPr lang="en-US" dirty="0"/>
              <a:t/>
            </a:r>
            <a:br>
              <a:rPr lang="en-US" dirty="0"/>
            </a:br>
            <a:r>
              <a:rPr lang="en-US" dirty="0">
                <a:solidFill>
                  <a:srgbClr val="FF0000"/>
                </a:solidFill>
              </a:rPr>
              <a:t>All research allocations must be registered publicly in </a:t>
            </a:r>
            <a:r>
              <a:rPr lang="en-US" dirty="0" err="1">
                <a:solidFill>
                  <a:srgbClr val="FF0000"/>
                </a:solidFill>
              </a:rPr>
              <a:t>whois</a:t>
            </a:r>
            <a:r>
              <a:rPr lang="en-US" dirty="0">
                <a:solidFill>
                  <a:srgbClr val="FF0000"/>
                </a:solidFill>
              </a:rPr>
              <a:t>. Each research allocation will be designated as a research allocation with a comment indicating when the allocation will end. ARIN will not issue a Letter of Authority (LOA) to route a research prefix unless the allocation is properly registered in </a:t>
            </a:r>
            <a:r>
              <a:rPr lang="en-US" dirty="0" err="1">
                <a:solidFill>
                  <a:srgbClr val="FF0000"/>
                </a:solidFill>
              </a:rPr>
              <a:t>whois</a:t>
            </a:r>
            <a:r>
              <a:rPr lang="en-US" dirty="0">
                <a:solidFill>
                  <a:srgbClr val="FF0000"/>
                </a:solidFill>
              </a:rPr>
              <a:t>. </a:t>
            </a:r>
            <a:br>
              <a:rPr lang="en-US" dirty="0">
                <a:solidFill>
                  <a:srgbClr val="FF0000"/>
                </a:solidFill>
              </a:rPr>
            </a:br>
            <a:endParaRPr lang="en-US" dirty="0">
              <a:solidFill>
                <a:srgbClr val="FF0000"/>
              </a:solidFill>
            </a:endParaRPr>
          </a:p>
        </p:txBody>
      </p:sp>
    </p:spTree>
    <p:extLst>
      <p:ext uri="{BB962C8B-B14F-4D97-AF65-F5344CB8AC3E}">
        <p14:creationId xmlns:p14="http://schemas.microsoft.com/office/powerpoint/2010/main" val="17150335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dirty="0" smtClean="0"/>
              <a:t>There has been MUCH discussion of the </a:t>
            </a:r>
            <a:r>
              <a:rPr lang="en-US" dirty="0"/>
              <a:t>E</a:t>
            </a:r>
            <a:r>
              <a:rPr lang="en-US" dirty="0" smtClean="0"/>
              <a:t>vent</a:t>
            </a:r>
          </a:p>
          <a:p>
            <a:r>
              <a:rPr lang="en-US" dirty="0" smtClean="0"/>
              <a:t>But, NOT MUCH discussion of the Policy Text</a:t>
            </a:r>
          </a:p>
          <a:p>
            <a:r>
              <a:rPr lang="en-US" dirty="0" smtClean="0"/>
              <a:t>Is a Policy Change necessary?</a:t>
            </a:r>
          </a:p>
          <a:p>
            <a:r>
              <a:rPr lang="en-US" dirty="0" smtClean="0"/>
              <a:t>Is this only an ARIN Procedural Issue?</a:t>
            </a:r>
          </a:p>
          <a:p>
            <a:r>
              <a:rPr lang="en-US" dirty="0" smtClean="0"/>
              <a:t>Questions, Comments?</a:t>
            </a:r>
          </a:p>
          <a:p>
            <a:endParaRPr lang="en-US" dirty="0"/>
          </a:p>
        </p:txBody>
      </p:sp>
    </p:spTree>
    <p:extLst>
      <p:ext uri="{BB962C8B-B14F-4D97-AF65-F5344CB8AC3E}">
        <p14:creationId xmlns:p14="http://schemas.microsoft.com/office/powerpoint/2010/main" val="19815733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Links</a:t>
            </a:r>
            <a:endParaRPr lang="en-US" dirty="0"/>
          </a:p>
        </p:txBody>
      </p:sp>
      <p:sp>
        <p:nvSpPr>
          <p:cNvPr id="3" name="Content Placeholder 2"/>
          <p:cNvSpPr>
            <a:spLocks noGrp="1"/>
          </p:cNvSpPr>
          <p:nvPr>
            <p:ph idx="1"/>
          </p:nvPr>
        </p:nvSpPr>
        <p:spPr>
          <a:xfrm>
            <a:off x="457200" y="1614157"/>
            <a:ext cx="8229600" cy="4525963"/>
          </a:xfrm>
        </p:spPr>
        <p:txBody>
          <a:bodyPr>
            <a:normAutofit/>
          </a:bodyPr>
          <a:lstStyle/>
          <a:p>
            <a:r>
              <a:rPr lang="en-CA" dirty="0" smtClean="0"/>
              <a:t>NANOG Presentation of Research Project</a:t>
            </a:r>
          </a:p>
          <a:p>
            <a:pPr marL="457200" lvl="1" indent="0">
              <a:buNone/>
            </a:pPr>
            <a:r>
              <a:rPr lang="en-CA" sz="1900" dirty="0">
                <a:hlinkClick r:id="rId2"/>
              </a:rPr>
              <a:t>https://www.nanog.org/meetings/abstract?id=2289</a:t>
            </a:r>
            <a:r>
              <a:rPr lang="en-CA" sz="1900" dirty="0"/>
              <a:t> </a:t>
            </a:r>
            <a:endParaRPr lang="en-CA" sz="1900" dirty="0" smtClean="0"/>
          </a:p>
          <a:p>
            <a:r>
              <a:rPr lang="en-CA" dirty="0" smtClean="0"/>
              <a:t>Published Research Paper</a:t>
            </a:r>
          </a:p>
          <a:p>
            <a:pPr marL="457200" lvl="1" indent="0">
              <a:buNone/>
            </a:pPr>
            <a:r>
              <a:rPr lang="en-CA" sz="1900" dirty="0">
                <a:hlinkClick r:id="rId3"/>
              </a:rPr>
              <a:t>http://www.merit.edu/research/pdf/2013/ipv6_darknet_paper_r6098.pdf</a:t>
            </a:r>
            <a:r>
              <a:rPr lang="en-CA" sz="1900" dirty="0"/>
              <a:t> </a:t>
            </a:r>
            <a:endParaRPr lang="en-CA" dirty="0" smtClean="0"/>
          </a:p>
          <a:p>
            <a:r>
              <a:rPr lang="en-US" dirty="0"/>
              <a:t>ACSP Suggestion 2014.3: Publish Information and Supporting Documents for  Experimental </a:t>
            </a:r>
            <a:r>
              <a:rPr lang="en-US" dirty="0" smtClean="0"/>
              <a:t>Allocations</a:t>
            </a:r>
          </a:p>
          <a:p>
            <a:pPr marL="457200" lvl="1" indent="0">
              <a:buNone/>
            </a:pPr>
            <a:r>
              <a:rPr lang="en-US" sz="1900" dirty="0" smtClean="0">
                <a:hlinkClick r:id="rId4"/>
              </a:rPr>
              <a:t>https</a:t>
            </a:r>
            <a:r>
              <a:rPr lang="en-US" sz="1900" dirty="0">
                <a:hlinkClick r:id="rId4"/>
              </a:rPr>
              <a:t>://www.arin.net/participate/acsp/suggestions/2014-3.html</a:t>
            </a:r>
            <a:r>
              <a:rPr lang="en-US" sz="1900" dirty="0"/>
              <a:t> </a:t>
            </a:r>
            <a:endParaRPr lang="en-CA" sz="1900" dirty="0" smtClean="0"/>
          </a:p>
          <a:p>
            <a:endParaRPr lang="en-CA" dirty="0"/>
          </a:p>
        </p:txBody>
      </p:sp>
    </p:spTree>
    <p:extLst>
      <p:ext uri="{BB962C8B-B14F-4D97-AF65-F5344CB8AC3E}">
        <p14:creationId xmlns:p14="http://schemas.microsoft.com/office/powerpoint/2010/main" val="20169852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1382</TotalTime>
  <Words>290</Words>
  <Application>Microsoft Macintosh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ARIN-2014-12 Anti-hijack Policy</vt:lpstr>
      <vt:lpstr>Context</vt:lpstr>
      <vt:lpstr>Problem Statement</vt:lpstr>
      <vt:lpstr>Policy Statement</vt:lpstr>
      <vt:lpstr>Annotated Policy Text verses current 11.7</vt:lpstr>
      <vt:lpstr>Discussion</vt:lpstr>
      <vt:lpstr>Useful Links</vt:lpstr>
    </vt:vector>
  </TitlesOfParts>
  <Company>Bright House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ARIN-prop-201 Remove Sections 4.6 and 4.7</dc:title>
  <dc:creator>Christina Morris</dc:creator>
  <cp:lastModifiedBy>Einar Bohlin</cp:lastModifiedBy>
  <cp:revision>21</cp:revision>
  <dcterms:created xsi:type="dcterms:W3CDTF">2014-02-06T03:11:53Z</dcterms:created>
  <dcterms:modified xsi:type="dcterms:W3CDTF">2014-04-15T17:03:25Z</dcterms:modified>
</cp:coreProperties>
</file>