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67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D9"/>
    <a:srgbClr val="57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k:Documents:Presentations:14-Chicago:2014-04-whois-stats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Template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ARIN 29</c:v>
                </c:pt>
                <c:pt idx="1">
                  <c:v>ARIN 30</c:v>
                </c:pt>
                <c:pt idx="2">
                  <c:v>ARIN 31</c:v>
                </c:pt>
                <c:pt idx="3">
                  <c:v>ARIN 32</c:v>
                </c:pt>
                <c:pt idx="4">
                  <c:v>ARIN 33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658853.0</c:v>
                </c:pt>
                <c:pt idx="1">
                  <c:v>980068.0</c:v>
                </c:pt>
                <c:pt idx="2">
                  <c:v>1.373933E6</c:v>
                </c:pt>
                <c:pt idx="3">
                  <c:v>1.730163E6</c:v>
                </c:pt>
                <c:pt idx="4">
                  <c:v>2.175889E6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ARIN 29</c:v>
                </c:pt>
                <c:pt idx="1">
                  <c:v>ARIN 30</c:v>
                </c:pt>
                <c:pt idx="2">
                  <c:v>ARIN 31</c:v>
                </c:pt>
                <c:pt idx="3">
                  <c:v>ARIN 32</c:v>
                </c:pt>
                <c:pt idx="4">
                  <c:v>ARIN 33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28373.0</c:v>
                </c:pt>
                <c:pt idx="1">
                  <c:v>319865.0</c:v>
                </c:pt>
                <c:pt idx="2">
                  <c:v>835914.0</c:v>
                </c:pt>
                <c:pt idx="3">
                  <c:v>3.500958E6</c:v>
                </c:pt>
                <c:pt idx="4">
                  <c:v>4.270946E6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970632"/>
        <c:axId val="-2133967656"/>
      </c:barChart>
      <c:catAx>
        <c:axId val="-21339706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3967656"/>
        <c:crosses val="autoZero"/>
        <c:auto val="1"/>
        <c:lblAlgn val="ctr"/>
        <c:lblOffset val="100"/>
        <c:noMultiLvlLbl val="0"/>
      </c:catAx>
      <c:valAx>
        <c:axId val="-2133967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/>
                <a:cs typeface="Century Gothic"/>
              </a:defRPr>
            </a:pPr>
            <a:endParaRPr lang="en-US"/>
          </a:p>
        </c:txPr>
        <c:crossAx val="-2133970632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>
                <a:latin typeface="Century Gothic"/>
                <a:cs typeface="Century Gothic"/>
              </a:defRPr>
            </a:pPr>
            <a:endParaRPr lang="en-US"/>
          </a:p>
        </c:txPr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v>RESTful</c:v>
          </c:tx>
          <c:marker>
            <c:symbol val="none"/>
          </c:marker>
          <c:cat>
            <c:strRef>
              <c:f>'Whois Stats'!$A$89:$A$175</c:f>
              <c:strCache>
                <c:ptCount val="87"/>
                <c:pt idx="0">
                  <c:v>2007-01</c:v>
                </c:pt>
                <c:pt idx="1">
                  <c:v>2007-02</c:v>
                </c:pt>
                <c:pt idx="2">
                  <c:v>2007-03</c:v>
                </c:pt>
                <c:pt idx="3">
                  <c:v>2007-04</c:v>
                </c:pt>
                <c:pt idx="4">
                  <c:v>2007-05</c:v>
                </c:pt>
                <c:pt idx="5">
                  <c:v>2007-06</c:v>
                </c:pt>
                <c:pt idx="6">
                  <c:v>2007-07</c:v>
                </c:pt>
                <c:pt idx="7">
                  <c:v>2007-08</c:v>
                </c:pt>
                <c:pt idx="8">
                  <c:v>2007-09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2008-01</c:v>
                </c:pt>
                <c:pt idx="13">
                  <c:v>2008-02</c:v>
                </c:pt>
                <c:pt idx="14">
                  <c:v>2008-03</c:v>
                </c:pt>
                <c:pt idx="15">
                  <c:v>2008-04</c:v>
                </c:pt>
                <c:pt idx="16">
                  <c:v>2008-05</c:v>
                </c:pt>
                <c:pt idx="17">
                  <c:v>2008-06</c:v>
                </c:pt>
                <c:pt idx="18">
                  <c:v>2008-07</c:v>
                </c:pt>
                <c:pt idx="19">
                  <c:v>2008-08</c:v>
                </c:pt>
                <c:pt idx="20">
                  <c:v>2008-09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2009-01</c:v>
                </c:pt>
                <c:pt idx="25">
                  <c:v>2009-02</c:v>
                </c:pt>
                <c:pt idx="26">
                  <c:v>2009-03</c:v>
                </c:pt>
                <c:pt idx="27">
                  <c:v>2009-04</c:v>
                </c:pt>
                <c:pt idx="28">
                  <c:v>2009-05</c:v>
                </c:pt>
                <c:pt idx="29">
                  <c:v>2009-06</c:v>
                </c:pt>
                <c:pt idx="30">
                  <c:v>2009-07</c:v>
                </c:pt>
                <c:pt idx="31">
                  <c:v>2009-08</c:v>
                </c:pt>
                <c:pt idx="32">
                  <c:v>2009-09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2010-01</c:v>
                </c:pt>
                <c:pt idx="37">
                  <c:v>2010-02</c:v>
                </c:pt>
                <c:pt idx="38">
                  <c:v>2010-03</c:v>
                </c:pt>
                <c:pt idx="39">
                  <c:v>2010-04</c:v>
                </c:pt>
                <c:pt idx="40">
                  <c:v>2010-05</c:v>
                </c:pt>
                <c:pt idx="41">
                  <c:v>2010-06</c:v>
                </c:pt>
                <c:pt idx="42">
                  <c:v>2010-07</c:v>
                </c:pt>
                <c:pt idx="43">
                  <c:v>2010-08</c:v>
                </c:pt>
                <c:pt idx="44">
                  <c:v>2010-09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2011-01</c:v>
                </c:pt>
                <c:pt idx="49">
                  <c:v>2011-02</c:v>
                </c:pt>
                <c:pt idx="50">
                  <c:v>2011-03</c:v>
                </c:pt>
                <c:pt idx="51">
                  <c:v>2011-04</c:v>
                </c:pt>
                <c:pt idx="52">
                  <c:v>2011-05</c:v>
                </c:pt>
                <c:pt idx="53">
                  <c:v>2011-06</c:v>
                </c:pt>
                <c:pt idx="54">
                  <c:v>2011-07</c:v>
                </c:pt>
                <c:pt idx="55">
                  <c:v>2011-08</c:v>
                </c:pt>
                <c:pt idx="56">
                  <c:v>2011-09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2012-01</c:v>
                </c:pt>
                <c:pt idx="61">
                  <c:v>2012-02</c:v>
                </c:pt>
                <c:pt idx="62">
                  <c:v>2012-03</c:v>
                </c:pt>
                <c:pt idx="63">
                  <c:v>2012-04</c:v>
                </c:pt>
                <c:pt idx="64">
                  <c:v>2012-05</c:v>
                </c:pt>
                <c:pt idx="65">
                  <c:v>2012-06</c:v>
                </c:pt>
                <c:pt idx="66">
                  <c:v>2012-07</c:v>
                </c:pt>
                <c:pt idx="67">
                  <c:v>2012-08</c:v>
                </c:pt>
                <c:pt idx="68">
                  <c:v>2012-09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2013-01</c:v>
                </c:pt>
                <c:pt idx="73">
                  <c:v>2013-02</c:v>
                </c:pt>
                <c:pt idx="74">
                  <c:v>2013-03</c:v>
                </c:pt>
                <c:pt idx="75">
                  <c:v>2013-04</c:v>
                </c:pt>
                <c:pt idx="76">
                  <c:v>2013-05</c:v>
                </c:pt>
                <c:pt idx="77">
                  <c:v>2013-06</c:v>
                </c:pt>
                <c:pt idx="78">
                  <c:v>2013-07</c:v>
                </c:pt>
                <c:pt idx="79">
                  <c:v>2013-08</c:v>
                </c:pt>
                <c:pt idx="80">
                  <c:v>2013-09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2014-01</c:v>
                </c:pt>
                <c:pt idx="85">
                  <c:v>2014-02</c:v>
                </c:pt>
                <c:pt idx="86">
                  <c:v>2014-03</c:v>
                </c:pt>
              </c:strCache>
            </c:strRef>
          </c:cat>
          <c:val>
            <c:numRef>
              <c:f>'Whois Stats'!$D$89:$D$175</c:f>
              <c:numCache>
                <c:formatCode>0.00</c:formatCode>
                <c:ptCount val="87"/>
                <c:pt idx="0">
                  <c:v>6.789425569257824</c:v>
                </c:pt>
                <c:pt idx="1">
                  <c:v>5.062736091674754</c:v>
                </c:pt>
                <c:pt idx="2">
                  <c:v>5.064310009237666</c:v>
                </c:pt>
                <c:pt idx="3">
                  <c:v>4.990871677413537</c:v>
                </c:pt>
                <c:pt idx="4">
                  <c:v>7.575275877726837</c:v>
                </c:pt>
                <c:pt idx="5">
                  <c:v>5.484959727046871</c:v>
                </c:pt>
                <c:pt idx="6">
                  <c:v>6.283154964185234</c:v>
                </c:pt>
                <c:pt idx="7">
                  <c:v>5.807335233865719</c:v>
                </c:pt>
                <c:pt idx="8">
                  <c:v>5.226939538061386</c:v>
                </c:pt>
                <c:pt idx="9">
                  <c:v>8.865076793430484</c:v>
                </c:pt>
                <c:pt idx="10">
                  <c:v>5.519127693894048</c:v>
                </c:pt>
                <c:pt idx="11">
                  <c:v>4.888611907114922</c:v>
                </c:pt>
                <c:pt idx="12">
                  <c:v>8.11938667044995</c:v>
                </c:pt>
                <c:pt idx="13">
                  <c:v>5.938111089702603</c:v>
                </c:pt>
                <c:pt idx="14">
                  <c:v>6.630092559243689</c:v>
                </c:pt>
                <c:pt idx="15">
                  <c:v>4.734664592786591</c:v>
                </c:pt>
                <c:pt idx="16">
                  <c:v>8.378311890553993</c:v>
                </c:pt>
                <c:pt idx="17">
                  <c:v>12.38415112090975</c:v>
                </c:pt>
                <c:pt idx="18">
                  <c:v>12.73869668134177</c:v>
                </c:pt>
                <c:pt idx="19">
                  <c:v>8.30176755277338</c:v>
                </c:pt>
                <c:pt idx="20">
                  <c:v>8.759343681015498</c:v>
                </c:pt>
                <c:pt idx="21">
                  <c:v>9.826641175159634</c:v>
                </c:pt>
                <c:pt idx="22">
                  <c:v>8.15690781561792</c:v>
                </c:pt>
                <c:pt idx="23">
                  <c:v>7.615648631448637</c:v>
                </c:pt>
                <c:pt idx="24">
                  <c:v>6.607398713813123</c:v>
                </c:pt>
                <c:pt idx="25">
                  <c:v>5.651846704779606</c:v>
                </c:pt>
                <c:pt idx="26">
                  <c:v>6.984414143487124</c:v>
                </c:pt>
                <c:pt idx="27">
                  <c:v>6.868140080397108</c:v>
                </c:pt>
                <c:pt idx="28">
                  <c:v>9.393760608233843</c:v>
                </c:pt>
                <c:pt idx="29">
                  <c:v>10.61603441427221</c:v>
                </c:pt>
                <c:pt idx="30">
                  <c:v>9.298260811966615</c:v>
                </c:pt>
                <c:pt idx="31">
                  <c:v>9.65199450624816</c:v>
                </c:pt>
                <c:pt idx="32">
                  <c:v>16.17701067103559</c:v>
                </c:pt>
                <c:pt idx="33">
                  <c:v>23.21031208579732</c:v>
                </c:pt>
                <c:pt idx="34">
                  <c:v>22.4117761310614</c:v>
                </c:pt>
                <c:pt idx="35">
                  <c:v>20.39434426584433</c:v>
                </c:pt>
                <c:pt idx="36">
                  <c:v>20.62012139030287</c:v>
                </c:pt>
                <c:pt idx="37">
                  <c:v>17.83619737592463</c:v>
                </c:pt>
                <c:pt idx="38">
                  <c:v>21.55013022694305</c:v>
                </c:pt>
                <c:pt idx="39">
                  <c:v>19.26320100920248</c:v>
                </c:pt>
                <c:pt idx="40">
                  <c:v>21.05921054675504</c:v>
                </c:pt>
                <c:pt idx="41">
                  <c:v>16.82858326166317</c:v>
                </c:pt>
                <c:pt idx="42">
                  <c:v>20.29697698729841</c:v>
                </c:pt>
                <c:pt idx="43">
                  <c:v>22.25898596366324</c:v>
                </c:pt>
                <c:pt idx="44">
                  <c:v>517.105737633768</c:v>
                </c:pt>
                <c:pt idx="45">
                  <c:v>584.8534885620398</c:v>
                </c:pt>
                <c:pt idx="46">
                  <c:v>215.1596568248247</c:v>
                </c:pt>
                <c:pt idx="47">
                  <c:v>288.2238537279882</c:v>
                </c:pt>
                <c:pt idx="48">
                  <c:v>423.5862429991896</c:v>
                </c:pt>
                <c:pt idx="49">
                  <c:v>351.8442265914547</c:v>
                </c:pt>
                <c:pt idx="50">
                  <c:v>593.8477072118466</c:v>
                </c:pt>
                <c:pt idx="51">
                  <c:v>550.8229468875674</c:v>
                </c:pt>
                <c:pt idx="52">
                  <c:v>487.1956353254378</c:v>
                </c:pt>
                <c:pt idx="53">
                  <c:v>416.5500215281425</c:v>
                </c:pt>
                <c:pt idx="54">
                  <c:v>396.528917039041</c:v>
                </c:pt>
                <c:pt idx="55">
                  <c:v>326.1594088424955</c:v>
                </c:pt>
                <c:pt idx="56">
                  <c:v>326.7170334990386</c:v>
                </c:pt>
                <c:pt idx="57">
                  <c:v>461.4867140880403</c:v>
                </c:pt>
                <c:pt idx="58">
                  <c:v>505.8869057219159</c:v>
                </c:pt>
                <c:pt idx="59">
                  <c:v>470.7194472246371</c:v>
                </c:pt>
                <c:pt idx="60">
                  <c:v>498.1754838835387</c:v>
                </c:pt>
                <c:pt idx="61">
                  <c:v>638.7208095474455</c:v>
                </c:pt>
                <c:pt idx="62">
                  <c:v>662.278335300819</c:v>
                </c:pt>
                <c:pt idx="63">
                  <c:v>629.2623289470746</c:v>
                </c:pt>
                <c:pt idx="64">
                  <c:v>615.9837260650593</c:v>
                </c:pt>
                <c:pt idx="65">
                  <c:v>593.3325893571925</c:v>
                </c:pt>
                <c:pt idx="66">
                  <c:v>621.6636443253866</c:v>
                </c:pt>
                <c:pt idx="67">
                  <c:v>578.4648963317464</c:v>
                </c:pt>
                <c:pt idx="68">
                  <c:v>542.5183448381737</c:v>
                </c:pt>
                <c:pt idx="69">
                  <c:v>566.295718241119</c:v>
                </c:pt>
                <c:pt idx="70">
                  <c:v>561.1435601314824</c:v>
                </c:pt>
                <c:pt idx="71">
                  <c:v>614.0544594413973</c:v>
                </c:pt>
                <c:pt idx="72">
                  <c:v>585.483052925349</c:v>
                </c:pt>
                <c:pt idx="73">
                  <c:v>550.4212978798014</c:v>
                </c:pt>
                <c:pt idx="74">
                  <c:v>627.1306947034449</c:v>
                </c:pt>
                <c:pt idx="75">
                  <c:v>636.3171065981734</c:v>
                </c:pt>
                <c:pt idx="76">
                  <c:v>727.8499541151124</c:v>
                </c:pt>
                <c:pt idx="77">
                  <c:v>647.7741598123647</c:v>
                </c:pt>
                <c:pt idx="78">
                  <c:v>717.2723827628487</c:v>
                </c:pt>
                <c:pt idx="79">
                  <c:v>628.8495678303378</c:v>
                </c:pt>
                <c:pt idx="80">
                  <c:v>618.1100221461495</c:v>
                </c:pt>
                <c:pt idx="81">
                  <c:v>745.4372861861598</c:v>
                </c:pt>
                <c:pt idx="82">
                  <c:v>672.1786524735376</c:v>
                </c:pt>
                <c:pt idx="83">
                  <c:v>831.764505746554</c:v>
                </c:pt>
                <c:pt idx="84">
                  <c:v>659.23264966839</c:v>
                </c:pt>
                <c:pt idx="85">
                  <c:v>516.0555018775344</c:v>
                </c:pt>
                <c:pt idx="86">
                  <c:v>609.7772850369231</c:v>
                </c:pt>
              </c:numCache>
            </c:numRef>
          </c:val>
          <c:smooth val="0"/>
        </c:ser>
        <c:ser>
          <c:idx val="4"/>
          <c:order val="1"/>
          <c:tx>
            <c:v>Port 43</c:v>
          </c:tx>
          <c:marker>
            <c:symbol val="none"/>
          </c:marker>
          <c:cat>
            <c:strRef>
              <c:f>'Whois Stats'!$A$89:$A$175</c:f>
              <c:strCache>
                <c:ptCount val="87"/>
                <c:pt idx="0">
                  <c:v>2007-01</c:v>
                </c:pt>
                <c:pt idx="1">
                  <c:v>2007-02</c:v>
                </c:pt>
                <c:pt idx="2">
                  <c:v>2007-03</c:v>
                </c:pt>
                <c:pt idx="3">
                  <c:v>2007-04</c:v>
                </c:pt>
                <c:pt idx="4">
                  <c:v>2007-05</c:v>
                </c:pt>
                <c:pt idx="5">
                  <c:v>2007-06</c:v>
                </c:pt>
                <c:pt idx="6">
                  <c:v>2007-07</c:v>
                </c:pt>
                <c:pt idx="7">
                  <c:v>2007-08</c:v>
                </c:pt>
                <c:pt idx="8">
                  <c:v>2007-09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2008-01</c:v>
                </c:pt>
                <c:pt idx="13">
                  <c:v>2008-02</c:v>
                </c:pt>
                <c:pt idx="14">
                  <c:v>2008-03</c:v>
                </c:pt>
                <c:pt idx="15">
                  <c:v>2008-04</c:v>
                </c:pt>
                <c:pt idx="16">
                  <c:v>2008-05</c:v>
                </c:pt>
                <c:pt idx="17">
                  <c:v>2008-06</c:v>
                </c:pt>
                <c:pt idx="18">
                  <c:v>2008-07</c:v>
                </c:pt>
                <c:pt idx="19">
                  <c:v>2008-08</c:v>
                </c:pt>
                <c:pt idx="20">
                  <c:v>2008-09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2009-01</c:v>
                </c:pt>
                <c:pt idx="25">
                  <c:v>2009-02</c:v>
                </c:pt>
                <c:pt idx="26">
                  <c:v>2009-03</c:v>
                </c:pt>
                <c:pt idx="27">
                  <c:v>2009-04</c:v>
                </c:pt>
                <c:pt idx="28">
                  <c:v>2009-05</c:v>
                </c:pt>
                <c:pt idx="29">
                  <c:v>2009-06</c:v>
                </c:pt>
                <c:pt idx="30">
                  <c:v>2009-07</c:v>
                </c:pt>
                <c:pt idx="31">
                  <c:v>2009-08</c:v>
                </c:pt>
                <c:pt idx="32">
                  <c:v>2009-09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2010-01</c:v>
                </c:pt>
                <c:pt idx="37">
                  <c:v>2010-02</c:v>
                </c:pt>
                <c:pt idx="38">
                  <c:v>2010-03</c:v>
                </c:pt>
                <c:pt idx="39">
                  <c:v>2010-04</c:v>
                </c:pt>
                <c:pt idx="40">
                  <c:v>2010-05</c:v>
                </c:pt>
                <c:pt idx="41">
                  <c:v>2010-06</c:v>
                </c:pt>
                <c:pt idx="42">
                  <c:v>2010-07</c:v>
                </c:pt>
                <c:pt idx="43">
                  <c:v>2010-08</c:v>
                </c:pt>
                <c:pt idx="44">
                  <c:v>2010-09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2011-01</c:v>
                </c:pt>
                <c:pt idx="49">
                  <c:v>2011-02</c:v>
                </c:pt>
                <c:pt idx="50">
                  <c:v>2011-03</c:v>
                </c:pt>
                <c:pt idx="51">
                  <c:v>2011-04</c:v>
                </c:pt>
                <c:pt idx="52">
                  <c:v>2011-05</c:v>
                </c:pt>
                <c:pt idx="53">
                  <c:v>2011-06</c:v>
                </c:pt>
                <c:pt idx="54">
                  <c:v>2011-07</c:v>
                </c:pt>
                <c:pt idx="55">
                  <c:v>2011-08</c:v>
                </c:pt>
                <c:pt idx="56">
                  <c:v>2011-09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2012-01</c:v>
                </c:pt>
                <c:pt idx="61">
                  <c:v>2012-02</c:v>
                </c:pt>
                <c:pt idx="62">
                  <c:v>2012-03</c:v>
                </c:pt>
                <c:pt idx="63">
                  <c:v>2012-04</c:v>
                </c:pt>
                <c:pt idx="64">
                  <c:v>2012-05</c:v>
                </c:pt>
                <c:pt idx="65">
                  <c:v>2012-06</c:v>
                </c:pt>
                <c:pt idx="66">
                  <c:v>2012-07</c:v>
                </c:pt>
                <c:pt idx="67">
                  <c:v>2012-08</c:v>
                </c:pt>
                <c:pt idx="68">
                  <c:v>2012-09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2013-01</c:v>
                </c:pt>
                <c:pt idx="73">
                  <c:v>2013-02</c:v>
                </c:pt>
                <c:pt idx="74">
                  <c:v>2013-03</c:v>
                </c:pt>
                <c:pt idx="75">
                  <c:v>2013-04</c:v>
                </c:pt>
                <c:pt idx="76">
                  <c:v>2013-05</c:v>
                </c:pt>
                <c:pt idx="77">
                  <c:v>2013-06</c:v>
                </c:pt>
                <c:pt idx="78">
                  <c:v>2013-07</c:v>
                </c:pt>
                <c:pt idx="79">
                  <c:v>2013-08</c:v>
                </c:pt>
                <c:pt idx="80">
                  <c:v>2013-09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2014-01</c:v>
                </c:pt>
                <c:pt idx="85">
                  <c:v>2014-02</c:v>
                </c:pt>
                <c:pt idx="86">
                  <c:v>2014-03</c:v>
                </c:pt>
              </c:strCache>
            </c:strRef>
          </c:cat>
          <c:val>
            <c:numRef>
              <c:f>'Whois Stats'!$F$89:$F$175</c:f>
              <c:numCache>
                <c:formatCode>0.00</c:formatCode>
                <c:ptCount val="87"/>
                <c:pt idx="0">
                  <c:v>37.17112172100808</c:v>
                </c:pt>
                <c:pt idx="1">
                  <c:v>35.09036087366729</c:v>
                </c:pt>
                <c:pt idx="2">
                  <c:v>47.56787241896485</c:v>
                </c:pt>
                <c:pt idx="3">
                  <c:v>44.45221190993345</c:v>
                </c:pt>
                <c:pt idx="4">
                  <c:v>50.34327088810015</c:v>
                </c:pt>
                <c:pt idx="5">
                  <c:v>50.5082778348034</c:v>
                </c:pt>
                <c:pt idx="6">
                  <c:v>52.23938371213898</c:v>
                </c:pt>
                <c:pt idx="7">
                  <c:v>52.20411335654697</c:v>
                </c:pt>
                <c:pt idx="8">
                  <c:v>48.67154684036277</c:v>
                </c:pt>
                <c:pt idx="9">
                  <c:v>50.32626885182196</c:v>
                </c:pt>
                <c:pt idx="10">
                  <c:v>55.14153597234602</c:v>
                </c:pt>
                <c:pt idx="11">
                  <c:v>49.37174431929353</c:v>
                </c:pt>
                <c:pt idx="12">
                  <c:v>47.19028659152706</c:v>
                </c:pt>
                <c:pt idx="13">
                  <c:v>51.62707844436695</c:v>
                </c:pt>
                <c:pt idx="14">
                  <c:v>59.53674925059146</c:v>
                </c:pt>
                <c:pt idx="15">
                  <c:v>78.28731211435132</c:v>
                </c:pt>
                <c:pt idx="16">
                  <c:v>75.0962442604153</c:v>
                </c:pt>
                <c:pt idx="17">
                  <c:v>70.09179407410188</c:v>
                </c:pt>
                <c:pt idx="18">
                  <c:v>73.54272222020955</c:v>
                </c:pt>
                <c:pt idx="19">
                  <c:v>69.76609809176736</c:v>
                </c:pt>
                <c:pt idx="20">
                  <c:v>78.4763879453612</c:v>
                </c:pt>
                <c:pt idx="21">
                  <c:v>80.2644659118756</c:v>
                </c:pt>
                <c:pt idx="22">
                  <c:v>85.93319068648598</c:v>
                </c:pt>
                <c:pt idx="23">
                  <c:v>94.9698172692357</c:v>
                </c:pt>
                <c:pt idx="24">
                  <c:v>115.7900805874312</c:v>
                </c:pt>
                <c:pt idx="25">
                  <c:v>100.9866961072022</c:v>
                </c:pt>
                <c:pt idx="26">
                  <c:v>107.9693633124714</c:v>
                </c:pt>
                <c:pt idx="27">
                  <c:v>104.3767810646408</c:v>
                </c:pt>
                <c:pt idx="28">
                  <c:v>114.3099166430975</c:v>
                </c:pt>
                <c:pt idx="29">
                  <c:v>134.6995547471253</c:v>
                </c:pt>
                <c:pt idx="30">
                  <c:v>169.5331225475296</c:v>
                </c:pt>
                <c:pt idx="31">
                  <c:v>151.6683524265555</c:v>
                </c:pt>
                <c:pt idx="32">
                  <c:v>163.4756838653748</c:v>
                </c:pt>
                <c:pt idx="33">
                  <c:v>227.8617507013982</c:v>
                </c:pt>
                <c:pt idx="34">
                  <c:v>231.9084555091436</c:v>
                </c:pt>
                <c:pt idx="35">
                  <c:v>255.9513813936774</c:v>
                </c:pt>
                <c:pt idx="36">
                  <c:v>306.4025004291007</c:v>
                </c:pt>
                <c:pt idx="37">
                  <c:v>317.0547767764892</c:v>
                </c:pt>
                <c:pt idx="38">
                  <c:v>375.4004465142143</c:v>
                </c:pt>
                <c:pt idx="39">
                  <c:v>393.7561313719289</c:v>
                </c:pt>
                <c:pt idx="40">
                  <c:v>495.3079266279712</c:v>
                </c:pt>
                <c:pt idx="41">
                  <c:v>486.1393936610168</c:v>
                </c:pt>
                <c:pt idx="42">
                  <c:v>1157.840887870816</c:v>
                </c:pt>
                <c:pt idx="43">
                  <c:v>1040.947248842865</c:v>
                </c:pt>
                <c:pt idx="44">
                  <c:v>3694.51199472916</c:v>
                </c:pt>
                <c:pt idx="45">
                  <c:v>2601.974598795807</c:v>
                </c:pt>
                <c:pt idx="46">
                  <c:v>711.549894576614</c:v>
                </c:pt>
                <c:pt idx="47">
                  <c:v>746.073327225945</c:v>
                </c:pt>
                <c:pt idx="48">
                  <c:v>1445.590341398386</c:v>
                </c:pt>
                <c:pt idx="49">
                  <c:v>1003.44690075763</c:v>
                </c:pt>
                <c:pt idx="50">
                  <c:v>854.8907503283315</c:v>
                </c:pt>
                <c:pt idx="51">
                  <c:v>747.0024355946488</c:v>
                </c:pt>
                <c:pt idx="52">
                  <c:v>670.2628673911554</c:v>
                </c:pt>
                <c:pt idx="53">
                  <c:v>637.4286958589422</c:v>
                </c:pt>
                <c:pt idx="54">
                  <c:v>565.859817608166</c:v>
                </c:pt>
                <c:pt idx="55">
                  <c:v>489.6721765480853</c:v>
                </c:pt>
                <c:pt idx="56">
                  <c:v>442.0828583139978</c:v>
                </c:pt>
                <c:pt idx="57">
                  <c:v>548.9245627396339</c:v>
                </c:pt>
                <c:pt idx="58">
                  <c:v>589.684890333976</c:v>
                </c:pt>
                <c:pt idx="59">
                  <c:v>666.7671364020274</c:v>
                </c:pt>
                <c:pt idx="60">
                  <c:v>555.5962787447627</c:v>
                </c:pt>
                <c:pt idx="61">
                  <c:v>478.9612682540261</c:v>
                </c:pt>
                <c:pt idx="62">
                  <c:v>489.3866787777576</c:v>
                </c:pt>
                <c:pt idx="63">
                  <c:v>473.9444286480178</c:v>
                </c:pt>
                <c:pt idx="64">
                  <c:v>472.4316698938695</c:v>
                </c:pt>
                <c:pt idx="65">
                  <c:v>422.346761433413</c:v>
                </c:pt>
                <c:pt idx="66">
                  <c:v>442.1837776495515</c:v>
                </c:pt>
                <c:pt idx="67">
                  <c:v>418.4869908032069</c:v>
                </c:pt>
                <c:pt idx="68">
                  <c:v>405.7509883006361</c:v>
                </c:pt>
                <c:pt idx="69">
                  <c:v>424.9169030277744</c:v>
                </c:pt>
                <c:pt idx="70">
                  <c:v>409.9419660963707</c:v>
                </c:pt>
                <c:pt idx="71">
                  <c:v>417.3270051935058</c:v>
                </c:pt>
                <c:pt idx="72">
                  <c:v>406.3191348945954</c:v>
                </c:pt>
                <c:pt idx="73">
                  <c:v>368.2651070237514</c:v>
                </c:pt>
                <c:pt idx="74">
                  <c:v>419.5301254875461</c:v>
                </c:pt>
                <c:pt idx="75">
                  <c:v>426.9055685929682</c:v>
                </c:pt>
                <c:pt idx="76">
                  <c:v>471.3587653897071</c:v>
                </c:pt>
                <c:pt idx="77">
                  <c:v>423.2256892489784</c:v>
                </c:pt>
                <c:pt idx="78">
                  <c:v>470.1323995501112</c:v>
                </c:pt>
                <c:pt idx="79">
                  <c:v>418.4088200712691</c:v>
                </c:pt>
                <c:pt idx="80">
                  <c:v>406.1027149553194</c:v>
                </c:pt>
                <c:pt idx="81">
                  <c:v>539.480363758473</c:v>
                </c:pt>
                <c:pt idx="82">
                  <c:v>443.6866202287087</c:v>
                </c:pt>
                <c:pt idx="83">
                  <c:v>449.3501924101862</c:v>
                </c:pt>
                <c:pt idx="84">
                  <c:v>371.2855886803241</c:v>
                </c:pt>
                <c:pt idx="85">
                  <c:v>322.2761142479785</c:v>
                </c:pt>
                <c:pt idx="86">
                  <c:v>368.6512663098443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716232"/>
        <c:axId val="-2134719224"/>
      </c:lineChart>
      <c:catAx>
        <c:axId val="-21347162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4719224"/>
        <c:crosses val="autoZero"/>
        <c:auto val="1"/>
        <c:lblAlgn val="ctr"/>
        <c:lblOffset val="100"/>
        <c:noMultiLvlLbl val="0"/>
      </c:catAx>
      <c:valAx>
        <c:axId val="-21347192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34716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63215540964"/>
          <c:y val="0.432629568691973"/>
          <c:w val="0.109527014140533"/>
          <c:h val="0.1297657382379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0.83765</cdr:x>
      <cdr:y>0.87657</cdr:y>
    </cdr:from>
    <cdr:to>
      <cdr:x>0.86451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rot="18754375">
          <a:off x="6603150" y="4702260"/>
          <a:ext cx="630156" cy="218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2014-03</a:t>
          </a:r>
          <a:endParaRPr 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35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" y="3781506"/>
            <a:ext cx="9138655" cy="1580913"/>
          </a:xfrm>
        </p:spPr>
        <p:txBody>
          <a:bodyPr/>
          <a:lstStyle>
            <a:lvl1pPr algn="ctr">
              <a:defRPr>
                <a:solidFill>
                  <a:srgbClr val="45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2419"/>
            <a:ext cx="9144000" cy="14153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cago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B79FA14-DDF5-534C-89A1-A01B41BFD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7A7D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API Software and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Andy Newton, Chief Engineer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9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</a:t>
            </a:r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entury Gothic" charset="0"/>
                <a:ea typeface="ＭＳ Ｐゴシック" charset="-128"/>
              </a:rPr>
              <a:t>You must first sign an AUP</a:t>
            </a:r>
          </a:p>
          <a:p>
            <a:pPr lvl="1"/>
            <a:r>
              <a:rPr lang="en-US" dirty="0">
                <a:latin typeface="Century Gothic" charset="0"/>
                <a:ea typeface="ＭＳ Ｐゴシック" charset="-128"/>
              </a:rPr>
              <a:t>ARIN staff will review your need to access bulk </a:t>
            </a:r>
            <a:r>
              <a:rPr lang="en-US" dirty="0" err="1">
                <a:latin typeface="Century Gothic" charset="0"/>
                <a:ea typeface="ＭＳ Ｐゴシック" charset="-128"/>
              </a:rPr>
              <a:t>Whois</a:t>
            </a:r>
            <a:r>
              <a:rPr lang="en-US" dirty="0">
                <a:latin typeface="Century Gothic" charset="0"/>
                <a:ea typeface="ＭＳ Ｐゴシック" charset="-128"/>
              </a:rPr>
              <a:t> data</a:t>
            </a:r>
          </a:p>
          <a:p>
            <a:r>
              <a:rPr lang="en-US" dirty="0">
                <a:latin typeface="Century Gothic" charset="0"/>
                <a:ea typeface="ＭＳ Ｐゴシック" charset="-128"/>
              </a:rPr>
              <a:t>Also requires an API Key</a:t>
            </a:r>
          </a:p>
          <a:p>
            <a:r>
              <a:rPr lang="en-US" dirty="0">
                <a:latin typeface="Century Gothic" charset="0"/>
                <a:ea typeface="ＭＳ Ｐゴシック" charset="-128"/>
              </a:rPr>
              <a:t>More information</a:t>
            </a:r>
          </a:p>
          <a:p>
            <a:pPr lvl="1"/>
            <a:r>
              <a:rPr lang="en-US" dirty="0"/>
              <a:t>https://www.arin.net/resources/request/</a:t>
            </a:r>
            <a:r>
              <a:rPr lang="en-US" dirty="0" smtClean="0"/>
              <a:t>bulkwhois.html</a:t>
            </a:r>
          </a:p>
          <a:p>
            <a:r>
              <a:rPr lang="en-US" dirty="0" smtClean="0"/>
              <a:t>Can be accessed </a:t>
            </a:r>
            <a:r>
              <a:rPr lang="en-US" dirty="0" err="1" smtClean="0"/>
              <a:t>RESTfully</a:t>
            </a:r>
            <a:r>
              <a:rPr lang="en-US" dirty="0" smtClean="0"/>
              <a:t> via </a:t>
            </a:r>
            <a:r>
              <a:rPr lang="en-US" dirty="0" err="1" smtClean="0"/>
              <a:t>www.arin.net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9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&amp; </a:t>
            </a:r>
            <a:r>
              <a:rPr lang="en-US" dirty="0" err="1" smtClean="0"/>
              <a:t>Whois</a:t>
            </a:r>
            <a:r>
              <a:rPr lang="en-US" dirty="0" smtClean="0"/>
              <a:t>-RWS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Port 43</a:t>
            </a:r>
          </a:p>
          <a:p>
            <a:pPr lvl="1"/>
            <a:r>
              <a:rPr lang="en-US" i="1" dirty="0" smtClean="0"/>
              <a:t>Classic</a:t>
            </a:r>
            <a:r>
              <a:rPr lang="en-US" dirty="0" smtClean="0"/>
              <a:t>, but not formally structured/standardized and </a:t>
            </a:r>
            <a:r>
              <a:rPr lang="en-US" u="sng" dirty="0" smtClean="0"/>
              <a:t>everybody</a:t>
            </a:r>
            <a:r>
              <a:rPr lang="en-US" dirty="0" smtClean="0"/>
              <a:t> does it differently</a:t>
            </a:r>
          </a:p>
          <a:p>
            <a:r>
              <a:rPr lang="en-US" dirty="0" err="1" smtClean="0"/>
              <a:t>Whois</a:t>
            </a:r>
            <a:r>
              <a:rPr lang="en-US" dirty="0" smtClean="0"/>
              <a:t>-RWS</a:t>
            </a:r>
          </a:p>
          <a:p>
            <a:pPr lvl="1"/>
            <a:r>
              <a:rPr lang="en-US" dirty="0" smtClean="0"/>
              <a:t>XML and/or JSON over </a:t>
            </a:r>
            <a:r>
              <a:rPr lang="en-US" dirty="0" err="1" smtClean="0"/>
              <a:t>RESTful</a:t>
            </a:r>
            <a:r>
              <a:rPr lang="en-US" dirty="0" smtClean="0"/>
              <a:t> HTTP</a:t>
            </a:r>
          </a:p>
          <a:p>
            <a:pPr lvl="1"/>
            <a:r>
              <a:rPr lang="en-US" i="1" dirty="0" smtClean="0"/>
              <a:t>Only an ARIN “standard”</a:t>
            </a:r>
          </a:p>
          <a:p>
            <a:pPr lvl="1"/>
            <a:r>
              <a:rPr lang="en-US" dirty="0" smtClean="0"/>
              <a:t>Higher query load than Port 43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/resources/</a:t>
            </a:r>
            <a:r>
              <a:rPr lang="en-US" dirty="0" err="1"/>
              <a:t>whoisrws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70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/</a:t>
            </a:r>
            <a:r>
              <a:rPr lang="en-US" dirty="0" err="1" smtClean="0"/>
              <a:t>Whois</a:t>
            </a:r>
            <a:r>
              <a:rPr lang="en-US" dirty="0" smtClean="0"/>
              <a:t>-RWS Q/S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690233"/>
              </p:ext>
            </p:extLst>
          </p:nvPr>
        </p:nvGraphicFramePr>
        <p:xfrm>
          <a:off x="457200" y="1203324"/>
          <a:ext cx="8128787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531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ARINcli</a:t>
            </a:r>
            <a:r>
              <a:rPr lang="en-US" dirty="0" smtClean="0"/>
              <a:t> - @</a:t>
            </a:r>
            <a:r>
              <a:rPr lang="en-US" dirty="0" err="1" smtClean="0"/>
              <a:t>projects.arin.net</a:t>
            </a:r>
            <a:endParaRPr lang="en-US" dirty="0"/>
          </a:p>
        </p:txBody>
      </p:sp>
      <p:pic>
        <p:nvPicPr>
          <p:cNvPr id="4" name="Picture 3" descr="arin-projec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791"/>
            <a:ext cx="9144000" cy="5131837"/>
          </a:xfrm>
          <a:prstGeom prst="rect">
            <a:avLst/>
          </a:prstGeom>
        </p:spPr>
      </p:pic>
      <p:pic>
        <p:nvPicPr>
          <p:cNvPr id="5" name="Picture 4" descr="arincli-manpag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5"/>
          <a:stretch/>
        </p:blipFill>
        <p:spPr>
          <a:xfrm>
            <a:off x="921644" y="3642862"/>
            <a:ext cx="8222356" cy="322976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840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rininfo</a:t>
            </a:r>
            <a:r>
              <a:rPr lang="en-US" dirty="0" smtClean="0"/>
              <a:t> – </a:t>
            </a:r>
            <a:r>
              <a:rPr lang="en-US" dirty="0" err="1" smtClean="0"/>
              <a:t>Whois</a:t>
            </a:r>
            <a:r>
              <a:rPr lang="en-US" dirty="0" smtClean="0"/>
              <a:t>-RWS client</a:t>
            </a:r>
            <a:endParaRPr lang="en-US" dirty="0"/>
          </a:p>
        </p:txBody>
      </p:sp>
      <p:pic>
        <p:nvPicPr>
          <p:cNvPr id="3" name="Picture 2" descr="Screen Shot 2013-04-12 at 10.49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473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rininfo</a:t>
            </a:r>
            <a:r>
              <a:rPr lang="en-US" dirty="0" smtClean="0"/>
              <a:t> – sorted, tree form</a:t>
            </a:r>
            <a:endParaRPr lang="en-US" dirty="0"/>
          </a:p>
        </p:txBody>
      </p:sp>
      <p:pic>
        <p:nvPicPr>
          <p:cNvPr id="3" name="Picture 2" descr="Screen Shot 2013-04-12 at 10.52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74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3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ickets – Manage X* Tickets</a:t>
            </a:r>
            <a:endParaRPr lang="en-US" dirty="0"/>
          </a:p>
        </p:txBody>
      </p:sp>
      <p:pic>
        <p:nvPicPr>
          <p:cNvPr id="3" name="Picture 2" descr="Screen Shot 2013-04-12 at 11.1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352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dns</a:t>
            </a:r>
            <a:r>
              <a:rPr lang="en-US" dirty="0" smtClean="0"/>
              <a:t> – Manage Reverse DNS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00529"/>
            <a:ext cx="8229600" cy="41347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$TTL	86400 ; 24 hours could have been written as 24h or 1d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$ORIGIN 136.136.192.IN-ADDR.ARPA.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@  1D  IN	 SOA ns1.example.com.	mymail.example.com. (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			      2002022401 ; serial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			      3H ; refresh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			      15 ; retry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			      1w ; expire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			      3h ; minimum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			     )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       IN  NS     ns1.example.com.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       IN  NS     ns2.example.com.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; server host definitions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1      IN  PTR    ns1.example.com.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2      IN  PTR    www.example.com.            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; non server domain hosts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3      IN  PTR    bill.example.com.  </a:t>
            </a:r>
          </a:p>
          <a:p>
            <a:pPr marL="0" indent="0">
              <a:buFont typeface="Arial"/>
              <a:buNone/>
            </a:pPr>
            <a:r>
              <a:rPr lang="en-US" sz="1300" smtClean="0">
                <a:latin typeface="Lucida Sans Typewriter"/>
                <a:cs typeface="Lucida Sans Typewriter"/>
              </a:rPr>
              <a:t>4      IN  PTR    fred.example.com. </a:t>
            </a:r>
            <a:endParaRPr lang="en-US" sz="1300" dirty="0">
              <a:latin typeface="Lucida Sans Typewriter"/>
              <a:cs typeface="Lucida Sans Typewriter"/>
            </a:endParaRPr>
          </a:p>
        </p:txBody>
      </p:sp>
      <p:pic>
        <p:nvPicPr>
          <p:cNvPr id="4" name="Picture 3" descr="Screen Shot 2013-04-12 at 11.43.2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" b="74972"/>
          <a:stretch/>
        </p:blipFill>
        <p:spPr>
          <a:xfrm>
            <a:off x="0" y="5619688"/>
            <a:ext cx="9144000" cy="12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ARINcli</a:t>
            </a:r>
            <a:r>
              <a:rPr lang="en-US" dirty="0" smtClean="0"/>
              <a:t> - …and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70221"/>
          </a:xfrm>
        </p:spPr>
        <p:txBody>
          <a:bodyPr/>
          <a:lstStyle/>
          <a:p>
            <a:r>
              <a:rPr lang="en-US" dirty="0" smtClean="0"/>
              <a:t>Manage POCs</a:t>
            </a:r>
          </a:p>
          <a:p>
            <a:r>
              <a:rPr lang="en-US" smtClean="0"/>
              <a:t>Request Association, Reassignment, </a:t>
            </a:r>
            <a:r>
              <a:rPr lang="en-US" dirty="0" smtClean="0"/>
              <a:t>and </a:t>
            </a:r>
            <a:r>
              <a:rPr lang="en-US" dirty="0" err="1" smtClean="0"/>
              <a:t>WhoWas</a:t>
            </a:r>
            <a:r>
              <a:rPr lang="en-US" dirty="0" smtClean="0"/>
              <a:t> reports</a:t>
            </a:r>
          </a:p>
          <a:p>
            <a:r>
              <a:rPr lang="en-US" dirty="0" smtClean="0"/>
              <a:t>Manage RPKI ROAs (for Hosted CAs)</a:t>
            </a:r>
            <a:endParaRPr lang="en-US" dirty="0"/>
          </a:p>
        </p:txBody>
      </p:sp>
      <p:pic>
        <p:nvPicPr>
          <p:cNvPr id="4" name="Picture 3" descr="hel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4844"/>
            <a:ext cx="82296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6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Registry Data Access Protocol</a:t>
            </a:r>
          </a:p>
          <a:p>
            <a:pPr lvl="1"/>
            <a:r>
              <a:rPr lang="en-US" dirty="0" smtClean="0"/>
              <a:t>Upcoming IETF standard from the WEIRDS working group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datatracker.ietf.org</a:t>
            </a:r>
            <a:r>
              <a:rPr lang="en-US" dirty="0"/>
              <a:t>/</a:t>
            </a:r>
            <a:r>
              <a:rPr lang="en-US" dirty="0" err="1"/>
              <a:t>wg</a:t>
            </a:r>
            <a:r>
              <a:rPr lang="en-US" dirty="0"/>
              <a:t>/</a:t>
            </a:r>
            <a:r>
              <a:rPr lang="en-US" dirty="0" err="1"/>
              <a:t>weirds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JSON over </a:t>
            </a:r>
            <a:r>
              <a:rPr lang="en-US" dirty="0" err="1" smtClean="0"/>
              <a:t>RESTful</a:t>
            </a:r>
            <a:r>
              <a:rPr lang="en-US" dirty="0" smtClean="0"/>
              <a:t> HTTP</a:t>
            </a:r>
          </a:p>
          <a:p>
            <a:pPr lvl="1"/>
            <a:r>
              <a:rPr lang="en-US" b="1" dirty="0" smtClean="0"/>
              <a:t>ALL</a:t>
            </a:r>
            <a:r>
              <a:rPr lang="en-US" dirty="0" smtClean="0"/>
              <a:t> 5 RIRs have RDAP pilots (and VeriSign, </a:t>
            </a:r>
            <a:r>
              <a:rPr lang="en-US" dirty="0" err="1" smtClean="0"/>
              <a:t>Afilias</a:t>
            </a:r>
            <a:r>
              <a:rPr lang="en-US" dirty="0" smtClean="0"/>
              <a:t>, &amp; </a:t>
            </a:r>
            <a:r>
              <a:rPr lang="en-US" dirty="0" err="1" smtClean="0"/>
              <a:t>NeuStar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rdappilot.arin.net</a:t>
            </a:r>
            <a:r>
              <a:rPr lang="en-US" dirty="0"/>
              <a:t>/</a:t>
            </a:r>
            <a:r>
              <a:rPr lang="en-US" dirty="0" err="1"/>
              <a:t>rdapbootstrap</a:t>
            </a:r>
            <a:endParaRPr lang="en-US" dirty="0" smtClean="0"/>
          </a:p>
          <a:p>
            <a:pPr lvl="1"/>
            <a:r>
              <a:rPr lang="en-US" dirty="0" smtClean="0"/>
              <a:t>ICANN requiring it in new TLD contracts</a:t>
            </a:r>
          </a:p>
          <a:p>
            <a:pPr lvl="2"/>
            <a:r>
              <a:rPr lang="en-US" dirty="0" smtClean="0"/>
              <a:t>And have contracted with CNNIC to create an open source server for DNRs and RIRs and an open source client. </a:t>
            </a:r>
            <a:r>
              <a:rPr lang="en-US" i="1" dirty="0" smtClean="0"/>
              <a:t>Not yet available.</a:t>
            </a:r>
          </a:p>
        </p:txBody>
      </p:sp>
    </p:spTree>
    <p:extLst>
      <p:ext uri="{BB962C8B-B14F-4D97-AF65-F5344CB8AC3E}">
        <p14:creationId xmlns:p14="http://schemas.microsoft.com/office/powerpoint/2010/main" val="312062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Progress(ion)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0386"/>
            <a:ext cx="8229600" cy="36957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ARIN has limited Engineering resources</a:t>
            </a:r>
          </a:p>
          <a:p>
            <a:r>
              <a:rPr lang="en-US" dirty="0" smtClean="0"/>
              <a:t>Creating </a:t>
            </a:r>
            <a:r>
              <a:rPr lang="en-US" dirty="0" err="1" smtClean="0"/>
              <a:t>featureful</a:t>
            </a:r>
            <a:r>
              <a:rPr lang="en-US" dirty="0" smtClean="0"/>
              <a:t> APIs enables others to create good tools instead of relying on ARIN</a:t>
            </a:r>
          </a:p>
          <a:p>
            <a:pPr lvl="1"/>
            <a:r>
              <a:rPr lang="en-US" dirty="0" smtClean="0"/>
              <a:t>ARIN is dedicated to keep this APIs stable and highly available so as to empower the community</a:t>
            </a:r>
          </a:p>
          <a:p>
            <a:r>
              <a:rPr lang="en-US" dirty="0" smtClean="0"/>
              <a:t>http://projects.arin.net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rin-tech-discuss@arin.net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379831"/>
            <a:ext cx="8229600" cy="862395"/>
            <a:chOff x="457200" y="1771831"/>
            <a:chExt cx="8229600" cy="862395"/>
          </a:xfrm>
        </p:grpSpPr>
        <p:sp>
          <p:nvSpPr>
            <p:cNvPr id="4" name="Right Arrow 3"/>
            <p:cNvSpPr/>
            <p:nvPr/>
          </p:nvSpPr>
          <p:spPr>
            <a:xfrm>
              <a:off x="457200" y="1771831"/>
              <a:ext cx="8229600" cy="862395"/>
            </a:xfrm>
            <a:prstGeom prst="rightArrow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2026201"/>
              <a:ext cx="1873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Legacy / Inherited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15547" y="2026201"/>
              <a:ext cx="2161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Programmatic / REST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774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ARIN’s RDAP Pilot &amp;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ARIN Registry Pilot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rdappilot.arin.net</a:t>
            </a:r>
            <a:r>
              <a:rPr lang="en-US" dirty="0"/>
              <a:t>/</a:t>
            </a:r>
            <a:r>
              <a:rPr lang="en-US" dirty="0" err="1"/>
              <a:t>restfulwhois</a:t>
            </a:r>
            <a:r>
              <a:rPr lang="en-US" dirty="0"/>
              <a:t>/</a:t>
            </a:r>
            <a:r>
              <a:rPr lang="en-US" dirty="0" err="1" smtClean="0"/>
              <a:t>rdap</a:t>
            </a:r>
            <a:endParaRPr lang="en-US" dirty="0" smtClean="0"/>
          </a:p>
          <a:p>
            <a:r>
              <a:rPr lang="en-US" dirty="0" smtClean="0"/>
              <a:t>A pilot bootstrap server</a:t>
            </a:r>
          </a:p>
          <a:p>
            <a:pPr lvl="1"/>
            <a:r>
              <a:rPr lang="en-US" dirty="0"/>
              <a:t>http://rdappilot.arin.net/</a:t>
            </a:r>
            <a:r>
              <a:rPr lang="en-US" dirty="0" smtClean="0"/>
              <a:t>rdapbootstrap</a:t>
            </a:r>
          </a:p>
          <a:p>
            <a:pPr lvl="1"/>
            <a:r>
              <a:rPr lang="en-US" dirty="0" smtClean="0"/>
              <a:t>Aim your RDAP client here and it will refer to the proper RIR or DNR</a:t>
            </a:r>
          </a:p>
          <a:p>
            <a:pPr lvl="2"/>
            <a:r>
              <a:rPr lang="en-US" i="1" dirty="0" smtClean="0"/>
              <a:t>Code is open sourced @</a:t>
            </a:r>
            <a:r>
              <a:rPr lang="en-US" i="1" dirty="0" err="1" smtClean="0"/>
              <a:t>projects.arin.net</a:t>
            </a:r>
            <a:endParaRPr lang="en-US" i="1" dirty="0" smtClean="0"/>
          </a:p>
          <a:p>
            <a:r>
              <a:rPr lang="en-US" dirty="0" err="1" smtClean="0"/>
              <a:t>NicInfo</a:t>
            </a:r>
            <a:endParaRPr lang="en-US" dirty="0" smtClean="0"/>
          </a:p>
          <a:p>
            <a:pPr lvl="1"/>
            <a:r>
              <a:rPr lang="en-US" dirty="0" smtClean="0"/>
              <a:t>Command-line RDAP client</a:t>
            </a:r>
          </a:p>
          <a:p>
            <a:pPr lvl="1"/>
            <a:r>
              <a:rPr lang="en-US" dirty="0" smtClean="0"/>
              <a:t>Only RDAP client currently </a:t>
            </a:r>
            <a:r>
              <a:rPr lang="en-US" dirty="0" err="1" smtClean="0"/>
              <a:t>availalbe</a:t>
            </a:r>
            <a:endParaRPr lang="en-US" dirty="0"/>
          </a:p>
          <a:p>
            <a:pPr lvl="1"/>
            <a:r>
              <a:rPr lang="en-US" i="1" dirty="0" smtClean="0"/>
              <a:t>Open sourced @</a:t>
            </a:r>
            <a:r>
              <a:rPr lang="en-US" i="1" dirty="0" err="1" smtClean="0"/>
              <a:t>projects.arin.net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77140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682428"/>
            <a:ext cx="7772400" cy="77999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projects-screen-sho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5156"/>
            <a:ext cx="9144000" cy="31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0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374" y="1401062"/>
            <a:ext cx="2657930" cy="3050909"/>
            <a:chOff x="1034367" y="1401062"/>
            <a:chExt cx="2657930" cy="3050909"/>
          </a:xfrm>
        </p:grpSpPr>
        <p:sp>
          <p:nvSpPr>
            <p:cNvPr id="5" name="Rounded Rectangle 4"/>
            <p:cNvSpPr/>
            <p:nvPr/>
          </p:nvSpPr>
          <p:spPr>
            <a:xfrm>
              <a:off x="1034367" y="1401062"/>
              <a:ext cx="2657930" cy="305090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57631" y="1526991"/>
              <a:ext cx="24032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LEGACY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295933" y="1414157"/>
            <a:ext cx="2657930" cy="34699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0813" y="1540085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4394" y="2450321"/>
            <a:ext cx="116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Email </a:t>
            </a:r>
          </a:p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21573" y="3704261"/>
            <a:ext cx="77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72604" y="25664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Reg</a:t>
            </a:r>
            <a:r>
              <a:rPr lang="en-US" dirty="0" smtClean="0"/>
              <a:t>-RWS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597" y="3693866"/>
            <a:ext cx="12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Whois</a:t>
            </a:r>
            <a:r>
              <a:rPr lang="en-US" dirty="0" smtClean="0"/>
              <a:t>-RWS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28581" y="302202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 </a:t>
            </a:r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29056" y="424955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RDAP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623581" y="2450321"/>
            <a:ext cx="3059073" cy="64633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6396" y="3509201"/>
            <a:ext cx="3059073" cy="68954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46419" y="4057196"/>
            <a:ext cx="1070062" cy="68954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0990" y="2400641"/>
            <a:ext cx="3923228" cy="97762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83458" y="2400641"/>
            <a:ext cx="1863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</a:t>
            </a:r>
          </a:p>
          <a:p>
            <a:r>
              <a:rPr lang="en-US" sz="2400" dirty="0" smtClean="0"/>
              <a:t>API Key</a:t>
            </a:r>
          </a:p>
          <a:p>
            <a:r>
              <a:rPr lang="en-US" sz="2400" dirty="0" smtClean="0"/>
              <a:t>for </a:t>
            </a:r>
          </a:p>
          <a:p>
            <a:r>
              <a:rPr lang="en-US" sz="2400" dirty="0" smtClean="0"/>
              <a:t>authorization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22" idx="6"/>
            <a:endCxn id="23" idx="1"/>
          </p:cNvCxnSpPr>
          <p:nvPr/>
        </p:nvCxnSpPr>
        <p:spPr>
          <a:xfrm>
            <a:off x="5434218" y="2889451"/>
            <a:ext cx="1449240" cy="29602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itle 9"/>
          <p:cNvSpPr txBox="1">
            <a:spLocks/>
          </p:cNvSpPr>
          <p:nvPr/>
        </p:nvSpPr>
        <p:spPr>
          <a:xfrm>
            <a:off x="465577" y="48397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7A7DA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291217" y="4988827"/>
            <a:ext cx="2657930" cy="17105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6503" y="5135223"/>
            <a:ext cx="85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NicInfo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72604" y="5735187"/>
            <a:ext cx="168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RDAP Bootstrap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29056" y="6171684"/>
            <a:ext cx="85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ARINcli</a:t>
            </a:r>
            <a:endParaRPr lang="en-US" dirty="0"/>
          </a:p>
        </p:txBody>
      </p:sp>
      <p:cxnSp>
        <p:nvCxnSpPr>
          <p:cNvPr id="33" name="Curved Connector 32"/>
          <p:cNvCxnSpPr>
            <a:stCxn id="16" idx="3"/>
            <a:endCxn id="29" idx="3"/>
          </p:cNvCxnSpPr>
          <p:nvPr/>
        </p:nvCxnSpPr>
        <p:spPr>
          <a:xfrm>
            <a:off x="4333884" y="4434225"/>
            <a:ext cx="28480" cy="885664"/>
          </a:xfrm>
          <a:prstGeom prst="curvedConnector3">
            <a:avLst>
              <a:gd name="adj1" fmla="val 1822138"/>
            </a:avLst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6" idx="3"/>
          </p:cNvCxnSpPr>
          <p:nvPr/>
        </p:nvCxnSpPr>
        <p:spPr>
          <a:xfrm>
            <a:off x="4333884" y="4434225"/>
            <a:ext cx="348770" cy="1300962"/>
          </a:xfrm>
          <a:prstGeom prst="curvedConnector2">
            <a:avLst/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3" idx="3"/>
            <a:endCxn id="31" idx="3"/>
          </p:cNvCxnSpPr>
          <p:nvPr/>
        </p:nvCxnSpPr>
        <p:spPr>
          <a:xfrm flipH="1">
            <a:off x="4483339" y="3878532"/>
            <a:ext cx="147970" cy="2477818"/>
          </a:xfrm>
          <a:prstGeom prst="curvedConnector3">
            <a:avLst>
              <a:gd name="adj1" fmla="val -561526"/>
            </a:avLst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12" idx="3"/>
            <a:endCxn id="31" idx="3"/>
          </p:cNvCxnSpPr>
          <p:nvPr/>
        </p:nvCxnSpPr>
        <p:spPr>
          <a:xfrm flipH="1">
            <a:off x="4483339" y="2751096"/>
            <a:ext cx="33141" cy="3605254"/>
          </a:xfrm>
          <a:prstGeom prst="curvedConnector3">
            <a:avLst>
              <a:gd name="adj1" fmla="val -4245472"/>
            </a:avLst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31" idx="3"/>
            <a:endCxn id="23" idx="2"/>
          </p:cNvCxnSpPr>
          <p:nvPr/>
        </p:nvCxnSpPr>
        <p:spPr>
          <a:xfrm flipV="1">
            <a:off x="4483339" y="3970301"/>
            <a:ext cx="3331775" cy="2386049"/>
          </a:xfrm>
          <a:prstGeom prst="curvedConnector2">
            <a:avLst/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7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Provisioning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374" y="1401062"/>
            <a:ext cx="2657930" cy="3050909"/>
            <a:chOff x="1034367" y="1401062"/>
            <a:chExt cx="2657930" cy="3050909"/>
          </a:xfrm>
        </p:grpSpPr>
        <p:sp>
          <p:nvSpPr>
            <p:cNvPr id="5" name="Rounded Rectangle 4"/>
            <p:cNvSpPr/>
            <p:nvPr/>
          </p:nvSpPr>
          <p:spPr>
            <a:xfrm>
              <a:off x="1034367" y="1401062"/>
              <a:ext cx="2657930" cy="305090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57631" y="1526991"/>
              <a:ext cx="24032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LEGACY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295933" y="1414157"/>
            <a:ext cx="2657930" cy="34699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0813" y="1540085"/>
            <a:ext cx="160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4394" y="2450321"/>
            <a:ext cx="116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Email </a:t>
            </a:r>
          </a:p>
          <a:p>
            <a:pPr algn="ctr"/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21573" y="3704261"/>
            <a:ext cx="77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72604" y="25664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Reg</a:t>
            </a:r>
            <a:r>
              <a:rPr lang="en-US" dirty="0" smtClean="0"/>
              <a:t>-RWS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597" y="3693866"/>
            <a:ext cx="12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Whois</a:t>
            </a:r>
            <a:r>
              <a:rPr lang="en-US" dirty="0" smtClean="0"/>
              <a:t>-RWS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28581" y="302202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 </a:t>
            </a:r>
            <a:r>
              <a:rPr lang="en-US" dirty="0" err="1" smtClean="0"/>
              <a:t>Whois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29056" y="424955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RDAP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623581" y="2450321"/>
            <a:ext cx="3059073" cy="64633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6396" y="3509201"/>
            <a:ext cx="3059073" cy="68954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46419" y="4057196"/>
            <a:ext cx="1070062" cy="68954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10990" y="2400641"/>
            <a:ext cx="3923228" cy="97762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83458" y="2400641"/>
            <a:ext cx="1863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</a:t>
            </a:r>
          </a:p>
          <a:p>
            <a:r>
              <a:rPr lang="en-US" sz="2400" dirty="0" smtClean="0"/>
              <a:t>API Key</a:t>
            </a:r>
          </a:p>
          <a:p>
            <a:r>
              <a:rPr lang="en-US" sz="2400" dirty="0" smtClean="0"/>
              <a:t>for </a:t>
            </a:r>
          </a:p>
          <a:p>
            <a:r>
              <a:rPr lang="en-US" sz="2400" dirty="0" smtClean="0"/>
              <a:t>authorization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22" idx="6"/>
            <a:endCxn id="23" idx="1"/>
          </p:cNvCxnSpPr>
          <p:nvPr/>
        </p:nvCxnSpPr>
        <p:spPr>
          <a:xfrm>
            <a:off x="5434218" y="2889451"/>
            <a:ext cx="1449240" cy="296020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35858" y="4457198"/>
            <a:ext cx="17151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Provisioning</a:t>
            </a:r>
          </a:p>
          <a:p>
            <a:r>
              <a:rPr lang="en-US" sz="2400" dirty="0" smtClean="0"/>
              <a:t>of data into</a:t>
            </a:r>
          </a:p>
          <a:p>
            <a:r>
              <a:rPr lang="en-US" sz="2400" dirty="0" smtClean="0"/>
              <a:t>ARIN’s</a:t>
            </a:r>
          </a:p>
          <a:p>
            <a:r>
              <a:rPr lang="en-US" sz="2400" dirty="0" smtClean="0"/>
              <a:t>registration</a:t>
            </a:r>
          </a:p>
          <a:p>
            <a:r>
              <a:rPr lang="en-US" sz="2400" dirty="0" smtClean="0"/>
              <a:t>database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27789" y="5405494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Public data /</a:t>
            </a:r>
          </a:p>
          <a:p>
            <a:r>
              <a:rPr lang="en-US" sz="2400" dirty="0" smtClean="0"/>
              <a:t>Read-only</a:t>
            </a:r>
            <a:endParaRPr lang="en-US" sz="2400" dirty="0"/>
          </a:p>
        </p:txBody>
      </p:sp>
      <p:cxnSp>
        <p:nvCxnSpPr>
          <p:cNvPr id="37" name="Straight Arrow Connector 36"/>
          <p:cNvCxnSpPr>
            <a:stCxn id="19" idx="6"/>
            <a:endCxn id="34" idx="1"/>
          </p:cNvCxnSpPr>
          <p:nvPr/>
        </p:nvCxnSpPr>
        <p:spPr>
          <a:xfrm>
            <a:off x="4682654" y="2773487"/>
            <a:ext cx="2353204" cy="2653207"/>
          </a:xfrm>
          <a:prstGeom prst="curvedConnector3">
            <a:avLst>
              <a:gd name="adj1" fmla="val 50000"/>
            </a:avLst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6"/>
          <p:cNvCxnSpPr>
            <a:endCxn id="36" idx="0"/>
          </p:cNvCxnSpPr>
          <p:nvPr/>
        </p:nvCxnSpPr>
        <p:spPr>
          <a:xfrm>
            <a:off x="4825468" y="3949078"/>
            <a:ext cx="83332" cy="1456416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36"/>
          <p:cNvCxnSpPr>
            <a:stCxn id="15" idx="3"/>
          </p:cNvCxnSpPr>
          <p:nvPr/>
        </p:nvCxnSpPr>
        <p:spPr>
          <a:xfrm>
            <a:off x="4564817" y="3206689"/>
            <a:ext cx="662236" cy="2198805"/>
          </a:xfrm>
          <a:prstGeom prst="curvedConnector2">
            <a:avLst/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36"/>
          <p:cNvCxnSpPr/>
          <p:nvPr/>
        </p:nvCxnSpPr>
        <p:spPr>
          <a:xfrm>
            <a:off x="4032604" y="4698486"/>
            <a:ext cx="301280" cy="728208"/>
          </a:xfrm>
          <a:prstGeom prst="straightConnector1">
            <a:avLst/>
          </a:prstGeom>
          <a:ln>
            <a:tailEnd type="arrow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5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an API Key</a:t>
            </a:r>
            <a:endParaRPr lang="en-US" dirty="0"/>
          </a:p>
        </p:txBody>
      </p:sp>
      <p:pic>
        <p:nvPicPr>
          <p:cNvPr id="3" name="Picture 2" descr="arin-left-nav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0" y="1256632"/>
            <a:ext cx="1940527" cy="5481052"/>
          </a:xfrm>
          <a:prstGeom prst="rect">
            <a:avLst/>
          </a:prstGeom>
        </p:spPr>
      </p:pic>
      <p:pic>
        <p:nvPicPr>
          <p:cNvPr id="4" name="Picture 3" descr="arin-online-apike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87" y="5452714"/>
            <a:ext cx="6813113" cy="1137758"/>
          </a:xfrm>
          <a:prstGeom prst="rect">
            <a:avLst/>
          </a:prstGeom>
        </p:spPr>
      </p:pic>
      <p:cxnSp>
        <p:nvCxnSpPr>
          <p:cNvPr id="6" name="Curved Connector 5"/>
          <p:cNvCxnSpPr>
            <a:endCxn id="4" idx="0"/>
          </p:cNvCxnSpPr>
          <p:nvPr/>
        </p:nvCxnSpPr>
        <p:spPr>
          <a:xfrm>
            <a:off x="1604211" y="2981158"/>
            <a:ext cx="4133233" cy="247155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6526" y="3716421"/>
            <a:ext cx="227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API Keys are secrets.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3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Provisioning (Classic)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32747"/>
          </a:xfrm>
        </p:spPr>
        <p:txBody>
          <a:bodyPr/>
          <a:lstStyle/>
          <a:p>
            <a:r>
              <a:rPr lang="en-US" dirty="0" smtClean="0"/>
              <a:t>Email templates are not going away.		- usage is up</a:t>
            </a:r>
          </a:p>
          <a:p>
            <a:r>
              <a:rPr lang="en-US" dirty="0" smtClean="0"/>
              <a:t>Hand-editing of </a:t>
            </a:r>
            <a:r>
              <a:rPr lang="en-US" dirty="0" err="1" smtClean="0"/>
              <a:t>SWiP</a:t>
            </a:r>
            <a:r>
              <a:rPr lang="en-US" dirty="0" smtClean="0"/>
              <a:t> templates happens every day</a:t>
            </a:r>
          </a:p>
          <a:p>
            <a:r>
              <a:rPr lang="en-US" dirty="0" smtClean="0"/>
              <a:t>Templates can cheat by associating an email address</a:t>
            </a:r>
            <a:endParaRPr lang="en-US" dirty="0"/>
          </a:p>
        </p:txBody>
      </p:sp>
      <p:pic>
        <p:nvPicPr>
          <p:cNvPr id="4" name="Picture 3" descr="arin-online-api-key-associated-emai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711"/>
            <a:ext cx="9144000" cy="8984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8003" y="5173597"/>
            <a:ext cx="1617578" cy="35430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42105" y="6087616"/>
            <a:ext cx="485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Deactivate API Keys if you no longer need them.</a:t>
            </a:r>
            <a:endParaRPr lang="en-US" dirty="0"/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5768460" y="5527904"/>
            <a:ext cx="2279329" cy="559712"/>
          </a:xfrm>
          <a:prstGeom prst="straightConnector1">
            <a:avLst/>
          </a:prstGeom>
          <a:ln>
            <a:solidFill>
              <a:srgbClr val="F79646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5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</a:t>
            </a:r>
            <a:r>
              <a:rPr lang="en-US" dirty="0" smtClean="0"/>
              <a:t>-RWS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Very popular – usage greater than templates and continuing to grow</a:t>
            </a:r>
          </a:p>
          <a:p>
            <a:r>
              <a:rPr lang="en-US" dirty="0" smtClean="0"/>
              <a:t>XML using </a:t>
            </a:r>
            <a:r>
              <a:rPr lang="en-US" dirty="0" err="1" smtClean="0"/>
              <a:t>RESTful</a:t>
            </a:r>
            <a:r>
              <a:rPr lang="en-US" dirty="0" smtClean="0"/>
              <a:t> HTTP</a:t>
            </a:r>
          </a:p>
          <a:p>
            <a:r>
              <a:rPr lang="en-US" dirty="0" smtClean="0"/>
              <a:t>Only programmatic way to</a:t>
            </a:r>
          </a:p>
          <a:p>
            <a:pPr lvl="1"/>
            <a:r>
              <a:rPr lang="en-US" dirty="0" smtClean="0"/>
              <a:t>Do simple reassigns of IPv6</a:t>
            </a:r>
          </a:p>
          <a:p>
            <a:pPr lvl="1"/>
            <a:r>
              <a:rPr lang="en-US" dirty="0" smtClean="0"/>
              <a:t>Manage reverse DNS</a:t>
            </a:r>
          </a:p>
          <a:p>
            <a:pPr lvl="1"/>
            <a:r>
              <a:rPr lang="en-US" dirty="0" smtClean="0"/>
              <a:t>Access ARIN X-* tickets</a:t>
            </a:r>
          </a:p>
          <a:p>
            <a:pPr lvl="1"/>
            <a:r>
              <a:rPr lang="en-US" dirty="0" smtClean="0"/>
              <a:t>Manage Hosted CA ROAs in RPKI (new)</a:t>
            </a:r>
          </a:p>
          <a:p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/resources/restful-</a:t>
            </a:r>
            <a:r>
              <a:rPr lang="en-US" dirty="0" err="1"/>
              <a:t>interfaces.html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4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Your </a:t>
            </a:r>
            <a:r>
              <a:rPr lang="en-US" dirty="0" err="1" smtClean="0"/>
              <a:t>Reg</a:t>
            </a:r>
            <a:r>
              <a:rPr lang="en-US" dirty="0" smtClean="0"/>
              <a:t>-RWS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ＭＳ Ｐゴシック" charset="-128"/>
              </a:rPr>
              <a:t>We offer an Operational Test &amp; Evaluation environment for </a:t>
            </a:r>
            <a:r>
              <a:rPr lang="en-US" dirty="0" err="1">
                <a:latin typeface="Century Gothic" charset="0"/>
                <a:ea typeface="ＭＳ Ｐゴシック" charset="-128"/>
              </a:rPr>
              <a:t>Reg</a:t>
            </a:r>
            <a:r>
              <a:rPr lang="en-US" dirty="0">
                <a:latin typeface="Century Gothic" charset="0"/>
                <a:ea typeface="ＭＳ Ｐゴシック" charset="-128"/>
              </a:rPr>
              <a:t>-RWS</a:t>
            </a:r>
          </a:p>
          <a:p>
            <a:r>
              <a:rPr lang="en-US" dirty="0">
                <a:latin typeface="Century Gothic" charset="0"/>
                <a:ea typeface="ＭＳ Ｐゴシック" charset="-128"/>
              </a:rPr>
              <a:t>Your real data, but isolated</a:t>
            </a:r>
          </a:p>
          <a:p>
            <a:pPr lvl="1"/>
            <a:r>
              <a:rPr lang="en-US" dirty="0">
                <a:latin typeface="Century Gothic" charset="0"/>
                <a:ea typeface="ＭＳ Ｐゴシック" charset="-128"/>
              </a:rPr>
              <a:t>Helps you develop against a real system without the worry that real data could get corrupted.</a:t>
            </a:r>
          </a:p>
          <a:p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/resources/</a:t>
            </a:r>
            <a:r>
              <a:rPr lang="en-US" dirty="0" err="1"/>
              <a:t>ote.html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8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</a:t>
            </a:r>
            <a:r>
              <a:rPr lang="en-US" dirty="0" smtClean="0"/>
              <a:t>-RWS Transactions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97486875"/>
              </p:ext>
            </p:extLst>
          </p:nvPr>
        </p:nvGraphicFramePr>
        <p:xfrm>
          <a:off x="467145" y="1396999"/>
          <a:ext cx="8219655" cy="461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20106" y="6041628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Does not include </a:t>
            </a:r>
            <a:r>
              <a:rPr lang="en-US" dirty="0" err="1" smtClean="0"/>
              <a:t>RESTful</a:t>
            </a:r>
            <a:r>
              <a:rPr lang="en-US" dirty="0" smtClean="0"/>
              <a:t> 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4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584</Words>
  <Application>Microsoft Macintosh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API Software and Tools</vt:lpstr>
      <vt:lpstr>Progress(ion)</vt:lpstr>
      <vt:lpstr>APIs</vt:lpstr>
      <vt:lpstr>Public vs Provisioning</vt:lpstr>
      <vt:lpstr>Getting an API Key</vt:lpstr>
      <vt:lpstr>Provisioning (Classic)</vt:lpstr>
      <vt:lpstr>Reg-RWS</vt:lpstr>
      <vt:lpstr>Testing Your Reg-RWS Code</vt:lpstr>
      <vt:lpstr>Reg-RWS Transactions</vt:lpstr>
      <vt:lpstr>Bulk Whois</vt:lpstr>
      <vt:lpstr>Whois &amp; Whois-RWS</vt:lpstr>
      <vt:lpstr>Whois/Whois-RWS Q/S</vt:lpstr>
      <vt:lpstr>ARINcli - @projects.arin.net</vt:lpstr>
      <vt:lpstr>arininfo – Whois-RWS client</vt:lpstr>
      <vt:lpstr>arininfo – sorted, tree form</vt:lpstr>
      <vt:lpstr>tickets – Manage X* Tickets</vt:lpstr>
      <vt:lpstr>rdns – Manage Reverse DNS</vt:lpstr>
      <vt:lpstr>ARINcli - …and more</vt:lpstr>
      <vt:lpstr>RDAP</vt:lpstr>
      <vt:lpstr>ARIN’s RDAP Pilot &amp; Code</vt:lpstr>
      <vt:lpstr>Questions?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Andrew Newton</cp:lastModifiedBy>
  <cp:revision>28</cp:revision>
  <dcterms:created xsi:type="dcterms:W3CDTF">2014-02-27T14:26:40Z</dcterms:created>
  <dcterms:modified xsi:type="dcterms:W3CDTF">2014-04-09T19:43:09Z</dcterms:modified>
</cp:coreProperties>
</file>