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4" r:id="rId6"/>
    <p:sldId id="267" r:id="rId7"/>
    <p:sldId id="266" r:id="rId8"/>
    <p:sldId id="262" r:id="rId9"/>
    <p:sldId id="268" r:id="rId10"/>
    <p:sldId id="269" r:id="rId11"/>
    <p:sldId id="270" r:id="rId12"/>
    <p:sldId id="271" r:id="rId13"/>
    <p:sldId id="272" r:id="rId14"/>
    <p:sldId id="286" r:id="rId15"/>
    <p:sldId id="287" r:id="rId16"/>
    <p:sldId id="288" r:id="rId17"/>
    <p:sldId id="296" r:id="rId18"/>
    <p:sldId id="276" r:id="rId19"/>
    <p:sldId id="291" r:id="rId20"/>
    <p:sldId id="290" r:id="rId21"/>
    <p:sldId id="292" r:id="rId22"/>
    <p:sldId id="293" r:id="rId23"/>
    <p:sldId id="297" r:id="rId24"/>
    <p:sldId id="278" r:id="rId25"/>
    <p:sldId id="279" r:id="rId26"/>
    <p:sldId id="280" r:id="rId27"/>
    <p:sldId id="295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28"/>
    </p:cViewPr>
  </p:sorterViewPr>
  <p:notesViewPr>
    <p:cSldViewPr snapToGrid="0" snapToObjects="1">
      <p:cViewPr varScale="1">
        <p:scale>
          <a:sx n="63" d="100"/>
          <a:sy n="63" d="100"/>
        </p:scale>
        <p:origin x="-35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07360076480885"/>
          <c:y val="0.145938336903056"/>
          <c:w val="0.695744348228854"/>
          <c:h val="0.76392377924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Adopted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2001.0</c:v>
                </c:pt>
                <c:pt idx="2">
                  <c:v>2003.0</c:v>
                </c:pt>
                <c:pt idx="4">
                  <c:v>2005.0</c:v>
                </c:pt>
                <c:pt idx="6">
                  <c:v>2007.0</c:v>
                </c:pt>
                <c:pt idx="9">
                  <c:v>2010.0</c:v>
                </c:pt>
                <c:pt idx="11">
                  <c:v>2012.0</c:v>
                </c:pt>
                <c:pt idx="13">
                  <c:v>2014.0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5.0</c:v>
                </c:pt>
                <c:pt idx="1">
                  <c:v>7.0</c:v>
                </c:pt>
                <c:pt idx="2">
                  <c:v>7.0</c:v>
                </c:pt>
                <c:pt idx="3">
                  <c:v>3.0</c:v>
                </c:pt>
                <c:pt idx="4">
                  <c:v>7.0</c:v>
                </c:pt>
                <c:pt idx="5">
                  <c:v>2.0</c:v>
                </c:pt>
                <c:pt idx="6">
                  <c:v>12.0</c:v>
                </c:pt>
                <c:pt idx="7">
                  <c:v>6.0</c:v>
                </c:pt>
                <c:pt idx="8">
                  <c:v>6.0</c:v>
                </c:pt>
                <c:pt idx="9">
                  <c:v>8.0</c:v>
                </c:pt>
                <c:pt idx="10">
                  <c:v>9.0</c:v>
                </c:pt>
                <c:pt idx="11">
                  <c:v>4.0</c:v>
                </c:pt>
                <c:pt idx="12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Abandoned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2001.0</c:v>
                </c:pt>
                <c:pt idx="2">
                  <c:v>2003.0</c:v>
                </c:pt>
                <c:pt idx="4">
                  <c:v>2005.0</c:v>
                </c:pt>
                <c:pt idx="6">
                  <c:v>2007.0</c:v>
                </c:pt>
                <c:pt idx="9">
                  <c:v>2010.0</c:v>
                </c:pt>
                <c:pt idx="11">
                  <c:v>2012.0</c:v>
                </c:pt>
                <c:pt idx="13">
                  <c:v>2014.0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2.0</c:v>
                </c:pt>
                <c:pt idx="1">
                  <c:v>2.0</c:v>
                </c:pt>
                <c:pt idx="2">
                  <c:v>9.0</c:v>
                </c:pt>
                <c:pt idx="3">
                  <c:v>5.0</c:v>
                </c:pt>
                <c:pt idx="4">
                  <c:v>2.0</c:v>
                </c:pt>
                <c:pt idx="5">
                  <c:v>5.0</c:v>
                </c:pt>
                <c:pt idx="6">
                  <c:v>15.0</c:v>
                </c:pt>
                <c:pt idx="7">
                  <c:v>1.0</c:v>
                </c:pt>
                <c:pt idx="8">
                  <c:v>2.0</c:v>
                </c:pt>
                <c:pt idx="9">
                  <c:v>6.0</c:v>
                </c:pt>
                <c:pt idx="10">
                  <c:v>4.0</c:v>
                </c:pt>
                <c:pt idx="11">
                  <c:v>1.0</c:v>
                </c:pt>
                <c:pt idx="12">
                  <c:v>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ARIN 33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2001.0</c:v>
                </c:pt>
                <c:pt idx="2">
                  <c:v>2003.0</c:v>
                </c:pt>
                <c:pt idx="4">
                  <c:v>2005.0</c:v>
                </c:pt>
                <c:pt idx="6">
                  <c:v>2007.0</c:v>
                </c:pt>
                <c:pt idx="9">
                  <c:v>2010.0</c:v>
                </c:pt>
                <c:pt idx="11">
                  <c:v>2012.0</c:v>
                </c:pt>
                <c:pt idx="13">
                  <c:v>2014.0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13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599384"/>
        <c:axId val="-2131629128"/>
      </c:barChart>
      <c:catAx>
        <c:axId val="-213159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1629128"/>
        <c:crosses val="autoZero"/>
        <c:auto val="1"/>
        <c:lblAlgn val="ctr"/>
        <c:lblOffset val="100"/>
        <c:noMultiLvlLbl val="0"/>
      </c:catAx>
      <c:valAx>
        <c:axId val="-2131629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599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71B7-6478-434F-A13F-00A8C0892285}" type="datetimeFigureOut">
              <a:rPr lang="en-US" smtClean="0"/>
              <a:t>4/13/14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EFA67-C5D9-5343-A482-568A5B81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8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EFA67-C5D9-5343-A482-568A5B81A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8A737-4A02-6142-BF51-24947126D5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84C-0D2E-41B7-9621-9A803D649C6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127B80-1A85-4183-94BC-1CB191EFD251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44C5-DB57-554F-A5AF-CDBB89C630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1EB93-85C5-4900-97AD-4F00FD6888EC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005B9-FDDC-453F-B72D-9CA4957906DD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D8BE9F-DC2F-EE4A-94AB-3523540A2877}" type="slidenum">
              <a:rPr lang="en-US" sz="1200"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D0278D-2B4E-E742-BE7D-810785B9EDD2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380E9B-56DD-F544-B413-68FC10A281AB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illustrates number of proposals (draft policies) presented at PPMs, basically shows the </a:t>
            </a:r>
            <a:r>
              <a:rPr lang="en-US" baseline="0" dirty="0" smtClean="0"/>
              <a:t>workload of the Advisory Council.</a:t>
            </a:r>
            <a:endParaRPr lang="en-US" dirty="0" smtClean="0"/>
          </a:p>
          <a:p>
            <a:r>
              <a:rPr lang="en-US" dirty="0" smtClean="0"/>
              <a:t>Example, 2001 saw 7 proposals</a:t>
            </a:r>
            <a:r>
              <a:rPr lang="en-US" baseline="0" dirty="0" smtClean="0"/>
              <a:t> discussed/presented at meetings with 5 ultimately adopted and 2 abandoned. </a:t>
            </a:r>
          </a:p>
          <a:p>
            <a:r>
              <a:rPr lang="en-US" baseline="0" dirty="0" smtClean="0"/>
              <a:t>2007 spike saw community/AC dealing with IPv4 </a:t>
            </a:r>
            <a:r>
              <a:rPr lang="en-US" baseline="0" smtClean="0"/>
              <a:t>depletion.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8D026-4552-7041-BD9A-23B18CEA1B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4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7443" y="4028150"/>
            <a:ext cx="639011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First Timers’ Orientation</a:t>
            </a:r>
          </a:p>
          <a:p>
            <a:pPr algn="ctr"/>
            <a:endParaRPr lang="en-US" sz="4400" b="1" dirty="0">
              <a:solidFill>
                <a:srgbClr val="2B5078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Richard </a:t>
            </a:r>
            <a:r>
              <a:rPr lang="en-US" sz="3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Jimmerson</a:t>
            </a:r>
            <a:endParaRPr lang="en-US" sz="3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Chief Information Officer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760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72535" y="1940031"/>
            <a:ext cx="8229600" cy="42408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Coordination &amp; management of Internet number resources (IPv4, IPv6, AS Numbers)</a:t>
            </a:r>
          </a:p>
          <a:p>
            <a:pPr eaLnBrk="1" hangingPunct="1"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Internet number resource transfers</a:t>
            </a:r>
          </a:p>
          <a:p>
            <a:pPr eaLnBrk="1" hangingPunct="1"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Directory Services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Registration </a:t>
            </a:r>
            <a:r>
              <a:rPr lang="en-US" sz="2800" dirty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transaction information (</a:t>
            </a:r>
            <a:r>
              <a:rPr lang="en-US" sz="2800" dirty="0" err="1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Whois</a:t>
            </a:r>
            <a:r>
              <a:rPr lang="en-US" sz="2800" dirty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Record maintenance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Routing information (Internet Routing Registry)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17412" name="Picture 6" descr="MCj02500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360" y="2728734"/>
            <a:ext cx="1370440" cy="13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02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Technical Services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99519" y="1642022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ARIN </a:t>
            </a:r>
            <a:r>
              <a:rPr lang="en-US" sz="2800" dirty="0" err="1">
                <a:latin typeface="Century Gothic"/>
                <a:cs typeface="Century Gothic"/>
              </a:rPr>
              <a:t>Whois</a:t>
            </a:r>
            <a:r>
              <a:rPr lang="en-US" sz="2800" dirty="0">
                <a:latin typeface="Century Gothic"/>
                <a:cs typeface="Century Gothic"/>
              </a:rPr>
              <a:t>/</a:t>
            </a:r>
            <a:r>
              <a:rPr lang="en-US" sz="2800" dirty="0" err="1">
                <a:latin typeface="Century Gothic"/>
                <a:cs typeface="Century Gothic"/>
              </a:rPr>
              <a:t>Whois</a:t>
            </a:r>
            <a:r>
              <a:rPr lang="en-US" sz="2800" dirty="0">
                <a:latin typeface="Century Gothic"/>
                <a:cs typeface="Century Gothic"/>
              </a:rPr>
              <a:t>-RWS</a:t>
            </a:r>
            <a:endParaRPr lang="en-US" sz="2800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ARIN </a:t>
            </a:r>
            <a:r>
              <a:rPr lang="en-US" sz="2800" dirty="0">
                <a:latin typeface="Century Gothic" pitchFamily="34" charset="0"/>
              </a:rPr>
              <a:t>Online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Internet Routing Registry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Reverse DNS Services </a:t>
            </a:r>
            <a:endParaRPr lang="en-US" sz="2800" dirty="0" smtClean="0">
              <a:latin typeface="Century Gothic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DNSSEC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RPKI</a:t>
            </a:r>
            <a:endParaRPr lang="en-US" sz="2800" dirty="0">
              <a:latin typeface="Century Gothic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IT </a:t>
            </a:r>
            <a:r>
              <a:rPr lang="en-US" sz="2800" dirty="0">
                <a:latin typeface="Century Gothic" pitchFamily="34" charset="0"/>
              </a:rPr>
              <a:t>support for </a:t>
            </a:r>
            <a:r>
              <a:rPr lang="en-US" sz="2800" dirty="0" smtClean="0">
                <a:latin typeface="Century Gothic" pitchFamily="34" charset="0"/>
              </a:rPr>
              <a:t>organization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487" y="2263579"/>
            <a:ext cx="1827584" cy="16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7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Information publication and dissemination and public relations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Education &amp; Outreach events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Elections (Board, AC, NRO NC)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Policy development process – facilitation and documentation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Public Policy and Member Meetings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5800" y="38862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 smtClean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pitchFamily="-106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08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372535" y="242381"/>
            <a:ext cx="8497529" cy="1458932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Policy Development Principles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372535" y="1701313"/>
            <a:ext cx="8229600" cy="424084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Open</a:t>
            </a:r>
            <a:endParaRPr lang="en-US" sz="30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Developed in open forum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Public Policy Mailing List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Public Policy Meetings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Anyone can participate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Transparent</a:t>
            </a:r>
            <a:endParaRPr lang="en-US" sz="30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All aspects documented and available on website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Policy process, meetings, and policies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Bottom-up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Policies developed by the community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Staff implements, but does not make policy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58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Who Plays a Role in the Policy Process?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Community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Submits proposals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Participates in discussions and petitions</a:t>
            </a:r>
          </a:p>
          <a:p>
            <a:pPr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Advisory Council</a:t>
            </a:r>
            <a:r>
              <a:rPr lang="en-US" altLang="ja-JP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(elected volunteers)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Facilitates the policy process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Develops policy: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Enables fair and impartial resource administration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T</a:t>
            </a:r>
            <a:r>
              <a:rPr lang="en-US" altLang="ja-JP" sz="20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echnically sound</a:t>
            </a:r>
          </a:p>
          <a:p>
            <a:pPr lvl="2"/>
            <a:r>
              <a:rPr lang="en-US" altLang="ja-JP" sz="20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Supported by the Community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Determines consensus based on community input</a:t>
            </a:r>
          </a:p>
        </p:txBody>
      </p:sp>
    </p:spTree>
    <p:extLst>
      <p:ext uri="{BB962C8B-B14F-4D97-AF65-F5344CB8AC3E}">
        <p14:creationId xmlns:p14="http://schemas.microsoft.com/office/powerpoint/2010/main" val="420428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Roles…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ARIN </a:t>
            </a:r>
            <a:r>
              <a:rPr lang="en-US" altLang="ja-JP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Board of Trustees (elected volunteers)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Provides corporate fiduciary oversight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Ensures the policy process has been followed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Ratifies policies</a:t>
            </a:r>
          </a:p>
          <a:p>
            <a:pPr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ARIN Staff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Provides feedback to community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Staff and legal assessments for all proposals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Policy experience reports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</a:rPr>
              <a:t>Implements ratified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9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Policy Development Process - Basic </a:t>
            </a: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Steps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45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Community member submits a </a:t>
            </a:r>
            <a:r>
              <a:rPr lang="en-US" u="sng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Proposal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AC works with submitter to ensure clear problem statement and suggested policy change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AC puts </a:t>
            </a:r>
            <a:r>
              <a:rPr lang="en-US" u="sng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Draft Policy</a:t>
            </a: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 on PPML for community discussion/feedback (possibly presented at PPC/PPM)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AC decides: continue work or abandon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AC recommends fully developed Draft Policy (fair, sound and supported by community) for adoption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u="sng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Recommended Draft Policy</a:t>
            </a: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 presented at PPC/PPM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If AC still recommends adoption, then Last Call and review of last call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Board review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Staff implements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8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4400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Petitions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</a:br>
            <a:endParaRPr lang="en-US" b="1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38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>
                <a:latin typeface="Century Gothic" charset="0"/>
                <a:ea typeface="ＭＳ Ｐゴシック" charset="0"/>
                <a:cs typeface="Century Gothic" charset="0"/>
              </a:rPr>
              <a:t>Petitions available for: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Century Gothic" charset="0"/>
                <a:ea typeface="ＭＳ Ｐゴシック" charset="0"/>
                <a:cs typeface="Century Gothic" charset="0"/>
              </a:rPr>
              <a:t>Delay by the AC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>
                <a:latin typeface="Century Gothic" charset="0"/>
                <a:ea typeface="ＭＳ Ｐゴシック" charset="0"/>
                <a:cs typeface="Century Gothic" charset="0"/>
              </a:rPr>
              <a:t>Proposal to Draft Policy (after 60 days)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>
                <a:latin typeface="Century Gothic" charset="0"/>
                <a:ea typeface="ＭＳ Ｐゴシック" charset="0"/>
                <a:cs typeface="Century Gothic" charset="0"/>
              </a:rPr>
              <a:t>Draft to Recommended Draft (after 90)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>
                <a:latin typeface="Century Gothic" charset="0"/>
                <a:ea typeface="ＭＳ Ｐゴシック" charset="0"/>
                <a:cs typeface="Century Gothic" charset="0"/>
              </a:rPr>
              <a:t>Last Call (after 60)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>
                <a:latin typeface="Century Gothic" charset="0"/>
                <a:ea typeface="ＭＳ Ｐゴシック" charset="0"/>
                <a:cs typeface="Century Gothic" charset="0"/>
              </a:rPr>
              <a:t>Board (after 60)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Century Gothic" charset="0"/>
                <a:ea typeface="ＭＳ Ｐゴシック" charset="0"/>
                <a:cs typeface="Century Gothic" charset="0"/>
              </a:rPr>
              <a:t>Abandonment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latin typeface="Century Gothic" charset="0"/>
                <a:ea typeface="ＭＳ Ｐゴシック" charset="0"/>
                <a:cs typeface="Century Gothic" charset="0"/>
              </a:rPr>
              <a:t>Rejection (proposals out of scope)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>
                <a:latin typeface="Century Gothic" charset="0"/>
                <a:ea typeface="ＭＳ Ｐゴシック" charset="0"/>
                <a:cs typeface="Century Gothic" charset="0"/>
              </a:rPr>
              <a:t>Petitions begin with 5 day duration, needing support from 10 people from 10 different organizations (later stages require more people)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>
                <a:latin typeface="Century Gothic" charset="0"/>
                <a:ea typeface="ＭＳ Ｐゴシック" charset="0"/>
                <a:cs typeface="Century Gothic" charset="0"/>
              </a:rPr>
              <a:t>Despite low bar, attempted petitions are rare</a:t>
            </a:r>
            <a:endParaRPr lang="en-US" sz="1300" dirty="0" smtClean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300" dirty="0" smtClean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100" dirty="0" smtClean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1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0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533400" y="944563"/>
            <a:ext cx="8610600" cy="8842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Number Resource Policy Manual</a:t>
            </a:r>
            <a:r>
              <a:rPr lang="en-US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</a:br>
            <a:endParaRPr lang="en-US" dirty="0">
              <a:solidFill>
                <a:srgbClr val="2B5078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153400" cy="4953000"/>
          </a:xfrm>
          <a:prstGeom prst="rect">
            <a:avLst/>
          </a:prstGeom>
        </p:spPr>
        <p:txBody>
          <a:bodyPr/>
          <a:lstStyle/>
          <a:p>
            <a:pPr marL="457200" lvl="1" indent="0">
              <a:lnSpc>
                <a:spcPct val="75000"/>
              </a:lnSpc>
              <a:buNone/>
            </a:pPr>
            <a:endParaRPr lang="en-US" sz="2600" dirty="0">
              <a:latin typeface="Century Gothic" charset="0"/>
              <a:ea typeface="ＭＳ Ｐゴシック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endParaRPr lang="en-US" i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412162" y="2361528"/>
            <a:ext cx="34426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Policies Covered: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IPv4 </a:t>
            </a:r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Address Space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IPv6 Address Space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Autonomous System Numbers (ASNs)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Directory Services (WHOIS)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Reverse DNS (in-</a:t>
            </a:r>
            <a:r>
              <a:rPr lang="en-US" sz="2000" dirty="0" err="1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addr</a:t>
            </a:r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Transfers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Experimental Assignments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Resource Review Policy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964477" y="1291679"/>
            <a:ext cx="6019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i="1" dirty="0" smtClean="0">
                <a:latin typeface="Century Gothic" charset="0"/>
              </a:rPr>
              <a:t>http:/</a:t>
            </a:r>
            <a:r>
              <a:rPr lang="en-US" i="1" dirty="0">
                <a:latin typeface="Century Gothic" charset="0"/>
              </a:rPr>
              <a:t>/</a:t>
            </a:r>
            <a:r>
              <a:rPr lang="en-US" i="1" dirty="0" err="1">
                <a:latin typeface="Century Gothic" charset="0"/>
              </a:rPr>
              <a:t>www.arin.net</a:t>
            </a:r>
            <a:r>
              <a:rPr lang="en-US" i="1" dirty="0">
                <a:latin typeface="Century Gothic" charset="0"/>
              </a:rPr>
              <a:t>/policy/</a:t>
            </a:r>
            <a:r>
              <a:rPr lang="en-US" i="1" dirty="0" err="1">
                <a:latin typeface="Century Gothic" charset="0"/>
              </a:rPr>
              <a:t>nrpm.html</a:t>
            </a:r>
            <a:endParaRPr lang="en-US" i="1" dirty="0">
              <a:latin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71728"/>
            <a:ext cx="4591104" cy="3559899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Policy discussions at this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 smtClean="0">
                <a:solidFill>
                  <a:srgbClr val="000000"/>
                </a:solidFill>
              </a:rPr>
              <a:t>R </a:t>
            </a:r>
            <a:r>
              <a:rPr lang="en-US" sz="1800" b="1" i="1" dirty="0">
                <a:solidFill>
                  <a:srgbClr val="000000"/>
                </a:solidFill>
              </a:rPr>
              <a:t>ARIN-2013-7: NRPM 4 (IPv4) Policy Cleanup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Clean up of IPv4 policy text that will not really change </a:t>
            </a:r>
            <a:r>
              <a:rPr lang="en-US" sz="1800" dirty="0" smtClean="0">
                <a:solidFill>
                  <a:srgbClr val="000000"/>
                </a:solidFill>
              </a:rPr>
              <a:t>anything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ARIN-2013-8: Subsequent Allocations for New Multiple Discrete Networks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Would remove the connectivity requirement text from the policy, and allow new discrete networks to get the minimum </a:t>
            </a:r>
            <a:r>
              <a:rPr lang="en-US" sz="1800" dirty="0" smtClean="0">
                <a:solidFill>
                  <a:srgbClr val="000000"/>
                </a:solidFill>
              </a:rPr>
              <a:t>allocation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ARIN-2014-1: Out of Region Use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Will make it okay to use some address space outside of the </a:t>
            </a:r>
            <a:r>
              <a:rPr lang="en-US" sz="1800" dirty="0" smtClean="0">
                <a:solidFill>
                  <a:srgbClr val="000000"/>
                </a:solidFill>
              </a:rPr>
              <a:t>region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ARIN-2014-2: Improving 8.4 Anti-Flip Language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Makes it easier for organizations to use the inter-RIR transfer policy to move space to themselves. - Full staff/legal requested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First </a:t>
            </a:r>
            <a:r>
              <a:rPr lang="en-US" dirty="0" smtClean="0">
                <a:solidFill>
                  <a:srgbClr val="000000"/>
                </a:solidFill>
              </a:rPr>
              <a:t>Timers’ Orientation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912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Brief introductions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ARIN </a:t>
            </a:r>
            <a:r>
              <a:rPr lang="en-US" dirty="0">
                <a:solidFill>
                  <a:srgbClr val="000000"/>
                </a:solidFill>
              </a:rPr>
              <a:t>and the Internet registry system</a:t>
            </a:r>
          </a:p>
          <a:p>
            <a:r>
              <a:rPr lang="en-US" dirty="0">
                <a:solidFill>
                  <a:srgbClr val="000000"/>
                </a:solidFill>
              </a:rPr>
              <a:t>Policy development at a glance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What’s ahead and </a:t>
            </a:r>
            <a:r>
              <a:rPr lang="en-US" dirty="0">
                <a:solidFill>
                  <a:srgbClr val="000000"/>
                </a:solidFill>
              </a:rPr>
              <a:t>how to </a:t>
            </a:r>
            <a:r>
              <a:rPr lang="en-US" dirty="0" smtClean="0">
                <a:solidFill>
                  <a:srgbClr val="000000"/>
                </a:solidFill>
              </a:rPr>
              <a:t>participate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Q</a:t>
            </a:r>
            <a:r>
              <a:rPr lang="en-US" dirty="0">
                <a:solidFill>
                  <a:srgbClr val="000000"/>
                </a:solidFill>
              </a:rPr>
              <a:t>&amp;A at your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6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Policy discussions at this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ARIN-2014-3: Remove 8.2 and 8.3 and 8.4 Minimum IPv4 Block Size Requirements</a:t>
            </a:r>
            <a:endParaRPr lang="en-US" sz="1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Removes the minimum prefix size (/24) for all types of transfers. [OD intends to abandon]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R ARIN-2014-4: Remove 4.2.5 Web Hosting Policy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Removes the policy about collecting information about web </a:t>
            </a:r>
            <a:r>
              <a:rPr lang="en-US" sz="1800" dirty="0" smtClean="0">
                <a:solidFill>
                  <a:srgbClr val="000000"/>
                </a:solidFill>
              </a:rPr>
              <a:t>hosting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ARIN-2014-5: Remove 7.2 Lame Delegations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Removes the reverse DNS lame delegation </a:t>
            </a:r>
            <a:r>
              <a:rPr lang="en-US" sz="1800" dirty="0" smtClean="0">
                <a:solidFill>
                  <a:srgbClr val="000000"/>
                </a:solidFill>
              </a:rPr>
              <a:t>policy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000000"/>
                </a:solidFill>
              </a:rPr>
              <a:t> 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ARIN-2014-6: Remove 7.1 [</a:t>
            </a:r>
            <a:r>
              <a:rPr lang="en-US" sz="1800" b="1" i="1" dirty="0" smtClean="0">
                <a:solidFill>
                  <a:srgbClr val="000000"/>
                </a:solidFill>
              </a:rPr>
              <a:t>Maintaining </a:t>
            </a:r>
            <a:r>
              <a:rPr lang="en-US" sz="1800" b="1" i="1" dirty="0">
                <a:solidFill>
                  <a:srgbClr val="000000"/>
                </a:solidFill>
              </a:rPr>
              <a:t>IN-ADDRs]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Removes the IPv4 reverse DNS </a:t>
            </a:r>
            <a:r>
              <a:rPr lang="en-US" sz="1800" dirty="0" smtClean="0">
                <a:solidFill>
                  <a:srgbClr val="000000"/>
                </a:solidFill>
              </a:rPr>
              <a:t>policy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000000"/>
                </a:solidFill>
              </a:rPr>
              <a:t> 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027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4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Policy discussions at this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143"/>
            <a:ext cx="8229600" cy="5198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R ARIN-2014-7: Section 4.4 Micro Allocation Conservation Update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Exchange points would need to have three organizations connected for the exchange to be recognized as such (instead of just two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ARIN-2014-8: Alignment of 8.3 Needs Requirements to Reality of Business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Would make it easier to get a real two-year supply of address space during an in-region transfer. - Full staff/legal requested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ARIN-2014-9: Resolve Conflict Between RSA and 8.2 Utilization Requirements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This is still a work in progress. - Full staff /legal requested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R ARIN-2014-10: Remove Sections 4.6 and 4.7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Removes the amnesty and aggregation policies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037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Policy discussions at this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076"/>
            <a:ext cx="8229600" cy="51985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000000"/>
                </a:solidFill>
              </a:rPr>
              <a:t>ARIN</a:t>
            </a:r>
            <a:r>
              <a:rPr lang="en-US" sz="1800" b="1" i="1" dirty="0">
                <a:solidFill>
                  <a:srgbClr val="000000"/>
                </a:solidFill>
              </a:rPr>
              <a:t>-2014-11: Improved Registry Accuracy Proposal</a:t>
            </a:r>
            <a:endParaRPr lang="en-US" sz="1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Ensures services to legacy resource </a:t>
            </a:r>
            <a:r>
              <a:rPr lang="en-US" sz="1800" dirty="0" smtClean="0">
                <a:solidFill>
                  <a:srgbClr val="000000"/>
                </a:solidFill>
              </a:rPr>
              <a:t>holders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ARIN-2014-12 Anti-hijack Policy</a:t>
            </a:r>
            <a:endParaRPr lang="en-US" sz="1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Prohibits the allocation of the same address space to more than one customer at a </a:t>
            </a:r>
            <a:r>
              <a:rPr lang="en-US" sz="1800" dirty="0" smtClean="0">
                <a:solidFill>
                  <a:srgbClr val="000000"/>
                </a:solidFill>
              </a:rPr>
              <a:t>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75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8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Proposals at Public Policy Meetings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(AC workload)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43214"/>
              </p:ext>
            </p:extLst>
          </p:nvPr>
        </p:nvGraphicFramePr>
        <p:xfrm>
          <a:off x="374227" y="1039688"/>
          <a:ext cx="8769773" cy="563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58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1175" y="414909"/>
            <a:ext cx="9032875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How to monitor and not be overwhelmed?</a:t>
            </a:r>
            <a:endParaRPr lang="en-US" sz="2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11175" y="1368531"/>
            <a:ext cx="8175625" cy="47477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Once a month: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Front page of the website leads to proposals and draft policies under discussion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New proposals need feedback for the AC’s initial decision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Web site can help you focus on what’s important to you and your company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Twice per year: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Check the ARIN Public Policy Meeting site in the weeks leading up to the meeting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Proposals/Draft Policies on Agenda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Discussion Guide (summaries, text, staff assessments)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Attend in Person/Remote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AC meeting last day: </a:t>
            </a:r>
            <a:r>
              <a:rPr lang="en-US" sz="1946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Watch list for AC’s decisions, Last Calls – </a:t>
            </a:r>
            <a:br>
              <a:rPr lang="en-US" sz="1946" b="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1946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State your opinion, are you For or Against?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4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18952" y="636508"/>
            <a:ext cx="853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entury Gothic" pitchFamily="34" charset="0"/>
              </a:rPr>
              <a:t>What</a:t>
            </a:r>
            <a:r>
              <a:rPr lang="en-US" altLang="en-US" sz="4400" b="1" dirty="0">
                <a:solidFill>
                  <a:srgbClr val="000000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000000"/>
                </a:solidFill>
                <a:latin typeface="Century Gothic" pitchFamily="34" charset="0"/>
              </a:rPr>
              <a:t>s Ahead </a:t>
            </a:r>
            <a:r>
              <a:rPr lang="en-US" altLang="ja-JP" sz="4400" b="1" dirty="0" smtClean="0">
                <a:solidFill>
                  <a:srgbClr val="000000"/>
                </a:solidFill>
                <a:latin typeface="Century Gothic" pitchFamily="34" charset="0"/>
              </a:rPr>
              <a:t>this week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7200" y="1070279"/>
            <a:ext cx="839615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000" b="1" dirty="0" smtClean="0">
                <a:latin typeface="Century Gothic" pitchFamily="34" charset="0"/>
              </a:rPr>
              <a:t>Today: 5:30 – 7:00 PM Happy Hour – Club International</a:t>
            </a:r>
          </a:p>
          <a:p>
            <a:pPr>
              <a:spcAft>
                <a:spcPts val="1800"/>
              </a:spcAft>
            </a:pPr>
            <a:r>
              <a:rPr lang="en-US" sz="2000" b="1" dirty="0" smtClean="0">
                <a:latin typeface="Century Gothic" pitchFamily="34" charset="0"/>
              </a:rPr>
              <a:t>Monday: Grand Ballroom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5183A"/>
                </a:solidFill>
                <a:latin typeface="Century Gothic" pitchFamily="34" charset="0"/>
              </a:rPr>
              <a:t>ARIN Public Policy Meeting  9:00 AM – 5:00 PM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Century Gothic" pitchFamily="34" charset="0"/>
              </a:rPr>
              <a:t>ARIN social  – Field Museum (Buses depart starting at 6:30 PM) </a:t>
            </a:r>
          </a:p>
          <a:p>
            <a:pPr>
              <a:spcAft>
                <a:spcPts val="1800"/>
              </a:spcAft>
            </a:pPr>
            <a:r>
              <a:rPr lang="en-US" sz="2000" b="1" dirty="0" smtClean="0">
                <a:latin typeface="Century Gothic" pitchFamily="34" charset="0"/>
              </a:rPr>
              <a:t>Tuesday: Grand Ballroom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05183A"/>
                </a:solidFill>
                <a:latin typeface="Century Gothic" pitchFamily="34" charset="0"/>
              </a:rPr>
              <a:t>ARIN Public Policy Meeting  9:00 AM – 5:00 PM</a:t>
            </a:r>
          </a:p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NEW</a:t>
            </a:r>
            <a:r>
              <a:rPr lang="en-US" sz="2000" dirty="0" smtClean="0">
                <a:latin typeface="Century Gothic" pitchFamily="34" charset="0"/>
              </a:rPr>
              <a:t> - Dine Around –DIY -  Sign up at the Registration Desk</a:t>
            </a:r>
          </a:p>
          <a:p>
            <a:pPr>
              <a:spcAft>
                <a:spcPts val="1800"/>
              </a:spcAft>
            </a:pPr>
            <a:r>
              <a:rPr lang="en-US" sz="2000" b="1" dirty="0" smtClean="0">
                <a:latin typeface="Century Gothic" pitchFamily="34" charset="0"/>
              </a:rPr>
              <a:t>Wednesday:  Grand Ballroom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Century Gothic" pitchFamily="34" charset="0"/>
              </a:rPr>
              <a:t>ARIN </a:t>
            </a:r>
            <a:r>
              <a:rPr lang="en-US" sz="2000" dirty="0">
                <a:latin typeface="Century Gothic" pitchFamily="34" charset="0"/>
              </a:rPr>
              <a:t>Members Meeting (open to all)</a:t>
            </a:r>
            <a:r>
              <a:rPr lang="en-US" sz="2000" dirty="0" smtClean="0">
                <a:latin typeface="Century Gothic" pitchFamily="34" charset="0"/>
              </a:rPr>
              <a:t>,  9</a:t>
            </a:r>
            <a:r>
              <a:rPr lang="en-US" sz="2000" dirty="0">
                <a:latin typeface="Century Gothic" pitchFamily="34" charset="0"/>
              </a:rPr>
              <a:t>:00 AM – </a:t>
            </a:r>
            <a:r>
              <a:rPr lang="en-US" sz="2000" dirty="0" smtClean="0">
                <a:latin typeface="Century Gothic" pitchFamily="34" charset="0"/>
              </a:rPr>
              <a:t>Noon</a:t>
            </a:r>
          </a:p>
          <a:p>
            <a:pPr algn="ctr">
              <a:spcAft>
                <a:spcPts val="1800"/>
              </a:spcAft>
            </a:pPr>
            <a:r>
              <a:rPr lang="en-US" sz="2800" b="1" dirty="0" smtClean="0">
                <a:latin typeface="Century Gothic" pitchFamily="34" charset="0"/>
              </a:rPr>
              <a:t> 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96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</a:rPr>
              <a:t>Ways 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to participate this week: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Membership is not required 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  <a:sym typeface="Wingdings"/>
              </a:rPr>
              <a:t>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Meet your fellow attendees at meals and during breaks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Join a lunch table topic </a:t>
            </a: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</a:rPr>
              <a:t>discussion led 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by </a:t>
            </a: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</a:rPr>
              <a:t>an Advisory Council member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</a:rPr>
              <a:t>ARIN 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Board, Advisory Council, NRO Number Council and Staff all have ribbons on our name tags – seek us out and ask questions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Go the floor microphones in the meeting </a:t>
            </a: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</a:rPr>
              <a:t>room, 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be sure to state name and </a:t>
            </a: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</a:rPr>
              <a:t>organization 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upfront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Raise your hand to voice your opinion when votes are taken during policy discussions</a:t>
            </a:r>
            <a:endParaRPr lang="en-US" b="1" dirty="0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Participate in ARIN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600200"/>
            <a:ext cx="8874125" cy="4654550"/>
          </a:xfrm>
        </p:spPr>
        <p:txBody>
          <a:bodyPr>
            <a:normAutofit fontScale="92500"/>
          </a:bodyPr>
          <a:lstStyle/>
          <a:p>
            <a:pPr marL="400050" lvl="1" indent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Contribute your Opinions and Ideas: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400" b="1" dirty="0">
              <a:solidFill>
                <a:srgbClr val="000000"/>
              </a:solidFill>
              <a:latin typeface="Century Gothic" pitchFamily="34" charset="0"/>
              <a:ea typeface="ＭＳ Ｐゴシック" charset="-128"/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Public Policy Mailing List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IPv6 Wiki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Attend Public Policy and Members Meetings, </a:t>
            </a:r>
            <a:r>
              <a:rPr lang="en-US" sz="2900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Public </a:t>
            </a: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Policy Consultations, outreach events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Submit a suggestion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Participate in community consultations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Write a </a:t>
            </a:r>
            <a:r>
              <a:rPr lang="en-US" sz="2900" b="1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g</a:t>
            </a: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uest </a:t>
            </a:r>
            <a:r>
              <a:rPr lang="en-US" sz="2900" b="1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b</a:t>
            </a: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log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Members – Vote in annual elections</a:t>
            </a:r>
            <a:endParaRPr lang="en-US" sz="2000" dirty="0">
              <a:solidFill>
                <a:srgbClr val="000000"/>
              </a:solidFill>
              <a:latin typeface="Century Gothic" pitchFamily="34" charset="0"/>
              <a:ea typeface="ＭＳ Ｐゴシック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918" y="1600200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2" y="823912"/>
            <a:ext cx="7758248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Don’t Forget Your Survey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52" y="19669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Please complete the survey form and drop it in the bowl.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/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</a:b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Be present in the meeting room tomorrow morning at the start for the drawing – you might win </a:t>
            </a:r>
            <a: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a $100 Think Geek gift certificate.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/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3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654"/>
            <a:ext cx="8229600" cy="232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Questions?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7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Self-introductions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waving_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62" y="1600200"/>
            <a:ext cx="4547491" cy="45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654"/>
            <a:ext cx="8229600" cy="232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Reference Material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6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title"/>
          </p:nvPr>
        </p:nvSpPr>
        <p:spPr>
          <a:xfrm>
            <a:off x="372535" y="2630"/>
            <a:ext cx="8497529" cy="101337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Historical Timeline</a:t>
            </a:r>
          </a:p>
        </p:txBody>
      </p:sp>
      <p:pic>
        <p:nvPicPr>
          <p:cNvPr id="6" name="Picture 5" descr="Historical_Timeline2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5" y="664534"/>
            <a:ext cx="7153436" cy="552893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4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title"/>
          </p:nvPr>
        </p:nvSpPr>
        <p:spPr>
          <a:xfrm>
            <a:off x="372535" y="163051"/>
            <a:ext cx="8497529" cy="104010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Historical Timeline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8" y="970819"/>
            <a:ext cx="7693450" cy="491636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5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2" y="482296"/>
            <a:ext cx="8497529" cy="145893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Regional Internet Registries (RIRs)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52" y="1941228"/>
            <a:ext cx="8229600" cy="46253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The system began in </a:t>
            </a:r>
            <a:r>
              <a:rPr lang="en-US" sz="2800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1992 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There </a:t>
            </a:r>
            <a:r>
              <a:rPr lang="en-US" sz="2800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are five </a:t>
            </a:r>
            <a:r>
              <a:rPr lang="en-US" sz="2800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RIRs: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50" y="3073176"/>
            <a:ext cx="6580953" cy="34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6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" y="514119"/>
            <a:ext cx="8915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Who Provisions IP Addresses and ASNs?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873619"/>
              </p:ext>
            </p:extLst>
          </p:nvPr>
        </p:nvGraphicFramePr>
        <p:xfrm>
          <a:off x="410840" y="1580919"/>
          <a:ext cx="8209396" cy="4724400"/>
        </p:xfrm>
        <a:graphic>
          <a:graphicData uri="http://schemas.openxmlformats.org/drawingml/2006/table">
            <a:tbl>
              <a:tblPr/>
              <a:tblGrid>
                <a:gridCol w="1368233"/>
                <a:gridCol w="6841163"/>
              </a:tblGrid>
              <a:tr h="162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ICANN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IANA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Top level technical coordination of the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 Names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, Numbers, Root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Servers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global unallocated IP address pool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Allocate number resources to RIRs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RIR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regional unallocated IP address pool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Allocate number resources to ISPs/LIRs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Assign number resources to End-users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ISP/LIR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local IP address pool for use by customers and for infrastructure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Allocate number resources to ISPs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Assign number resources to End-users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804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382546"/>
            <a:ext cx="6553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ARIN</a:t>
            </a:r>
            <a:r>
              <a:rPr lang="ja-JP" alt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’</a:t>
            </a:r>
            <a:r>
              <a:rPr lang="en-US" altLang="ja-JP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s Service Region</a:t>
            </a:r>
            <a:endParaRPr lang="en-US" dirty="0" smtClean="0">
              <a:solidFill>
                <a:srgbClr val="000000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3794" name="Line 8"/>
          <p:cNvSpPr>
            <a:spLocks noChangeShapeType="1"/>
          </p:cNvSpPr>
          <p:nvPr/>
        </p:nvSpPr>
        <p:spPr bwMode="auto">
          <a:xfrm flipV="1">
            <a:off x="3352800" y="3733800"/>
            <a:ext cx="106680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9"/>
          <p:cNvSpPr>
            <a:spLocks noChangeShapeType="1"/>
          </p:cNvSpPr>
          <p:nvPr/>
        </p:nvSpPr>
        <p:spPr bwMode="auto">
          <a:xfrm flipV="1">
            <a:off x="3581400" y="5334000"/>
            <a:ext cx="1219200" cy="134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69767" y="5302596"/>
            <a:ext cx="848885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ARIN</a:t>
            </a:r>
            <a:r>
              <a:rPr lang="ja-JP" altLang="en-US" b="1" dirty="0">
                <a:latin typeface="Century Gothic" pitchFamily="34" charset="0"/>
              </a:rPr>
              <a:t>’</a:t>
            </a:r>
            <a:r>
              <a:rPr lang="en-US" altLang="ja-JP" b="1" dirty="0">
                <a:latin typeface="Century Gothic" pitchFamily="34" charset="0"/>
              </a:rPr>
              <a:t>s region includes Canada, many Caribbean and North Atlantic islands, US Minor Outlying Islands and the United States.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33797" name="Picture 8" descr="ARIN_Regio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49" y="1316742"/>
            <a:ext cx="8678046" cy="36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7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6175"/>
            <a:ext cx="8229600" cy="444554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5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ARIN, a nonprofit member-based organization supports the operation of the Internet through: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the management of Internet number 	resources throughout its service region; 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coordinates the development of policies by 	the community for the management of 	Internet Protocol number resources; and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advances the Internet through informational </a:t>
            </a:r>
          </a:p>
          <a:p>
            <a:pPr marL="457200" lvl="1" indent="0" eaLnBrk="1" hangingPunct="1">
              <a:lnSpc>
                <a:spcPct val="8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entury Gothic" pitchFamily="34" charset="0"/>
                <a:ea typeface="ＭＳ Ｐゴシック" charset="-128"/>
              </a:rPr>
              <a:t>outreach.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23632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entury Gothic" pitchFamily="34" charset="0"/>
              </a:rPr>
              <a:t>ARIN</a:t>
            </a:r>
            <a:r>
              <a:rPr lang="ja-JP" altLang="en-US" sz="4400" b="1" dirty="0">
                <a:solidFill>
                  <a:srgbClr val="000000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000000"/>
                </a:solidFill>
                <a:latin typeface="Century Gothic" pitchFamily="34" charset="0"/>
              </a:rPr>
              <a:t>s Mission</a:t>
            </a:r>
            <a:endParaRPr lang="en-US" sz="4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1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ARIN Structure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Group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242312"/>
              </p:ext>
            </p:extLst>
          </p:nvPr>
        </p:nvGraphicFramePr>
        <p:xfrm>
          <a:off x="548494" y="1582260"/>
          <a:ext cx="8210004" cy="4253361"/>
        </p:xfrm>
        <a:graphic>
          <a:graphicData uri="http://schemas.openxmlformats.org/drawingml/2006/table">
            <a:tbl>
              <a:tblPr/>
              <a:tblGrid>
                <a:gridCol w="2736668"/>
                <a:gridCol w="2588740"/>
                <a:gridCol w="2884596"/>
              </a:tblGrid>
              <a:tr h="840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Nonprofit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Membership Organization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Community-regulated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41253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Fee for services, not number resources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100% community funded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Broad-based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Private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Public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Civil society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 developed policies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Member-elected executive board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Open and 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08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473" y="304454"/>
            <a:ext cx="7837527" cy="60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548" y="287003"/>
            <a:ext cx="426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Organizational Chart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30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1272</Words>
  <Application>Microsoft Macintosh PowerPoint</Application>
  <PresentationFormat>On-screen Show (4:3)</PresentationFormat>
  <Paragraphs>280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First Timers’ Orientation</vt:lpstr>
      <vt:lpstr>Self-introductions</vt:lpstr>
      <vt:lpstr>Regional Internet Registries (RIRs)</vt:lpstr>
      <vt:lpstr>Who Provisions IP Addresses and ASNs?</vt:lpstr>
      <vt:lpstr>ARIN’s Service Region</vt:lpstr>
      <vt:lpstr>PowerPoint Presentation</vt:lpstr>
      <vt:lpstr>ARIN Structure</vt:lpstr>
      <vt:lpstr>Organizational Chart</vt:lpstr>
      <vt:lpstr>Registration Services</vt:lpstr>
      <vt:lpstr>Technical Services</vt:lpstr>
      <vt:lpstr>Organization Services</vt:lpstr>
      <vt:lpstr>Policy Development Principles</vt:lpstr>
      <vt:lpstr>Who Plays a Role in the Policy Process?</vt:lpstr>
      <vt:lpstr>Roles…</vt:lpstr>
      <vt:lpstr>Policy Development Process - Basic Steps</vt:lpstr>
      <vt:lpstr> Petitions </vt:lpstr>
      <vt:lpstr>Number Resource Policy Manual </vt:lpstr>
      <vt:lpstr>Policy discussions at this meeting</vt:lpstr>
      <vt:lpstr>Policy discussions at this meeting</vt:lpstr>
      <vt:lpstr>Policy discussions at this meeting</vt:lpstr>
      <vt:lpstr>Policy discussions at this meeting</vt:lpstr>
      <vt:lpstr>Proposals at Public Policy Meetings  (AC workload)</vt:lpstr>
      <vt:lpstr>How to monitor and not be overwhelmed?</vt:lpstr>
      <vt:lpstr>PowerPoint Presentation</vt:lpstr>
      <vt:lpstr> Ways to participate this week:  Membership is not required  </vt:lpstr>
      <vt:lpstr>Participate in ARIN</vt:lpstr>
      <vt:lpstr>Don’t Forget Your Survey</vt:lpstr>
      <vt:lpstr>PowerPoint Presentation</vt:lpstr>
      <vt:lpstr>PowerPoint Presentation</vt:lpstr>
      <vt:lpstr>Historical Timeline</vt:lpstr>
      <vt:lpstr>Historical Timeline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Susan Hamlin</cp:lastModifiedBy>
  <cp:revision>32</cp:revision>
  <dcterms:created xsi:type="dcterms:W3CDTF">2014-02-27T14:26:40Z</dcterms:created>
  <dcterms:modified xsi:type="dcterms:W3CDTF">2014-04-13T16:24:05Z</dcterms:modified>
</cp:coreProperties>
</file>