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0" r:id="rId3"/>
    <p:sldId id="261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DD9"/>
    <a:srgbClr val="57A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35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71B7-6478-434F-A13F-00A8C0892285}" type="datetimeFigureOut">
              <a:rPr lang="en-US" smtClean="0"/>
              <a:t>4/13/14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EFA67-C5D9-5343-A482-568A5B81A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8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EFA67-C5D9-5343-A482-568A5B81A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7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EFA67-C5D9-5343-A482-568A5B81A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735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44" y="3781506"/>
            <a:ext cx="9138655" cy="1580913"/>
          </a:xfrm>
        </p:spPr>
        <p:txBody>
          <a:bodyPr/>
          <a:lstStyle>
            <a:lvl1pPr algn="ctr">
              <a:defRPr>
                <a:solidFill>
                  <a:srgbClr val="459DD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2419"/>
            <a:ext cx="9144000" cy="14153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1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FA14-DDF5-534C-89A1-A01B41BFD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cago_master_bckgrnd-02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fld id="{5B79FA14-DDF5-534C-89A1-A01B41BFD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6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57A7D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75" y="4028150"/>
            <a:ext cx="87825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ARIN Consultation and Suggestion Process Report</a:t>
            </a:r>
          </a:p>
          <a:p>
            <a:pPr algn="ctr"/>
            <a:endParaRPr lang="en-US" sz="4400" b="1" dirty="0">
              <a:solidFill>
                <a:srgbClr val="2B5078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Century Gothic"/>
                <a:cs typeface="Century Gothic"/>
              </a:rPr>
              <a:t>Richard Jimmerson</a:t>
            </a:r>
          </a:p>
        </p:txBody>
      </p:sp>
    </p:spTree>
    <p:extLst>
      <p:ext uri="{BB962C8B-B14F-4D97-AF65-F5344CB8AC3E}">
        <p14:creationId xmlns:p14="http://schemas.microsoft.com/office/powerpoint/2010/main" val="183760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272545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116"/>
            <a:ext cx="8229600" cy="4427235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Six submitted suggestions included in current open consultation (one additional suggestion submitted following opening of consultation period)</a:t>
            </a:r>
            <a:endParaRPr lang="en-US" sz="2200" dirty="0">
              <a:solidFill>
                <a:srgbClr val="000000"/>
              </a:solidFill>
            </a:endParaRPr>
          </a:p>
          <a:p>
            <a:pPr lvl="0"/>
            <a:r>
              <a:rPr lang="en-US" sz="2200" dirty="0" smtClean="0">
                <a:solidFill>
                  <a:srgbClr val="000000"/>
                </a:solidFill>
              </a:rPr>
              <a:t>Open Consultation Period (current)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Opened on March 28, 2014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Closes on April 29, 2014</a:t>
            </a:r>
            <a:endParaRPr lang="en-US" sz="1800" b="0" dirty="0">
              <a:solidFill>
                <a:srgbClr val="000000"/>
              </a:solidFill>
            </a:endParaRPr>
          </a:p>
          <a:p>
            <a:pPr lvl="0"/>
            <a:r>
              <a:rPr lang="en-US" sz="2200" dirty="0" smtClean="0">
                <a:solidFill>
                  <a:srgbClr val="000000"/>
                </a:solidFill>
              </a:rPr>
              <a:t>Prioritization Survey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Includes all suggestions not previously included in a survey</a:t>
            </a:r>
          </a:p>
          <a:p>
            <a:pPr lvl="1"/>
            <a:r>
              <a:rPr lang="en-US" sz="1800" b="0" dirty="0" smtClean="0">
                <a:solidFill>
                  <a:srgbClr val="000000"/>
                </a:solidFill>
              </a:rPr>
              <a:t>Open through April 29, 2014 </a:t>
            </a:r>
          </a:p>
          <a:p>
            <a:pPr lvl="0"/>
            <a:r>
              <a:rPr lang="en-US" sz="2200" dirty="0" smtClean="0">
                <a:solidFill>
                  <a:srgbClr val="000000"/>
                </a:solidFill>
              </a:rPr>
              <a:t>ARIN staff will actively use your feedback to help determine project work priority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4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Current ACSP Open Consultation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9270" y="1494515"/>
            <a:ext cx="8741921" cy="4431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2013.22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Sunsetting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of </a:t>
            </a:r>
            <a:r>
              <a:rPr lang="en-US" sz="2000" dirty="0" err="1">
                <a:solidFill>
                  <a:srgbClr val="000000"/>
                </a:solidFill>
              </a:rPr>
              <a:t>RWhois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support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2013.27: </a:t>
            </a:r>
            <a:r>
              <a:rPr lang="en-US" sz="2000" dirty="0" smtClean="0">
                <a:solidFill>
                  <a:srgbClr val="000000"/>
                </a:solidFill>
              </a:rPr>
              <a:t>	POC </a:t>
            </a:r>
            <a:r>
              <a:rPr lang="en-US" sz="2000" dirty="0">
                <a:solidFill>
                  <a:srgbClr val="000000"/>
                </a:solidFill>
              </a:rPr>
              <a:t>Validation Messaging </a:t>
            </a:r>
            <a:r>
              <a:rPr lang="en-US" sz="2000" dirty="0" smtClean="0">
                <a:solidFill>
                  <a:srgbClr val="000000"/>
                </a:solidFill>
              </a:rPr>
              <a:t>Destination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2013.28: </a:t>
            </a:r>
            <a:r>
              <a:rPr lang="en-US" sz="2000" dirty="0" smtClean="0">
                <a:solidFill>
                  <a:srgbClr val="000000"/>
                </a:solidFill>
              </a:rPr>
              <a:t>	POC </a:t>
            </a:r>
            <a:r>
              <a:rPr lang="en-US" sz="2000" dirty="0">
                <a:solidFill>
                  <a:srgbClr val="000000"/>
                </a:solidFill>
              </a:rPr>
              <a:t>Validation Message Removal </a:t>
            </a:r>
            <a:r>
              <a:rPr lang="en-US" sz="2000" dirty="0" smtClean="0">
                <a:solidFill>
                  <a:srgbClr val="000000"/>
                </a:solidFill>
              </a:rPr>
              <a:t>Upon Validation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2013.29: </a:t>
            </a:r>
            <a:r>
              <a:rPr lang="en-US" sz="2000" dirty="0" smtClean="0">
                <a:solidFill>
                  <a:srgbClr val="000000"/>
                </a:solidFill>
              </a:rPr>
              <a:t>	Improve </a:t>
            </a:r>
            <a:r>
              <a:rPr lang="en-US" sz="2000" dirty="0">
                <a:solidFill>
                  <a:srgbClr val="000000"/>
                </a:solidFill>
              </a:rPr>
              <a:t>ARIN Online Form Time-Out </a:t>
            </a:r>
            <a:r>
              <a:rPr lang="en-US" sz="2000" dirty="0" smtClean="0">
                <a:solidFill>
                  <a:srgbClr val="000000"/>
                </a:solidFill>
              </a:rPr>
              <a:t>Behavior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2014.4: </a:t>
            </a:r>
            <a:r>
              <a:rPr lang="en-US" sz="2000" dirty="0" smtClean="0">
                <a:solidFill>
                  <a:srgbClr val="000000"/>
                </a:solidFill>
              </a:rPr>
              <a:t>	Support </a:t>
            </a:r>
            <a:r>
              <a:rPr lang="en-US" sz="2000" dirty="0">
                <a:solidFill>
                  <a:srgbClr val="000000"/>
                </a:solidFill>
              </a:rPr>
              <a:t>HTTPS for </a:t>
            </a:r>
            <a:r>
              <a:rPr lang="en-US" sz="2000" dirty="0" err="1">
                <a:solidFill>
                  <a:srgbClr val="000000"/>
                </a:solidFill>
              </a:rPr>
              <a:t>Whois</a:t>
            </a:r>
            <a:r>
              <a:rPr lang="en-US" sz="2000" dirty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RWS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2014.6: </a:t>
            </a:r>
            <a:r>
              <a:rPr lang="en-US" sz="2000" dirty="0" smtClean="0">
                <a:solidFill>
                  <a:srgbClr val="000000"/>
                </a:solidFill>
              </a:rPr>
              <a:t>	RPKI </a:t>
            </a:r>
            <a:r>
              <a:rPr lang="en-US" sz="2000" dirty="0">
                <a:solidFill>
                  <a:srgbClr val="000000"/>
                </a:solidFill>
              </a:rPr>
              <a:t>ROAs with an origin of AS0</a:t>
            </a:r>
          </a:p>
        </p:txBody>
      </p:sp>
    </p:spTree>
    <p:extLst>
      <p:ext uri="{BB962C8B-B14F-4D97-AF65-F5344CB8AC3E}">
        <p14:creationId xmlns:p14="http://schemas.microsoft.com/office/powerpoint/2010/main" val="779601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272545"/>
          </a:xfrm>
        </p:spPr>
        <p:txBody>
          <a:bodyPr/>
          <a:lstStyle/>
          <a:p>
            <a:r>
              <a:rPr lang="en-US" dirty="0" smtClean="0"/>
              <a:t>2013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116"/>
            <a:ext cx="8229600" cy="4427235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Open Consultation Responses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ARIN 31:  0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ARIN 32:  0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Prioritization Surveys Completed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ARIN 31:  5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</a:rPr>
              <a:t>ARIN 32:  9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0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Participate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1" y="1804236"/>
            <a:ext cx="8595928" cy="4276852"/>
          </a:xfrm>
        </p:spPr>
        <p:txBody>
          <a:bodyPr/>
          <a:lstStyle/>
          <a:p>
            <a:r>
              <a:rPr lang="en-US" sz="2400" dirty="0"/>
              <a:t>Open </a:t>
            </a:r>
            <a:r>
              <a:rPr lang="en-US" sz="2400" dirty="0" smtClean="0"/>
              <a:t>Consultation</a:t>
            </a:r>
            <a:r>
              <a:rPr lang="en-US" sz="1800" dirty="0">
                <a:solidFill>
                  <a:schemeClr val="accent1"/>
                </a:solidFill>
              </a:rPr>
              <a:t/>
            </a: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dirty="0">
                <a:solidFill>
                  <a:schemeClr val="accent1"/>
                </a:solidFill>
              </a:rPr>
              <a:t>https://</a:t>
            </a:r>
            <a:r>
              <a:rPr lang="en-US" sz="1800" dirty="0" err="1">
                <a:solidFill>
                  <a:schemeClr val="accent1"/>
                </a:solidFill>
              </a:rPr>
              <a:t>www.arin.net</a:t>
            </a:r>
            <a:r>
              <a:rPr lang="en-US" sz="1800" dirty="0">
                <a:solidFill>
                  <a:schemeClr val="accent1"/>
                </a:solidFill>
              </a:rPr>
              <a:t>/announcements/2014/20140328.</a:t>
            </a:r>
            <a:r>
              <a:rPr lang="en-US" sz="1800" dirty="0" smtClean="0">
                <a:solidFill>
                  <a:schemeClr val="accent1"/>
                </a:solidFill>
              </a:rPr>
              <a:t>html</a:t>
            </a:r>
            <a:br>
              <a:rPr lang="en-US" sz="1800" dirty="0" smtClean="0">
                <a:solidFill>
                  <a:schemeClr val="accent1"/>
                </a:solidFill>
              </a:rPr>
            </a:br>
            <a:endParaRPr lang="en-US" sz="1800" dirty="0" smtClean="0">
              <a:solidFill>
                <a:schemeClr val="accent1"/>
              </a:solidFill>
            </a:endParaRPr>
          </a:p>
          <a:p>
            <a:r>
              <a:rPr lang="en-US" sz="2400" dirty="0" smtClean="0"/>
              <a:t>ARIN-Consult </a:t>
            </a:r>
            <a:r>
              <a:rPr lang="en-US" sz="2400" dirty="0"/>
              <a:t>mailing list</a:t>
            </a:r>
            <a:br>
              <a:rPr lang="en-US" sz="2400" dirty="0"/>
            </a:br>
            <a:r>
              <a:rPr lang="en-US" sz="1800" dirty="0">
                <a:solidFill>
                  <a:srgbClr val="4F81BD"/>
                </a:solidFill>
              </a:rPr>
              <a:t>http://</a:t>
            </a:r>
            <a:r>
              <a:rPr lang="en-US" sz="1800" dirty="0" err="1">
                <a:solidFill>
                  <a:srgbClr val="4F81BD"/>
                </a:solidFill>
              </a:rPr>
              <a:t>lists.arin.net</a:t>
            </a:r>
            <a:r>
              <a:rPr lang="en-US" sz="1800" dirty="0">
                <a:solidFill>
                  <a:srgbClr val="4F81BD"/>
                </a:solidFill>
              </a:rPr>
              <a:t>/mailman/</a:t>
            </a:r>
            <a:r>
              <a:rPr lang="en-US" sz="1800" dirty="0" err="1">
                <a:solidFill>
                  <a:srgbClr val="4F81BD"/>
                </a:solidFill>
              </a:rPr>
              <a:t>listinfo</a:t>
            </a:r>
            <a:r>
              <a:rPr lang="en-US" sz="1800" dirty="0">
                <a:solidFill>
                  <a:srgbClr val="4F81BD"/>
                </a:solidFill>
              </a:rPr>
              <a:t>/</a:t>
            </a:r>
            <a:r>
              <a:rPr lang="en-US" sz="1800" dirty="0" err="1">
                <a:solidFill>
                  <a:srgbClr val="4F81BD"/>
                </a:solidFill>
              </a:rPr>
              <a:t>arin</a:t>
            </a:r>
            <a:r>
              <a:rPr lang="en-US" sz="1800" dirty="0">
                <a:solidFill>
                  <a:srgbClr val="4F81BD"/>
                </a:solidFill>
              </a:rPr>
              <a:t>-</a:t>
            </a:r>
            <a:r>
              <a:rPr lang="en-US" sz="1800" dirty="0" smtClean="0">
                <a:solidFill>
                  <a:srgbClr val="4F81BD"/>
                </a:solidFill>
              </a:rPr>
              <a:t>consult</a:t>
            </a:r>
            <a:br>
              <a:rPr lang="en-US" sz="1800" dirty="0" smtClean="0">
                <a:solidFill>
                  <a:srgbClr val="4F81BD"/>
                </a:solidFill>
              </a:rPr>
            </a:br>
            <a:endParaRPr lang="en-US" sz="1800" dirty="0" smtClean="0">
              <a:solidFill>
                <a:srgbClr val="4F81BD"/>
              </a:solidFill>
            </a:endParaRPr>
          </a:p>
          <a:p>
            <a:r>
              <a:rPr lang="en-US" sz="2400" dirty="0" smtClean="0"/>
              <a:t>Prioritization survey</a:t>
            </a:r>
            <a:br>
              <a:rPr lang="en-US" sz="2400" dirty="0" smtClean="0"/>
            </a:br>
            <a:r>
              <a:rPr lang="en-US" sz="1800" dirty="0" smtClean="0">
                <a:solidFill>
                  <a:srgbClr val="4F81BD"/>
                </a:solidFill>
              </a:rPr>
              <a:t>https</a:t>
            </a:r>
            <a:r>
              <a:rPr lang="en-US" sz="1800" dirty="0">
                <a:solidFill>
                  <a:srgbClr val="4F81BD"/>
                </a:solidFill>
              </a:rPr>
              <a:t>://</a:t>
            </a:r>
            <a:r>
              <a:rPr lang="en-US" sz="1800" dirty="0" err="1">
                <a:solidFill>
                  <a:srgbClr val="4F81BD"/>
                </a:solidFill>
              </a:rPr>
              <a:t>www.surveymonkey.com</a:t>
            </a:r>
            <a:r>
              <a:rPr lang="en-US" sz="1800" dirty="0">
                <a:solidFill>
                  <a:srgbClr val="4F81BD"/>
                </a:solidFill>
              </a:rPr>
              <a:t>/s/ARIN33-Project_Prioritization_Survey</a:t>
            </a:r>
            <a:r>
              <a:rPr lang="en-US" sz="1800" dirty="0" smtClean="0">
                <a:solidFill>
                  <a:srgbClr val="4F81BD"/>
                </a:solidFill>
              </a:rPr>
              <a:t/>
            </a:r>
            <a:br>
              <a:rPr lang="en-US" sz="1800" dirty="0" smtClean="0">
                <a:solidFill>
                  <a:srgbClr val="4F81BD"/>
                </a:solidFill>
              </a:rPr>
            </a:br>
            <a:endParaRPr lang="en-US" sz="2400" dirty="0" smtClean="0">
              <a:solidFill>
                <a:srgbClr val="4F81BD"/>
              </a:solidFill>
            </a:endParaRPr>
          </a:p>
          <a:p>
            <a:r>
              <a:rPr lang="en-US" sz="2400" dirty="0" smtClean="0"/>
              <a:t>Share your feedback at meetings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8952" y="6492875"/>
            <a:ext cx="717091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42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9389" y="4028150"/>
            <a:ext cx="3006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Thank You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1390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119</Words>
  <Application>Microsoft Macintosh PowerPoint</Application>
  <PresentationFormat>On-screen Show (4:3)</PresentationFormat>
  <Paragraphs>43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Overview</vt:lpstr>
      <vt:lpstr>Current ACSP Open Consultation</vt:lpstr>
      <vt:lpstr>2013 Participation</vt:lpstr>
      <vt:lpstr>How To Participate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Sellers</dc:creator>
  <cp:lastModifiedBy>Erin Sellers</cp:lastModifiedBy>
  <cp:revision>39</cp:revision>
  <cp:lastPrinted>2014-04-13T19:10:20Z</cp:lastPrinted>
  <dcterms:created xsi:type="dcterms:W3CDTF">2014-02-27T14:26:40Z</dcterms:created>
  <dcterms:modified xsi:type="dcterms:W3CDTF">2014-04-13T19:33:47Z</dcterms:modified>
</cp:coreProperties>
</file>