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4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51133681819185"/>
          <c:y val="0.0495480711969828"/>
          <c:w val="0.743150821425103"/>
          <c:h val="0.758367638255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35.0</c:v>
                </c:pt>
                <c:pt idx="1">
                  <c:v>6.0</c:v>
                </c:pt>
                <c:pt idx="2">
                  <c:v>8.0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2011</c:v>
                </c:pt>
              </c:strCache>
            </c:strRef>
          </c:tx>
          <c:spPr>
            <a:solidFill>
              <a:srgbClr val="B2202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40.0</c:v>
                </c:pt>
                <c:pt idx="1">
                  <c:v>7.0</c:v>
                </c:pt>
                <c:pt idx="2">
                  <c:v>5.0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17.0</c:v>
                </c:pt>
                <c:pt idx="1">
                  <c:v>6.0</c:v>
                </c:pt>
                <c:pt idx="2">
                  <c:v>5.0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 2012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20.0</c:v>
                </c:pt>
                <c:pt idx="1">
                  <c:v>4.0</c:v>
                </c:pt>
                <c:pt idx="2">
                  <c:v>4.0</c:v>
                </c:pt>
                <c:pt idx="3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Q2 2013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18.0</c:v>
                </c:pt>
                <c:pt idx="1">
                  <c:v>5.0</c:v>
                </c:pt>
                <c:pt idx="2">
                  <c:v>7.0</c:v>
                </c:pt>
                <c:pt idx="3">
                  <c:v>2.0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Q4 2013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17.0</c:v>
                </c:pt>
                <c:pt idx="1">
                  <c:v>4.0</c:v>
                </c:pt>
                <c:pt idx="2">
                  <c:v>2.0</c:v>
                </c:pt>
                <c:pt idx="3">
                  <c:v>10.0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Q2 2014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24.0</c:v>
                </c:pt>
                <c:pt idx="1">
                  <c:v>2.0</c:v>
                </c:pt>
                <c:pt idx="2">
                  <c:v>1.0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217608"/>
        <c:axId val="599450920"/>
      </c:barChart>
      <c:catAx>
        <c:axId val="599217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0">
                <a:latin typeface="Century Gothic"/>
                <a:cs typeface="Century Gothic"/>
              </a:defRPr>
            </a:pPr>
            <a:endParaRPr lang="en-US"/>
          </a:p>
        </c:txPr>
        <c:crossAx val="599450920"/>
        <c:crosses val="autoZero"/>
        <c:auto val="1"/>
        <c:lblAlgn val="ctr"/>
        <c:lblOffset val="100"/>
        <c:noMultiLvlLbl val="0"/>
      </c:catAx>
      <c:valAx>
        <c:axId val="599450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Century Gothic"/>
                <a:cs typeface="Century Gothic"/>
              </a:defRPr>
            </a:pPr>
            <a:endParaRPr lang="en-US"/>
          </a:p>
        </c:txPr>
        <c:crossAx val="599217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0.83761</cdr:x>
      <cdr:y>0.25256</cdr:y>
    </cdr:from>
    <cdr:to>
      <cdr:x>0.94017</cdr:x>
      <cdr:y>0.44611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7628" y="1285583"/>
          <a:ext cx="914364" cy="98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0.66667</cdr:x>
      <cdr:y>0.53535</cdr:y>
    </cdr:from>
    <cdr:to>
      <cdr:x>0.69231</cdr:x>
      <cdr:y>0.58374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248400" y="2874421"/>
          <a:ext cx="240313" cy="25981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rgbClr val="F79646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rgbClr val="8EB4E3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3610-2AA3-1945-8472-BBA5E0409409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4ED9-5A1B-654B-B53D-75EEE800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</a:t>
            </a:r>
            <a:r>
              <a:rPr lang="en-US" baseline="0" dirty="0" smtClean="0"/>
              <a:t> in 2014 includes: reverse DNS, ASN, and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RIPE’s current v4 allocation minimum is /22</a:t>
            </a:r>
          </a:p>
          <a:p>
            <a:r>
              <a:rPr lang="en-US" dirty="0" smtClean="0"/>
              <a:t>LACNIC,</a:t>
            </a:r>
            <a:r>
              <a:rPr lang="en-US" baseline="0" dirty="0" smtClean="0"/>
              <a:t> they have two /12s (one for brand new customers, one for existing), they want to increase those /12s to two /11s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PDP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Einar Bohlin</a:t>
            </a:r>
          </a:p>
          <a:p>
            <a:r>
              <a:rPr lang="en-US" dirty="0" smtClean="0"/>
              <a:t>Senior Policy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822"/>
            <a:ext cx="8153400" cy="6857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Proposal topics at all 5 RIRs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898804"/>
              </p:ext>
            </p:extLst>
          </p:nvPr>
        </p:nvGraphicFramePr>
        <p:xfrm>
          <a:off x="0" y="1054436"/>
          <a:ext cx="9372600" cy="536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997816" y="1268843"/>
            <a:ext cx="2589057" cy="26600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1007" y="1359758"/>
            <a:ext cx="2167740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2011 (50)</a:t>
            </a:r>
            <a:endParaRPr lang="en-US" sz="2200" b="1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</a:t>
            </a:r>
            <a:r>
              <a:rPr lang="en-US" sz="2200" b="1" dirty="0" smtClean="0">
                <a:latin typeface="Century Gothic"/>
                <a:cs typeface="Century Gothic"/>
              </a:rPr>
              <a:t>2011 </a:t>
            </a:r>
            <a:r>
              <a:rPr lang="en-US" sz="2200" b="1" dirty="0" smtClean="0">
                <a:latin typeface="Century Gothic"/>
                <a:cs typeface="Century Gothic"/>
              </a:rPr>
              <a:t>(52)</a:t>
            </a:r>
            <a:endParaRPr lang="en-US" sz="2200" b="1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2012 (29)</a:t>
            </a:r>
            <a:endParaRPr lang="en-US" sz="2200" b="1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</a:t>
            </a:r>
            <a:r>
              <a:rPr lang="en-US" sz="2200" b="1" dirty="0" smtClean="0">
                <a:latin typeface="Century Gothic"/>
                <a:cs typeface="Century Gothic"/>
              </a:rPr>
              <a:t>2012 </a:t>
            </a:r>
            <a:r>
              <a:rPr lang="en-US" sz="2200" b="1" dirty="0" smtClean="0">
                <a:latin typeface="Century Gothic"/>
                <a:cs typeface="Century Gothic"/>
              </a:rPr>
              <a:t>(29)</a:t>
            </a:r>
            <a:endParaRPr lang="en-US" sz="2200" b="1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2013 (32)</a:t>
            </a:r>
            <a:endParaRPr lang="en-US" sz="2200" b="1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</a:t>
            </a:r>
            <a:r>
              <a:rPr lang="en-US" sz="2200" b="1" dirty="0" smtClean="0">
                <a:latin typeface="Century Gothic"/>
                <a:cs typeface="Century Gothic"/>
              </a:rPr>
              <a:t>2013 </a:t>
            </a:r>
            <a:r>
              <a:rPr lang="en-US" sz="2200" b="1" dirty="0" smtClean="0">
                <a:latin typeface="Century Gothic"/>
                <a:cs typeface="Century Gothic"/>
              </a:rPr>
              <a:t>(33)</a:t>
            </a:r>
            <a:endParaRPr lang="en-US" sz="2200" b="1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2014 (32)</a:t>
            </a:r>
            <a:endParaRPr lang="en-US" sz="2200" b="1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267521"/>
            <a:ext cx="228600" cy="228600"/>
          </a:xfrm>
          <a:prstGeom prst="rect">
            <a:avLst/>
          </a:prstGeom>
          <a:solidFill>
            <a:srgbClr val="9BB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841480"/>
            <a:ext cx="228600" cy="228600"/>
          </a:xfrm>
          <a:prstGeom prst="rect">
            <a:avLst/>
          </a:prstGeom>
          <a:solidFill>
            <a:srgbClr val="B2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453470"/>
            <a:ext cx="228600" cy="228600"/>
          </a:xfrm>
          <a:prstGeom prst="rect">
            <a:avLst/>
          </a:prstGeom>
          <a:solidFill>
            <a:srgbClr val="548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2677279"/>
            <a:ext cx="228600" cy="2286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32231" y="1084138"/>
            <a:ext cx="13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Total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48400" y="309209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B4E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8400" y="3510450"/>
            <a:ext cx="228600" cy="228600"/>
          </a:xfrm>
          <a:prstGeom prst="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B4E3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2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31790" cy="18042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from the other RIRs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IPv4 proposals:</a:t>
            </a:r>
          </a:p>
          <a:p>
            <a:pPr lvl="1"/>
            <a:r>
              <a:rPr lang="en-US" dirty="0"/>
              <a:t>Inter</a:t>
            </a:r>
            <a:r>
              <a:rPr lang="en-US" dirty="0"/>
              <a:t>-RIR IPv4 Address Transfers </a:t>
            </a:r>
            <a:r>
              <a:rPr lang="en-US" dirty="0" smtClean="0"/>
              <a:t>(LACNIC </a:t>
            </a:r>
            <a:r>
              <a:rPr lang="en-US" dirty="0" smtClean="0"/>
              <a:t>and RIPE)</a:t>
            </a:r>
          </a:p>
          <a:p>
            <a:pPr lvl="1"/>
            <a:r>
              <a:rPr lang="en-US" dirty="0"/>
              <a:t>Abandoning the Minimum Allocation Size for IPv4(</a:t>
            </a:r>
            <a:r>
              <a:rPr lang="en-US" dirty="0" smtClean="0"/>
              <a:t>RIPE)</a:t>
            </a:r>
          </a:p>
          <a:p>
            <a:pPr lvl="1"/>
            <a:r>
              <a:rPr lang="en-US" dirty="0" smtClean="0"/>
              <a:t>Increasing last /8 reserve pools (</a:t>
            </a:r>
            <a:r>
              <a:rPr lang="en-US" dirty="0" smtClean="0"/>
              <a:t>LACNIC </a:t>
            </a:r>
            <a:r>
              <a:rPr lang="en-US" dirty="0"/>
              <a:t>LAC-2013-03</a:t>
            </a:r>
            <a:r>
              <a:rPr lang="en-US" dirty="0" smtClean="0"/>
              <a:t>) [expedited PDP, currently two /12s]</a:t>
            </a:r>
            <a:endParaRPr lang="en-US" dirty="0" smtClean="0"/>
          </a:p>
          <a:p>
            <a:r>
              <a:rPr lang="en-US" b="1" dirty="0" smtClean="0"/>
              <a:t>IPv6 proposals:</a:t>
            </a:r>
          </a:p>
          <a:p>
            <a:pPr lvl="1"/>
            <a:r>
              <a:rPr lang="en-US" dirty="0"/>
              <a:t>prop-111 Request-based expansion of IPv6 default allocation </a:t>
            </a:r>
            <a:r>
              <a:rPr lang="en-US" dirty="0" smtClean="0"/>
              <a:t>size (APNIC, /32 -&gt; /29)</a:t>
            </a:r>
          </a:p>
          <a:p>
            <a:r>
              <a:rPr lang="en-US" b="1" dirty="0" smtClean="0"/>
              <a:t>Others</a:t>
            </a:r>
            <a:r>
              <a:rPr lang="en-US" b="1" dirty="0" smtClean="0"/>
              <a:t>:</a:t>
            </a:r>
          </a:p>
          <a:p>
            <a:pPr lvl="1"/>
            <a:r>
              <a:rPr lang="en-US" dirty="0"/>
              <a:t>No Reverse Unless Assigned </a:t>
            </a:r>
            <a:r>
              <a:rPr lang="en-US" dirty="0" smtClean="0"/>
              <a:t>(AFRINIC AFPUB</a:t>
            </a:r>
            <a:r>
              <a:rPr lang="en-US" dirty="0"/>
              <a:t>-2012-</a:t>
            </a:r>
            <a:r>
              <a:rPr lang="en-US" dirty="0" smtClean="0"/>
              <a:t>DNS)[ratified]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3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294640"/>
            <a:ext cx="7264990" cy="180427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entury Gothic"/>
                <a:cs typeface="Century Gothic"/>
              </a:rPr>
              <a:t>References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7929"/>
              </p:ext>
            </p:extLst>
          </p:nvPr>
        </p:nvGraphicFramePr>
        <p:xfrm>
          <a:off x="533400" y="1000760"/>
          <a:ext cx="8001000" cy="5037912"/>
        </p:xfrm>
        <a:graphic>
          <a:graphicData uri="http://schemas.openxmlformats.org/drawingml/2006/table">
            <a:tbl>
              <a:tblPr/>
              <a:tblGrid>
                <a:gridCol w="2209800"/>
                <a:gridCol w="5791200"/>
              </a:tblGrid>
              <a:tr h="4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RIR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Link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8C3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www.afrinic.net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/en/library/policies/policy-proposals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www.apnic.net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/community/policy/proposals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https://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www.arin.net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/policy/proposals/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www.ripe.net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/ripe/policies/current-proposals/current-policy-proposals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http://www.ripe.net/ripe/policies/current-proposals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Policy Comparison Overview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Arial" charset="0"/>
                        </a:rPr>
                        <a:t>http://www.nro.net/policies/rir-comparative-policy-overview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11" descr="arinlogo_small.wmf"/>
          <p:cNvPicPr>
            <a:picLocks noChangeAspect="1"/>
          </p:cNvPicPr>
          <p:nvPr/>
        </p:nvPicPr>
        <p:blipFill>
          <a:blip r:embed="rId3" cstate="print"/>
          <a:srcRect l="3571" r="3571"/>
          <a:stretch>
            <a:fillRect/>
          </a:stretch>
        </p:blipFill>
        <p:spPr bwMode="auto">
          <a:xfrm>
            <a:off x="702525" y="3001556"/>
            <a:ext cx="1778000" cy="5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ripen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69983"/>
            <a:ext cx="10144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NRO_3D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267960"/>
            <a:ext cx="13446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57" y="2338951"/>
            <a:ext cx="1495243" cy="390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625" y="1544570"/>
            <a:ext cx="2173024" cy="543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42" y="3681097"/>
            <a:ext cx="1390613" cy="75038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4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3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entury Gothic"/>
                <a:cs typeface="Century Gothic"/>
              </a:rPr>
              <a:t>Thank You</a:t>
            </a:r>
            <a:endParaRPr lang="en-US" sz="6000" b="1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9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294</Words>
  <Application>Microsoft Macintosh PowerPoint</Application>
  <PresentationFormat>On-screen Show (4:3)</PresentationFormat>
  <Paragraphs>43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Regional PDP Report</vt:lpstr>
      <vt:lpstr>Proposal topics at all 5 RIRs</vt:lpstr>
      <vt:lpstr>Highlights from the other RIRs</vt:lpstr>
      <vt:lpstr>References</vt:lpstr>
      <vt:lpstr>Thank You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Einar Bohlin</cp:lastModifiedBy>
  <cp:revision>14</cp:revision>
  <dcterms:created xsi:type="dcterms:W3CDTF">2014-02-27T14:26:40Z</dcterms:created>
  <dcterms:modified xsi:type="dcterms:W3CDTF">2014-04-09T20:38:54Z</dcterms:modified>
</cp:coreProperties>
</file>