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8"/>
  </p:notesMasterIdLst>
  <p:handoutMasterIdLst>
    <p:handoutMasterId r:id="rId49"/>
  </p:handoutMasterIdLst>
  <p:sldIdLst>
    <p:sldId id="304" r:id="rId3"/>
    <p:sldId id="257" r:id="rId4"/>
    <p:sldId id="282" r:id="rId5"/>
    <p:sldId id="337" r:id="rId6"/>
    <p:sldId id="335" r:id="rId7"/>
    <p:sldId id="296" r:id="rId8"/>
    <p:sldId id="307" r:id="rId9"/>
    <p:sldId id="306" r:id="rId10"/>
    <p:sldId id="338" r:id="rId11"/>
    <p:sldId id="339" r:id="rId12"/>
    <p:sldId id="340" r:id="rId13"/>
    <p:sldId id="341" r:id="rId14"/>
    <p:sldId id="309" r:id="rId15"/>
    <p:sldId id="352" r:id="rId16"/>
    <p:sldId id="310" r:id="rId17"/>
    <p:sldId id="342" r:id="rId18"/>
    <p:sldId id="308" r:id="rId19"/>
    <p:sldId id="356" r:id="rId20"/>
    <p:sldId id="312" r:id="rId21"/>
    <p:sldId id="349" r:id="rId22"/>
    <p:sldId id="348" r:id="rId23"/>
    <p:sldId id="314" r:id="rId24"/>
    <p:sldId id="286" r:id="rId25"/>
    <p:sldId id="313" r:id="rId26"/>
    <p:sldId id="354" r:id="rId27"/>
    <p:sldId id="330" r:id="rId28"/>
    <p:sldId id="355" r:id="rId29"/>
    <p:sldId id="303" r:id="rId30"/>
    <p:sldId id="351" r:id="rId31"/>
    <p:sldId id="343" r:id="rId32"/>
    <p:sldId id="288" r:id="rId33"/>
    <p:sldId id="347" r:id="rId34"/>
    <p:sldId id="346" r:id="rId35"/>
    <p:sldId id="344" r:id="rId36"/>
    <p:sldId id="345" r:id="rId37"/>
    <p:sldId id="266" r:id="rId38"/>
    <p:sldId id="350" r:id="rId39"/>
    <p:sldId id="329" r:id="rId40"/>
    <p:sldId id="326" r:id="rId41"/>
    <p:sldId id="353" r:id="rId42"/>
    <p:sldId id="280" r:id="rId43"/>
    <p:sldId id="315" r:id="rId44"/>
    <p:sldId id="325" r:id="rId45"/>
    <p:sldId id="272" r:id="rId46"/>
    <p:sldId id="273" r:id="rId47"/>
  </p:sldIdLst>
  <p:sldSz cx="10080625" cy="7559675"/>
  <p:notesSz cx="7772400" cy="10058400"/>
  <p:defaultTextStyle>
    <a:defPPr>
      <a:defRPr lang="en-GB"/>
    </a:defPPr>
    <a:lvl1pPr algn="l" defTabSz="457200" rtl="0" fontAlgn="base">
      <a:lnSpc>
        <a:spcPts val="495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1pPr>
    <a:lvl2pPr marL="457200" algn="l" defTabSz="457200" rtl="0" fontAlgn="base">
      <a:lnSpc>
        <a:spcPts val="495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2pPr>
    <a:lvl3pPr marL="914400" algn="l" defTabSz="457200" rtl="0" fontAlgn="base">
      <a:lnSpc>
        <a:spcPts val="495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3pPr>
    <a:lvl4pPr marL="1371600" algn="l" defTabSz="457200" rtl="0" fontAlgn="base">
      <a:lnSpc>
        <a:spcPts val="495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4pPr>
    <a:lvl5pPr marL="1828800" algn="l" defTabSz="457200" rtl="0" fontAlgn="base">
      <a:lnSpc>
        <a:spcPts val="495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72" autoAdjust="0"/>
  </p:normalViewPr>
  <p:slideViewPr>
    <p:cSldViewPr>
      <p:cViewPr>
        <p:scale>
          <a:sx n="66" d="100"/>
          <a:sy n="66" d="100"/>
        </p:scale>
        <p:origin x="-824" y="-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08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50" d="100"/>
        <a:sy n="150" d="100"/>
      </p:scale>
      <p:origin x="0" y="27288"/>
    </p:cViewPr>
  </p:sorterViewPr>
  <p:notesViewPr>
    <p:cSldViewPr>
      <p:cViewPr varScale="1">
        <p:scale>
          <a:sx n="67" d="100"/>
          <a:sy n="67" d="100"/>
        </p:scale>
        <p:origin x="-289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9EDA5-CA2C-0A43-A79D-DFDE3A9AF412}" type="datetimeFigureOut">
              <a:rPr lang="en-US" smtClean="0"/>
              <a:t>4/13/14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467F5-AC31-244A-96F1-DE622FDEE2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08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1150" cy="3813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86" name="Rectangle 1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13325" cy="376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8291306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53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Read slide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106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370013" y="763588"/>
            <a:ext cx="50196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b="1" baseline="0" dirty="0" smtClean="0"/>
              <a:t>  </a:t>
            </a:r>
            <a:endParaRPr lang="en-US" b="1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370013" y="763588"/>
            <a:ext cx="50196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b="1" baseline="0" dirty="0" smtClean="0"/>
              <a:t>  </a:t>
            </a:r>
            <a:endParaRPr lang="en-US"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4438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Read slide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370013" y="763588"/>
            <a:ext cx="50196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b="1" baseline="0" dirty="0" smtClean="0"/>
              <a:t>  </a:t>
            </a:r>
            <a:endParaRPr lang="en-US" b="1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370013" y="763588"/>
            <a:ext cx="50196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79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b="1" baseline="0" dirty="0" smtClean="0"/>
              <a:t>  </a:t>
            </a:r>
            <a:endParaRPr lang="en-US" b="1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263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895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224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59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4511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6451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948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904999" y="4495800"/>
            <a:ext cx="4672013" cy="410527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kern="1200" dirty="0" smtClean="0">
              <a:solidFill>
                <a:srgbClr val="000000"/>
              </a:solidFill>
              <a:latin typeface="Times New Roman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370013" y="763588"/>
            <a:ext cx="50196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7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sz="1400" b="1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370013" y="763588"/>
            <a:ext cx="50196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7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sz="1400" b="1" dirty="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1973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370013" y="763588"/>
            <a:ext cx="50196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7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sz="1400" b="1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370013" y="763588"/>
            <a:ext cx="50196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7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sz="1400" b="1" dirty="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1468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0581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0013" y="763588"/>
            <a:ext cx="5018087" cy="37639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993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763588"/>
            <a:ext cx="5016500" cy="37623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CE63C4-C5CC-4E07-94D5-B071AB773B9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40A7D1-3260-4CA7-BC35-282B23AD9C2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1200" y="1025525"/>
            <a:ext cx="2262188" cy="5876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1025525"/>
            <a:ext cx="6637337" cy="5876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A8E2B6-C4D5-4977-9CCE-2FC69BE1C4D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9BEA0A-DB3E-4298-9779-EAE1B45CCB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585DC99-1FE6-446D-9E9E-81FA0DB40B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973915-98C7-4623-91EE-CE3A0C30115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2ED8EB-9E73-4147-B25E-B72B61E9FBC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143486-0A0C-482F-B0F8-CC6D8622883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89F3CC-E9F9-4CC5-B666-B061A2AE19A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7080E0-DB07-401E-BC91-826B4D10FCA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8B5C8EF-64EA-4FD9-9D71-41193BCC2B7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A6F688-C1D1-4DC8-9463-A92A4D1B5F5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74518E-FFB9-4EDB-B048-D89A263EE29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FA7D8A3-13C5-4631-8461-2635DFBD189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0763" y="1768475"/>
            <a:ext cx="2287587" cy="4987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1768475"/>
            <a:ext cx="6715125" cy="4987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22F0CE8-4945-4CD4-A995-BD954E110AA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2016125"/>
            <a:ext cx="7642225" cy="26019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87375" y="6972300"/>
            <a:ext cx="2098675" cy="501650"/>
          </a:xfr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529013" y="6972300"/>
            <a:ext cx="3189287" cy="5016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561263" y="6972300"/>
            <a:ext cx="2097087" cy="501650"/>
          </a:xfrm>
        </p:spPr>
        <p:txBody>
          <a:bodyPr/>
          <a:lstStyle>
            <a:lvl1pPr>
              <a:defRPr/>
            </a:lvl1pPr>
          </a:lstStyle>
          <a:p>
            <a:fld id="{4641A949-58C0-4133-A860-51A8DEC5E3B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6EF082-E8DD-4B39-825D-F324D7C8995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2366963"/>
            <a:ext cx="4206875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2366963"/>
            <a:ext cx="4208463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30E587-D648-49A9-B893-2BF1AD760C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3FBBF2-D052-45B4-955A-F9DE3E8FCF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DCEDFD-145E-471A-921F-DC8A097F85B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582C01-1F33-4794-8D9F-BF41316A6CC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80DA3D5-3DF5-4222-BBFE-F827E89EA7C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C46500-FF4D-422F-B682-A6D603E1B24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FFFFFF"/>
            </a:gs>
            <a:gs pos="100000">
              <a:srgbClr val="FFFFF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1025525"/>
            <a:ext cx="856615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366963"/>
            <a:ext cx="8567738" cy="4535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55650" y="6972300"/>
            <a:ext cx="2098675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ea typeface="DejaVu LGC Sans" charset="0"/>
                <a:cs typeface="DejaVu LGC Sans" charset="0"/>
              </a:defRPr>
            </a:lvl1pPr>
          </a:lstStyle>
          <a:p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4875" y="6972300"/>
            <a:ext cx="3189288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ea typeface="DejaVu LGC Sans" charset="0"/>
                <a:cs typeface="DejaVu LGC Sans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4713" y="6972300"/>
            <a:ext cx="2098675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ea typeface="DejaVu LGC Sans" charset="0"/>
                <a:cs typeface="DejaVu LGC Sans" charset="0"/>
              </a:defRPr>
            </a:lvl1pPr>
          </a:lstStyle>
          <a:p>
            <a:r>
              <a:rPr lang="en-US" dirty="0" smtClean="0"/>
              <a:t>#</a:t>
            </a:r>
            <a:endParaRPr lang="en-US" dirty="0"/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288925" y="96838"/>
            <a:ext cx="9355138" cy="914400"/>
            <a:chOff x="182" y="61"/>
            <a:chExt cx="5893" cy="576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732" y="115"/>
              <a:ext cx="5344" cy="474"/>
              <a:chOff x="732" y="115"/>
              <a:chExt cx="5344" cy="474"/>
            </a:xfrm>
          </p:grpSpPr>
          <p:sp>
            <p:nvSpPr>
              <p:cNvPr id="1032" name="Freeform 8"/>
              <p:cNvSpPr>
                <a:spLocks noChangeArrowheads="1"/>
              </p:cNvSpPr>
              <p:nvPr/>
            </p:nvSpPr>
            <p:spPr bwMode="auto">
              <a:xfrm>
                <a:off x="732" y="115"/>
                <a:ext cx="5345" cy="475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rgbClr val="E5D093"/>
              </a:solidFill>
              <a:ln w="9360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1033" name="Group 9"/>
              <p:cNvGrpSpPr>
                <a:grpSpLocks/>
              </p:cNvGrpSpPr>
              <p:nvPr/>
            </p:nvGrpSpPr>
            <p:grpSpPr bwMode="auto">
              <a:xfrm>
                <a:off x="1318" y="115"/>
                <a:ext cx="4218" cy="470"/>
                <a:chOff x="1318" y="115"/>
                <a:chExt cx="4218" cy="470"/>
              </a:xfrm>
            </p:grpSpPr>
            <p:grpSp>
              <p:nvGrpSpPr>
                <p:cNvPr id="1034" name="Group 10"/>
                <p:cNvGrpSpPr>
                  <a:grpSpLocks/>
                </p:cNvGrpSpPr>
                <p:nvPr/>
              </p:nvGrpSpPr>
              <p:grpSpPr bwMode="auto">
                <a:xfrm>
                  <a:off x="1318" y="116"/>
                  <a:ext cx="2433" cy="468"/>
                  <a:chOff x="1318" y="116"/>
                  <a:chExt cx="2433" cy="468"/>
                </a:xfrm>
              </p:grpSpPr>
              <p:sp>
                <p:nvSpPr>
                  <p:cNvPr id="1035" name="Freeform 11"/>
                  <p:cNvSpPr>
                    <a:spLocks noChangeArrowheads="1"/>
                  </p:cNvSpPr>
                  <p:nvPr/>
                </p:nvSpPr>
                <p:spPr bwMode="auto">
                  <a:xfrm>
                    <a:off x="2680" y="547"/>
                    <a:ext cx="8" cy="9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36" name="Freeform 12"/>
                  <p:cNvSpPr>
                    <a:spLocks noChangeArrowheads="1"/>
                  </p:cNvSpPr>
                  <p:nvPr/>
                </p:nvSpPr>
                <p:spPr bwMode="auto">
                  <a:xfrm>
                    <a:off x="2763" y="576"/>
                    <a:ext cx="10" cy="9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37" name="Freeform 13"/>
                  <p:cNvSpPr>
                    <a:spLocks noChangeArrowheads="1"/>
                  </p:cNvSpPr>
                  <p:nvPr/>
                </p:nvSpPr>
                <p:spPr bwMode="auto">
                  <a:xfrm>
                    <a:off x="2529" y="528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38" name="Freeform 14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542"/>
                    <a:ext cx="12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39" name="Freeform 15"/>
                  <p:cNvSpPr>
                    <a:spLocks noChangeArrowheads="1"/>
                  </p:cNvSpPr>
                  <p:nvPr/>
                </p:nvSpPr>
                <p:spPr bwMode="auto">
                  <a:xfrm>
                    <a:off x="2310" y="549"/>
                    <a:ext cx="31" cy="18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40" name="Freeform 16"/>
                  <p:cNvSpPr>
                    <a:spLocks noChangeArrowheads="1"/>
                  </p:cNvSpPr>
                  <p:nvPr/>
                </p:nvSpPr>
                <p:spPr bwMode="auto">
                  <a:xfrm>
                    <a:off x="2278" y="548"/>
                    <a:ext cx="32" cy="17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41" name="Freeform 17"/>
                  <p:cNvSpPr>
                    <a:spLocks noChangeArrowheads="1"/>
                  </p:cNvSpPr>
                  <p:nvPr/>
                </p:nvSpPr>
                <p:spPr bwMode="auto">
                  <a:xfrm>
                    <a:off x="2105" y="452"/>
                    <a:ext cx="166" cy="102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42" name="Freeform 18"/>
                  <p:cNvSpPr>
                    <a:spLocks noChangeArrowheads="1"/>
                  </p:cNvSpPr>
                  <p:nvPr/>
                </p:nvSpPr>
                <p:spPr bwMode="auto">
                  <a:xfrm>
                    <a:off x="2206" y="446"/>
                    <a:ext cx="74" cy="75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43" name="Freeform 19"/>
                  <p:cNvSpPr>
                    <a:spLocks noChangeArrowheads="1"/>
                  </p:cNvSpPr>
                  <p:nvPr/>
                </p:nvSpPr>
                <p:spPr bwMode="auto">
                  <a:xfrm>
                    <a:off x="2278" y="480"/>
                    <a:ext cx="52" cy="14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44" name="Freeform 20"/>
                  <p:cNvSpPr>
                    <a:spLocks noChangeArrowheads="1"/>
                  </p:cNvSpPr>
                  <p:nvPr/>
                </p:nvSpPr>
                <p:spPr bwMode="auto">
                  <a:xfrm>
                    <a:off x="2275" y="497"/>
                    <a:ext cx="35" cy="37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45" name="Freeform 21"/>
                  <p:cNvSpPr>
                    <a:spLocks noChangeArrowheads="1"/>
                  </p:cNvSpPr>
                  <p:nvPr/>
                </p:nvSpPr>
                <p:spPr bwMode="auto">
                  <a:xfrm>
                    <a:off x="2335" y="476"/>
                    <a:ext cx="17" cy="22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46" name="Freeform 22"/>
                  <p:cNvSpPr>
                    <a:spLocks noChangeArrowheads="1"/>
                  </p:cNvSpPr>
                  <p:nvPr/>
                </p:nvSpPr>
                <p:spPr bwMode="auto">
                  <a:xfrm>
                    <a:off x="2339" y="510"/>
                    <a:ext cx="22" cy="11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47" name="Freeform 23"/>
                  <p:cNvSpPr>
                    <a:spLocks noChangeArrowheads="1"/>
                  </p:cNvSpPr>
                  <p:nvPr/>
                </p:nvSpPr>
                <p:spPr bwMode="auto">
                  <a:xfrm>
                    <a:off x="2363" y="494"/>
                    <a:ext cx="28" cy="19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48" name="Freeform 24"/>
                  <p:cNvSpPr>
                    <a:spLocks noChangeArrowheads="1"/>
                  </p:cNvSpPr>
                  <p:nvPr/>
                </p:nvSpPr>
                <p:spPr bwMode="auto">
                  <a:xfrm>
                    <a:off x="2370" y="503"/>
                    <a:ext cx="134" cy="67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49" name="Freeform 25"/>
                  <p:cNvSpPr>
                    <a:spLocks noChangeArrowheads="1"/>
                  </p:cNvSpPr>
                  <p:nvPr/>
                </p:nvSpPr>
                <p:spPr bwMode="auto">
                  <a:xfrm>
                    <a:off x="2487" y="509"/>
                    <a:ext cx="36" cy="29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50" name="Freeform 26"/>
                  <p:cNvSpPr>
                    <a:spLocks noChangeArrowheads="1"/>
                  </p:cNvSpPr>
                  <p:nvPr/>
                </p:nvSpPr>
                <p:spPr bwMode="auto">
                  <a:xfrm>
                    <a:off x="2564" y="449"/>
                    <a:ext cx="9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51" name="Freeform 27"/>
                  <p:cNvSpPr>
                    <a:spLocks noChangeArrowheads="1"/>
                  </p:cNvSpPr>
                  <p:nvPr/>
                </p:nvSpPr>
                <p:spPr bwMode="auto">
                  <a:xfrm>
                    <a:off x="2611" y="493"/>
                    <a:ext cx="12" cy="9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52" name="Freeform 28"/>
                  <p:cNvSpPr>
                    <a:spLocks noChangeArrowheads="1"/>
                  </p:cNvSpPr>
                  <p:nvPr/>
                </p:nvSpPr>
                <p:spPr bwMode="auto">
                  <a:xfrm>
                    <a:off x="2462" y="394"/>
                    <a:ext cx="9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53" name="Freeform 29"/>
                  <p:cNvSpPr>
                    <a:spLocks noChangeArrowheads="1"/>
                  </p:cNvSpPr>
                  <p:nvPr/>
                </p:nvSpPr>
                <p:spPr bwMode="auto">
                  <a:xfrm>
                    <a:off x="2384" y="440"/>
                    <a:ext cx="9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54" name="Freeform 30"/>
                  <p:cNvSpPr>
                    <a:spLocks noChangeArrowheads="1"/>
                  </p:cNvSpPr>
                  <p:nvPr/>
                </p:nvSpPr>
                <p:spPr bwMode="auto">
                  <a:xfrm>
                    <a:off x="2298" y="426"/>
                    <a:ext cx="37" cy="29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55" name="Freeform 31"/>
                  <p:cNvSpPr>
                    <a:spLocks noChangeArrowheads="1"/>
                  </p:cNvSpPr>
                  <p:nvPr/>
                </p:nvSpPr>
                <p:spPr bwMode="auto">
                  <a:xfrm>
                    <a:off x="2285" y="363"/>
                    <a:ext cx="44" cy="64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56" name="Freeform 32"/>
                  <p:cNvSpPr>
                    <a:spLocks noChangeArrowheads="1"/>
                  </p:cNvSpPr>
                  <p:nvPr/>
                </p:nvSpPr>
                <p:spPr bwMode="auto">
                  <a:xfrm>
                    <a:off x="2296" y="409"/>
                    <a:ext cx="15" cy="19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57" name="Freeform 33"/>
                  <p:cNvSpPr>
                    <a:spLocks noChangeArrowheads="1"/>
                  </p:cNvSpPr>
                  <p:nvPr/>
                </p:nvSpPr>
                <p:spPr bwMode="auto">
                  <a:xfrm>
                    <a:off x="2266" y="414"/>
                    <a:ext cx="21" cy="19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58" name="Freeform 34"/>
                  <p:cNvSpPr>
                    <a:spLocks noChangeArrowheads="1"/>
                  </p:cNvSpPr>
                  <p:nvPr/>
                </p:nvSpPr>
                <p:spPr bwMode="auto">
                  <a:xfrm>
                    <a:off x="3422" y="388"/>
                    <a:ext cx="330" cy="197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59" name="Freeform 35"/>
                  <p:cNvSpPr>
                    <a:spLocks noChangeArrowheads="1"/>
                  </p:cNvSpPr>
                  <p:nvPr/>
                </p:nvSpPr>
                <p:spPr bwMode="auto">
                  <a:xfrm>
                    <a:off x="2985" y="117"/>
                    <a:ext cx="463" cy="311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60" name="Freeform 36"/>
                  <p:cNvSpPr>
                    <a:spLocks noChangeArrowheads="1"/>
                  </p:cNvSpPr>
                  <p:nvPr/>
                </p:nvSpPr>
                <p:spPr bwMode="auto">
                  <a:xfrm>
                    <a:off x="2843" y="340"/>
                    <a:ext cx="17" cy="18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61" name="Freeform 37"/>
                  <p:cNvSpPr>
                    <a:spLocks noChangeArrowheads="1"/>
                  </p:cNvSpPr>
                  <p:nvPr/>
                </p:nvSpPr>
                <p:spPr bwMode="auto">
                  <a:xfrm>
                    <a:off x="2830" y="334"/>
                    <a:ext cx="18" cy="13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62" name="Freeform 38"/>
                  <p:cNvSpPr>
                    <a:spLocks noChangeArrowheads="1"/>
                  </p:cNvSpPr>
                  <p:nvPr/>
                </p:nvSpPr>
                <p:spPr bwMode="auto">
                  <a:xfrm>
                    <a:off x="3365" y="297"/>
                    <a:ext cx="80" cy="36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63" name="Freeform 39"/>
                  <p:cNvSpPr>
                    <a:spLocks noChangeArrowheads="1"/>
                  </p:cNvSpPr>
                  <p:nvPr/>
                </p:nvSpPr>
                <p:spPr bwMode="auto">
                  <a:xfrm>
                    <a:off x="3450" y="327"/>
                    <a:ext cx="65" cy="1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64" name="Freeform 40"/>
                  <p:cNvSpPr>
                    <a:spLocks noChangeArrowheads="1"/>
                  </p:cNvSpPr>
                  <p:nvPr/>
                </p:nvSpPr>
                <p:spPr bwMode="auto">
                  <a:xfrm>
                    <a:off x="3415" y="336"/>
                    <a:ext cx="26" cy="15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65" name="Freeform 41"/>
                  <p:cNvSpPr>
                    <a:spLocks noChangeArrowheads="1"/>
                  </p:cNvSpPr>
                  <p:nvPr/>
                </p:nvSpPr>
                <p:spPr bwMode="auto">
                  <a:xfrm>
                    <a:off x="3397" y="288"/>
                    <a:ext cx="18" cy="20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66" name="Freeform 42"/>
                  <p:cNvSpPr>
                    <a:spLocks noChangeArrowheads="1"/>
                  </p:cNvSpPr>
                  <p:nvPr/>
                </p:nvSpPr>
                <p:spPr bwMode="auto">
                  <a:xfrm>
                    <a:off x="3538" y="348"/>
                    <a:ext cx="21" cy="29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67" name="Freeform 43"/>
                  <p:cNvSpPr>
                    <a:spLocks noChangeArrowheads="1"/>
                  </p:cNvSpPr>
                  <p:nvPr/>
                </p:nvSpPr>
                <p:spPr bwMode="auto">
                  <a:xfrm>
                    <a:off x="3164" y="122"/>
                    <a:ext cx="226" cy="45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68" name="Freeform 44"/>
                  <p:cNvSpPr>
                    <a:spLocks noChangeArrowheads="1"/>
                  </p:cNvSpPr>
                  <p:nvPr/>
                </p:nvSpPr>
                <p:spPr bwMode="auto">
                  <a:xfrm>
                    <a:off x="2964" y="121"/>
                    <a:ext cx="209" cy="22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69" name="Freeform 45"/>
                  <p:cNvSpPr>
                    <a:spLocks noChangeArrowheads="1"/>
                  </p:cNvSpPr>
                  <p:nvPr/>
                </p:nvSpPr>
                <p:spPr bwMode="auto">
                  <a:xfrm>
                    <a:off x="2503" y="153"/>
                    <a:ext cx="20" cy="11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70" name="Freeform 46"/>
                  <p:cNvSpPr>
                    <a:spLocks noChangeArrowheads="1"/>
                  </p:cNvSpPr>
                  <p:nvPr/>
                </p:nvSpPr>
                <p:spPr bwMode="auto">
                  <a:xfrm>
                    <a:off x="1962" y="121"/>
                    <a:ext cx="481" cy="167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71" name="Freeform 47"/>
                  <p:cNvSpPr>
                    <a:spLocks noChangeArrowheads="1"/>
                  </p:cNvSpPr>
                  <p:nvPr/>
                </p:nvSpPr>
                <p:spPr bwMode="auto">
                  <a:xfrm>
                    <a:off x="2444" y="116"/>
                    <a:ext cx="22" cy="60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72" name="Freeform 48"/>
                  <p:cNvSpPr>
                    <a:spLocks noChangeArrowheads="1"/>
                  </p:cNvSpPr>
                  <p:nvPr/>
                </p:nvSpPr>
                <p:spPr bwMode="auto">
                  <a:xfrm>
                    <a:off x="2431" y="166"/>
                    <a:ext cx="65" cy="37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73" name="Freeform 49"/>
                  <p:cNvSpPr>
                    <a:spLocks noChangeArrowheads="1"/>
                  </p:cNvSpPr>
                  <p:nvPr/>
                </p:nvSpPr>
                <p:spPr bwMode="auto">
                  <a:xfrm>
                    <a:off x="2361" y="202"/>
                    <a:ext cx="88" cy="79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74" name="Freeform 50"/>
                  <p:cNvSpPr>
                    <a:spLocks noChangeArrowheads="1"/>
                  </p:cNvSpPr>
                  <p:nvPr/>
                </p:nvSpPr>
                <p:spPr bwMode="auto">
                  <a:xfrm>
                    <a:off x="2420" y="225"/>
                    <a:ext cx="7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75" name="Freeform 51"/>
                  <p:cNvSpPr>
                    <a:spLocks noChangeArrowheads="1"/>
                  </p:cNvSpPr>
                  <p:nvPr/>
                </p:nvSpPr>
                <p:spPr bwMode="auto">
                  <a:xfrm>
                    <a:off x="1926" y="278"/>
                    <a:ext cx="383" cy="208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76" name="Freeform 52"/>
                  <p:cNvSpPr>
                    <a:spLocks noChangeArrowheads="1"/>
                  </p:cNvSpPr>
                  <p:nvPr/>
                </p:nvSpPr>
                <p:spPr bwMode="auto">
                  <a:xfrm>
                    <a:off x="1993" y="422"/>
                    <a:ext cx="21" cy="32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77" name="Freeform 53"/>
                  <p:cNvSpPr>
                    <a:spLocks noChangeArrowheads="1"/>
                  </p:cNvSpPr>
                  <p:nvPr/>
                </p:nvSpPr>
                <p:spPr bwMode="auto">
                  <a:xfrm>
                    <a:off x="2286" y="314"/>
                    <a:ext cx="20" cy="26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78" name="Freeform 54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00"/>
                    <a:ext cx="10" cy="11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79" name="Freeform 55"/>
                  <p:cNvSpPr>
                    <a:spLocks noChangeArrowheads="1"/>
                  </p:cNvSpPr>
                  <p:nvPr/>
                </p:nvSpPr>
                <p:spPr bwMode="auto">
                  <a:xfrm>
                    <a:off x="1318" y="196"/>
                    <a:ext cx="477" cy="389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80" name="Freeform 56"/>
                  <p:cNvSpPr>
                    <a:spLocks noChangeArrowheads="1"/>
                  </p:cNvSpPr>
                  <p:nvPr/>
                </p:nvSpPr>
                <p:spPr bwMode="auto">
                  <a:xfrm>
                    <a:off x="1503" y="342"/>
                    <a:ext cx="180" cy="243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81" name="Freeform 57"/>
                  <p:cNvSpPr>
                    <a:spLocks noChangeArrowheads="1"/>
                  </p:cNvSpPr>
                  <p:nvPr/>
                </p:nvSpPr>
                <p:spPr bwMode="auto">
                  <a:xfrm>
                    <a:off x="1819" y="522"/>
                    <a:ext cx="8" cy="13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82" name="Freeform 58"/>
                  <p:cNvSpPr>
                    <a:spLocks noChangeArrowheads="1"/>
                  </p:cNvSpPr>
                  <p:nvPr/>
                </p:nvSpPr>
                <p:spPr bwMode="auto">
                  <a:xfrm>
                    <a:off x="1809" y="397"/>
                    <a:ext cx="10" cy="8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83" name="Freeform 59"/>
                  <p:cNvSpPr>
                    <a:spLocks noChangeArrowheads="1"/>
                  </p:cNvSpPr>
                  <p:nvPr/>
                </p:nvSpPr>
                <p:spPr bwMode="auto">
                  <a:xfrm>
                    <a:off x="1374" y="243"/>
                    <a:ext cx="27" cy="11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84" name="Freeform 60"/>
                  <p:cNvSpPr>
                    <a:spLocks noChangeArrowheads="1"/>
                  </p:cNvSpPr>
                  <p:nvPr/>
                </p:nvSpPr>
                <p:spPr bwMode="auto">
                  <a:xfrm>
                    <a:off x="1707" y="142"/>
                    <a:ext cx="325" cy="256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85" name="Freeform 61"/>
                  <p:cNvSpPr>
                    <a:spLocks noChangeArrowheads="1"/>
                  </p:cNvSpPr>
                  <p:nvPr/>
                </p:nvSpPr>
                <p:spPr bwMode="auto">
                  <a:xfrm>
                    <a:off x="1485" y="122"/>
                    <a:ext cx="651" cy="104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86" name="Freeform 62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161"/>
                    <a:ext cx="14" cy="11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87" name="Freeform 63"/>
                  <p:cNvSpPr>
                    <a:spLocks noChangeArrowheads="1"/>
                  </p:cNvSpPr>
                  <p:nvPr/>
                </p:nvSpPr>
                <p:spPr bwMode="auto">
                  <a:xfrm>
                    <a:off x="1601" y="176"/>
                    <a:ext cx="21" cy="12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88" name="Freeform 64"/>
                  <p:cNvSpPr>
                    <a:spLocks noChangeArrowheads="1"/>
                  </p:cNvSpPr>
                  <p:nvPr/>
                </p:nvSpPr>
                <p:spPr bwMode="auto">
                  <a:xfrm>
                    <a:off x="1669" y="221"/>
                    <a:ext cx="35" cy="7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89" name="Freeform 65"/>
                  <p:cNvSpPr>
                    <a:spLocks noChangeArrowheads="1"/>
                  </p:cNvSpPr>
                  <p:nvPr/>
                </p:nvSpPr>
                <p:spPr bwMode="auto">
                  <a:xfrm>
                    <a:off x="1730" y="220"/>
                    <a:ext cx="20" cy="16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0" name="Freeform 66"/>
                  <p:cNvSpPr>
                    <a:spLocks noChangeArrowheads="1"/>
                  </p:cNvSpPr>
                  <p:nvPr/>
                </p:nvSpPr>
                <p:spPr bwMode="auto">
                  <a:xfrm>
                    <a:off x="1568" y="175"/>
                    <a:ext cx="15" cy="11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1091" name="Group 67"/>
                <p:cNvGrpSpPr>
                  <a:grpSpLocks/>
                </p:cNvGrpSpPr>
                <p:nvPr/>
              </p:nvGrpSpPr>
              <p:grpSpPr bwMode="auto">
                <a:xfrm>
                  <a:off x="4281" y="115"/>
                  <a:ext cx="1254" cy="470"/>
                  <a:chOff x="4281" y="115"/>
                  <a:chExt cx="1254" cy="470"/>
                </a:xfrm>
              </p:grpSpPr>
              <p:sp>
                <p:nvSpPr>
                  <p:cNvPr id="1092" name="Freeform 68"/>
                  <p:cNvSpPr>
                    <a:spLocks noChangeArrowheads="1"/>
                  </p:cNvSpPr>
                  <p:nvPr/>
                </p:nvSpPr>
                <p:spPr bwMode="auto">
                  <a:xfrm>
                    <a:off x="5492" y="528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3" name="Freeform 69"/>
                  <p:cNvSpPr>
                    <a:spLocks noChangeArrowheads="1"/>
                  </p:cNvSpPr>
                  <p:nvPr/>
                </p:nvSpPr>
                <p:spPr bwMode="auto">
                  <a:xfrm>
                    <a:off x="5323" y="542"/>
                    <a:ext cx="12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4" name="Freeform 70"/>
                  <p:cNvSpPr>
                    <a:spLocks noChangeArrowheads="1"/>
                  </p:cNvSpPr>
                  <p:nvPr/>
                </p:nvSpPr>
                <p:spPr bwMode="auto">
                  <a:xfrm>
                    <a:off x="5273" y="549"/>
                    <a:ext cx="31" cy="18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5" name="Freeform 71"/>
                  <p:cNvSpPr>
                    <a:spLocks noChangeArrowheads="1"/>
                  </p:cNvSpPr>
                  <p:nvPr/>
                </p:nvSpPr>
                <p:spPr bwMode="auto">
                  <a:xfrm>
                    <a:off x="5241" y="548"/>
                    <a:ext cx="32" cy="17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6" name="Freeform 72"/>
                  <p:cNvSpPr>
                    <a:spLocks noChangeArrowheads="1"/>
                  </p:cNvSpPr>
                  <p:nvPr/>
                </p:nvSpPr>
                <p:spPr bwMode="auto">
                  <a:xfrm>
                    <a:off x="5068" y="452"/>
                    <a:ext cx="166" cy="102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7" name="Freeform 73"/>
                  <p:cNvSpPr>
                    <a:spLocks noChangeArrowheads="1"/>
                  </p:cNvSpPr>
                  <p:nvPr/>
                </p:nvSpPr>
                <p:spPr bwMode="auto">
                  <a:xfrm>
                    <a:off x="5169" y="446"/>
                    <a:ext cx="74" cy="75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8" name="Freeform 74"/>
                  <p:cNvSpPr>
                    <a:spLocks noChangeArrowheads="1"/>
                  </p:cNvSpPr>
                  <p:nvPr/>
                </p:nvSpPr>
                <p:spPr bwMode="auto">
                  <a:xfrm>
                    <a:off x="5241" y="480"/>
                    <a:ext cx="52" cy="14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099" name="Freeform 75"/>
                  <p:cNvSpPr>
                    <a:spLocks noChangeArrowheads="1"/>
                  </p:cNvSpPr>
                  <p:nvPr/>
                </p:nvSpPr>
                <p:spPr bwMode="auto">
                  <a:xfrm>
                    <a:off x="5239" y="497"/>
                    <a:ext cx="35" cy="37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0" name="Freeform 76"/>
                  <p:cNvSpPr>
                    <a:spLocks noChangeArrowheads="1"/>
                  </p:cNvSpPr>
                  <p:nvPr/>
                </p:nvSpPr>
                <p:spPr bwMode="auto">
                  <a:xfrm>
                    <a:off x="5298" y="476"/>
                    <a:ext cx="17" cy="22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1" name="Freeform 77"/>
                  <p:cNvSpPr>
                    <a:spLocks noChangeArrowheads="1"/>
                  </p:cNvSpPr>
                  <p:nvPr/>
                </p:nvSpPr>
                <p:spPr bwMode="auto">
                  <a:xfrm>
                    <a:off x="5303" y="510"/>
                    <a:ext cx="22" cy="11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2" name="Freeform 78"/>
                  <p:cNvSpPr>
                    <a:spLocks noChangeArrowheads="1"/>
                  </p:cNvSpPr>
                  <p:nvPr/>
                </p:nvSpPr>
                <p:spPr bwMode="auto">
                  <a:xfrm>
                    <a:off x="5326" y="494"/>
                    <a:ext cx="29" cy="19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3" name="Freeform 79"/>
                  <p:cNvSpPr>
                    <a:spLocks noChangeArrowheads="1"/>
                  </p:cNvSpPr>
                  <p:nvPr/>
                </p:nvSpPr>
                <p:spPr bwMode="auto">
                  <a:xfrm>
                    <a:off x="5333" y="503"/>
                    <a:ext cx="134" cy="67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4" name="Freeform 80"/>
                  <p:cNvSpPr>
                    <a:spLocks noChangeArrowheads="1"/>
                  </p:cNvSpPr>
                  <p:nvPr/>
                </p:nvSpPr>
                <p:spPr bwMode="auto">
                  <a:xfrm>
                    <a:off x="5450" y="509"/>
                    <a:ext cx="36" cy="29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5" name="Freeform 81"/>
                  <p:cNvSpPr>
                    <a:spLocks noChangeArrowheads="1"/>
                  </p:cNvSpPr>
                  <p:nvPr/>
                </p:nvSpPr>
                <p:spPr bwMode="auto">
                  <a:xfrm>
                    <a:off x="5528" y="449"/>
                    <a:ext cx="9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6" name="Freeform 82"/>
                  <p:cNvSpPr>
                    <a:spLocks noChangeArrowheads="1"/>
                  </p:cNvSpPr>
                  <p:nvPr/>
                </p:nvSpPr>
                <p:spPr bwMode="auto">
                  <a:xfrm>
                    <a:off x="5425" y="394"/>
                    <a:ext cx="9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7" name="Freeform 83"/>
                  <p:cNvSpPr>
                    <a:spLocks noChangeArrowheads="1"/>
                  </p:cNvSpPr>
                  <p:nvPr/>
                </p:nvSpPr>
                <p:spPr bwMode="auto">
                  <a:xfrm>
                    <a:off x="5347" y="440"/>
                    <a:ext cx="9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8" name="Freeform 84"/>
                  <p:cNvSpPr>
                    <a:spLocks noChangeArrowheads="1"/>
                  </p:cNvSpPr>
                  <p:nvPr/>
                </p:nvSpPr>
                <p:spPr bwMode="auto">
                  <a:xfrm>
                    <a:off x="5261" y="426"/>
                    <a:ext cx="37" cy="29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09" name="Freeform 85"/>
                  <p:cNvSpPr>
                    <a:spLocks noChangeArrowheads="1"/>
                  </p:cNvSpPr>
                  <p:nvPr/>
                </p:nvSpPr>
                <p:spPr bwMode="auto">
                  <a:xfrm>
                    <a:off x="5249" y="363"/>
                    <a:ext cx="44" cy="64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0" name="Freeform 86"/>
                  <p:cNvSpPr>
                    <a:spLocks noChangeArrowheads="1"/>
                  </p:cNvSpPr>
                  <p:nvPr/>
                </p:nvSpPr>
                <p:spPr bwMode="auto">
                  <a:xfrm>
                    <a:off x="5260" y="409"/>
                    <a:ext cx="15" cy="19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1" name="Freeform 87"/>
                  <p:cNvSpPr>
                    <a:spLocks noChangeArrowheads="1"/>
                  </p:cNvSpPr>
                  <p:nvPr/>
                </p:nvSpPr>
                <p:spPr bwMode="auto">
                  <a:xfrm>
                    <a:off x="5229" y="414"/>
                    <a:ext cx="21" cy="19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2" name="Freeform 88"/>
                  <p:cNvSpPr>
                    <a:spLocks noChangeArrowheads="1"/>
                  </p:cNvSpPr>
                  <p:nvPr/>
                </p:nvSpPr>
                <p:spPr bwMode="auto">
                  <a:xfrm>
                    <a:off x="5466" y="153"/>
                    <a:ext cx="20" cy="11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3" name="Freeform 89"/>
                  <p:cNvSpPr>
                    <a:spLocks noChangeArrowheads="1"/>
                  </p:cNvSpPr>
                  <p:nvPr/>
                </p:nvSpPr>
                <p:spPr bwMode="auto">
                  <a:xfrm>
                    <a:off x="4925" y="121"/>
                    <a:ext cx="483" cy="167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4" name="Freeform 90"/>
                  <p:cNvSpPr>
                    <a:spLocks noChangeArrowheads="1"/>
                  </p:cNvSpPr>
                  <p:nvPr/>
                </p:nvSpPr>
                <p:spPr bwMode="auto">
                  <a:xfrm>
                    <a:off x="5407" y="115"/>
                    <a:ext cx="22" cy="61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5" name="Freeform 91"/>
                  <p:cNvSpPr>
                    <a:spLocks noChangeArrowheads="1"/>
                  </p:cNvSpPr>
                  <p:nvPr/>
                </p:nvSpPr>
                <p:spPr bwMode="auto">
                  <a:xfrm>
                    <a:off x="5394" y="166"/>
                    <a:ext cx="65" cy="37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6" name="Freeform 92"/>
                  <p:cNvSpPr>
                    <a:spLocks noChangeArrowheads="1"/>
                  </p:cNvSpPr>
                  <p:nvPr/>
                </p:nvSpPr>
                <p:spPr bwMode="auto">
                  <a:xfrm>
                    <a:off x="5325" y="202"/>
                    <a:ext cx="88" cy="79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7" name="Freeform 93"/>
                  <p:cNvSpPr>
                    <a:spLocks noChangeArrowheads="1"/>
                  </p:cNvSpPr>
                  <p:nvPr/>
                </p:nvSpPr>
                <p:spPr bwMode="auto">
                  <a:xfrm>
                    <a:off x="5383" y="225"/>
                    <a:ext cx="7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8" name="Freeform 94"/>
                  <p:cNvSpPr>
                    <a:spLocks noChangeArrowheads="1"/>
                  </p:cNvSpPr>
                  <p:nvPr/>
                </p:nvSpPr>
                <p:spPr bwMode="auto">
                  <a:xfrm>
                    <a:off x="4889" y="278"/>
                    <a:ext cx="382" cy="208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19" name="Freeform 95"/>
                  <p:cNvSpPr>
                    <a:spLocks noChangeArrowheads="1"/>
                  </p:cNvSpPr>
                  <p:nvPr/>
                </p:nvSpPr>
                <p:spPr bwMode="auto">
                  <a:xfrm>
                    <a:off x="4957" y="422"/>
                    <a:ext cx="21" cy="32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0" name="Freeform 96"/>
                  <p:cNvSpPr>
                    <a:spLocks noChangeArrowheads="1"/>
                  </p:cNvSpPr>
                  <p:nvPr/>
                </p:nvSpPr>
                <p:spPr bwMode="auto">
                  <a:xfrm>
                    <a:off x="5250" y="314"/>
                    <a:ext cx="20" cy="26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1" name="Freeform 97"/>
                  <p:cNvSpPr>
                    <a:spLocks noChangeArrowheads="1"/>
                  </p:cNvSpPr>
                  <p:nvPr/>
                </p:nvSpPr>
                <p:spPr bwMode="auto">
                  <a:xfrm>
                    <a:off x="5306" y="301"/>
                    <a:ext cx="10" cy="11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2" name="Freeform 98"/>
                  <p:cNvSpPr>
                    <a:spLocks noChangeArrowheads="1"/>
                  </p:cNvSpPr>
                  <p:nvPr/>
                </p:nvSpPr>
                <p:spPr bwMode="auto">
                  <a:xfrm>
                    <a:off x="4281" y="197"/>
                    <a:ext cx="477" cy="389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3" name="Freeform 99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44"/>
                    <a:ext cx="180" cy="243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4" name="Freeform 100"/>
                  <p:cNvSpPr>
                    <a:spLocks noChangeArrowheads="1"/>
                  </p:cNvSpPr>
                  <p:nvPr/>
                </p:nvSpPr>
                <p:spPr bwMode="auto">
                  <a:xfrm>
                    <a:off x="4782" y="522"/>
                    <a:ext cx="8" cy="13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5" name="Freeform 101"/>
                  <p:cNvSpPr>
                    <a:spLocks noChangeArrowheads="1"/>
                  </p:cNvSpPr>
                  <p:nvPr/>
                </p:nvSpPr>
                <p:spPr bwMode="auto">
                  <a:xfrm>
                    <a:off x="4772" y="397"/>
                    <a:ext cx="10" cy="8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6" name="Freeform 102"/>
                  <p:cNvSpPr>
                    <a:spLocks noChangeArrowheads="1"/>
                  </p:cNvSpPr>
                  <p:nvPr/>
                </p:nvSpPr>
                <p:spPr bwMode="auto">
                  <a:xfrm>
                    <a:off x="4337" y="243"/>
                    <a:ext cx="27" cy="11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7" name="Freeform 103"/>
                  <p:cNvSpPr>
                    <a:spLocks noChangeArrowheads="1"/>
                  </p:cNvSpPr>
                  <p:nvPr/>
                </p:nvSpPr>
                <p:spPr bwMode="auto">
                  <a:xfrm>
                    <a:off x="4670" y="142"/>
                    <a:ext cx="325" cy="256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8" name="Freeform 104"/>
                  <p:cNvSpPr>
                    <a:spLocks noChangeArrowheads="1"/>
                  </p:cNvSpPr>
                  <p:nvPr/>
                </p:nvSpPr>
                <p:spPr bwMode="auto">
                  <a:xfrm>
                    <a:off x="4448" y="122"/>
                    <a:ext cx="651" cy="104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29" name="Freeform 105"/>
                  <p:cNvSpPr>
                    <a:spLocks noChangeArrowheads="1"/>
                  </p:cNvSpPr>
                  <p:nvPr/>
                </p:nvSpPr>
                <p:spPr bwMode="auto">
                  <a:xfrm>
                    <a:off x="4581" y="161"/>
                    <a:ext cx="14" cy="11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0" name="Freeform 106"/>
                  <p:cNvSpPr>
                    <a:spLocks noChangeArrowheads="1"/>
                  </p:cNvSpPr>
                  <p:nvPr/>
                </p:nvSpPr>
                <p:spPr bwMode="auto">
                  <a:xfrm>
                    <a:off x="4564" y="176"/>
                    <a:ext cx="21" cy="12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1" name="Freeform 107"/>
                  <p:cNvSpPr>
                    <a:spLocks noChangeArrowheads="1"/>
                  </p:cNvSpPr>
                  <p:nvPr/>
                </p:nvSpPr>
                <p:spPr bwMode="auto">
                  <a:xfrm>
                    <a:off x="4632" y="221"/>
                    <a:ext cx="35" cy="7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2" name="Freeform 108"/>
                  <p:cNvSpPr>
                    <a:spLocks noChangeArrowheads="1"/>
                  </p:cNvSpPr>
                  <p:nvPr/>
                </p:nvSpPr>
                <p:spPr bwMode="auto">
                  <a:xfrm>
                    <a:off x="4693" y="220"/>
                    <a:ext cx="20" cy="16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  <p:sp>
                <p:nvSpPr>
                  <p:cNvPr id="1133" name="Freeform 109"/>
                  <p:cNvSpPr>
                    <a:spLocks noChangeArrowheads="1"/>
                  </p:cNvSpPr>
                  <p:nvPr/>
                </p:nvSpPr>
                <p:spPr bwMode="auto">
                  <a:xfrm>
                    <a:off x="4531" y="175"/>
                    <a:ext cx="15" cy="11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dirty="0"/>
                  </a:p>
                </p:txBody>
              </p:sp>
            </p:grpSp>
          </p:grpSp>
          <p:grpSp>
            <p:nvGrpSpPr>
              <p:cNvPr id="1134" name="Group 110"/>
              <p:cNvGrpSpPr>
                <a:grpSpLocks/>
              </p:cNvGrpSpPr>
              <p:nvPr/>
            </p:nvGrpSpPr>
            <p:grpSpPr bwMode="auto">
              <a:xfrm>
                <a:off x="880" y="122"/>
                <a:ext cx="5182" cy="459"/>
                <a:chOff x="880" y="122"/>
                <a:chExt cx="5182" cy="459"/>
              </a:xfrm>
            </p:grpSpPr>
            <p:sp>
              <p:nvSpPr>
                <p:cNvPr id="1135" name="Line 111"/>
                <p:cNvSpPr>
                  <a:spLocks noChangeShapeType="1"/>
                </p:cNvSpPr>
                <p:nvPr/>
              </p:nvSpPr>
              <p:spPr bwMode="auto">
                <a:xfrm>
                  <a:off x="880" y="365"/>
                  <a:ext cx="5183" cy="1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36" name="Line 112"/>
                <p:cNvSpPr>
                  <a:spLocks noChangeShapeType="1"/>
                </p:cNvSpPr>
                <p:nvPr/>
              </p:nvSpPr>
              <p:spPr bwMode="auto">
                <a:xfrm>
                  <a:off x="1131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37" name="Line 113"/>
                <p:cNvSpPr>
                  <a:spLocks noChangeShapeType="1"/>
                </p:cNvSpPr>
                <p:nvPr/>
              </p:nvSpPr>
              <p:spPr bwMode="auto">
                <a:xfrm>
                  <a:off x="1382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38" name="Line 114"/>
                <p:cNvSpPr>
                  <a:spLocks noChangeShapeType="1"/>
                </p:cNvSpPr>
                <p:nvPr/>
              </p:nvSpPr>
              <p:spPr bwMode="auto">
                <a:xfrm>
                  <a:off x="1633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39" name="Line 115"/>
                <p:cNvSpPr>
                  <a:spLocks noChangeShapeType="1"/>
                </p:cNvSpPr>
                <p:nvPr/>
              </p:nvSpPr>
              <p:spPr bwMode="auto">
                <a:xfrm>
                  <a:off x="1885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0" name="Line 116"/>
                <p:cNvSpPr>
                  <a:spLocks noChangeShapeType="1"/>
                </p:cNvSpPr>
                <p:nvPr/>
              </p:nvSpPr>
              <p:spPr bwMode="auto">
                <a:xfrm>
                  <a:off x="2136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1" name="Line 117"/>
                <p:cNvSpPr>
                  <a:spLocks noChangeShapeType="1"/>
                </p:cNvSpPr>
                <p:nvPr/>
              </p:nvSpPr>
              <p:spPr bwMode="auto">
                <a:xfrm>
                  <a:off x="2387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2" name="Line 118"/>
                <p:cNvSpPr>
                  <a:spLocks noChangeShapeType="1"/>
                </p:cNvSpPr>
                <p:nvPr/>
              </p:nvSpPr>
              <p:spPr bwMode="auto">
                <a:xfrm>
                  <a:off x="2639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3" name="Line 119"/>
                <p:cNvSpPr>
                  <a:spLocks noChangeShapeType="1"/>
                </p:cNvSpPr>
                <p:nvPr/>
              </p:nvSpPr>
              <p:spPr bwMode="auto">
                <a:xfrm>
                  <a:off x="2890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4" name="Line 120"/>
                <p:cNvSpPr>
                  <a:spLocks noChangeShapeType="1"/>
                </p:cNvSpPr>
                <p:nvPr/>
              </p:nvSpPr>
              <p:spPr bwMode="auto">
                <a:xfrm>
                  <a:off x="3142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5" name="Line 121"/>
                <p:cNvSpPr>
                  <a:spLocks noChangeShapeType="1"/>
                </p:cNvSpPr>
                <p:nvPr/>
              </p:nvSpPr>
              <p:spPr bwMode="auto">
                <a:xfrm>
                  <a:off x="3393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6" name="Line 122"/>
                <p:cNvSpPr>
                  <a:spLocks noChangeShapeType="1"/>
                </p:cNvSpPr>
                <p:nvPr/>
              </p:nvSpPr>
              <p:spPr bwMode="auto">
                <a:xfrm>
                  <a:off x="3644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7" name="Line 123"/>
                <p:cNvSpPr>
                  <a:spLocks noChangeShapeType="1"/>
                </p:cNvSpPr>
                <p:nvPr/>
              </p:nvSpPr>
              <p:spPr bwMode="auto">
                <a:xfrm>
                  <a:off x="3896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8" name="Line 124"/>
                <p:cNvSpPr>
                  <a:spLocks noChangeShapeType="1"/>
                </p:cNvSpPr>
                <p:nvPr/>
              </p:nvSpPr>
              <p:spPr bwMode="auto">
                <a:xfrm>
                  <a:off x="4147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49" name="Line 125"/>
                <p:cNvSpPr>
                  <a:spLocks noChangeShapeType="1"/>
                </p:cNvSpPr>
                <p:nvPr/>
              </p:nvSpPr>
              <p:spPr bwMode="auto">
                <a:xfrm>
                  <a:off x="4398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0" name="Line 126"/>
                <p:cNvSpPr>
                  <a:spLocks noChangeShapeType="1"/>
                </p:cNvSpPr>
                <p:nvPr/>
              </p:nvSpPr>
              <p:spPr bwMode="auto">
                <a:xfrm>
                  <a:off x="4650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1" name="Line 127"/>
                <p:cNvSpPr>
                  <a:spLocks noChangeShapeType="1"/>
                </p:cNvSpPr>
                <p:nvPr/>
              </p:nvSpPr>
              <p:spPr bwMode="auto">
                <a:xfrm>
                  <a:off x="4901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2" name="Line 128"/>
                <p:cNvSpPr>
                  <a:spLocks noChangeShapeType="1"/>
                </p:cNvSpPr>
                <p:nvPr/>
              </p:nvSpPr>
              <p:spPr bwMode="auto">
                <a:xfrm>
                  <a:off x="5152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3" name="Line 129"/>
                <p:cNvSpPr>
                  <a:spLocks noChangeShapeType="1"/>
                </p:cNvSpPr>
                <p:nvPr/>
              </p:nvSpPr>
              <p:spPr bwMode="auto">
                <a:xfrm>
                  <a:off x="5404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4" name="Line 130"/>
                <p:cNvSpPr>
                  <a:spLocks noChangeShapeType="1"/>
                </p:cNvSpPr>
                <p:nvPr/>
              </p:nvSpPr>
              <p:spPr bwMode="auto">
                <a:xfrm>
                  <a:off x="5655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5" name="Line 131"/>
                <p:cNvSpPr>
                  <a:spLocks noChangeShapeType="1"/>
                </p:cNvSpPr>
                <p:nvPr/>
              </p:nvSpPr>
              <p:spPr bwMode="auto">
                <a:xfrm>
                  <a:off x="5906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156" name="Group 132"/>
              <p:cNvGrpSpPr>
                <a:grpSpLocks/>
              </p:cNvGrpSpPr>
              <p:nvPr/>
            </p:nvGrpSpPr>
            <p:grpSpPr bwMode="auto">
              <a:xfrm>
                <a:off x="1332" y="120"/>
                <a:ext cx="4071" cy="464"/>
                <a:chOff x="1332" y="120"/>
                <a:chExt cx="4071" cy="464"/>
              </a:xfrm>
            </p:grpSpPr>
            <p:sp>
              <p:nvSpPr>
                <p:cNvPr id="1157" name="Line 133"/>
                <p:cNvSpPr>
                  <a:spLocks noChangeShapeType="1"/>
                </p:cNvSpPr>
                <p:nvPr/>
              </p:nvSpPr>
              <p:spPr bwMode="auto">
                <a:xfrm>
                  <a:off x="3141" y="121"/>
                  <a:ext cx="1" cy="156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8" name="Line 134"/>
                <p:cNvSpPr>
                  <a:spLocks noChangeShapeType="1"/>
                </p:cNvSpPr>
                <p:nvPr/>
              </p:nvSpPr>
              <p:spPr bwMode="auto">
                <a:xfrm>
                  <a:off x="3276" y="366"/>
                  <a:ext cx="77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59" name="Line 135"/>
                <p:cNvSpPr>
                  <a:spLocks noChangeShapeType="1"/>
                </p:cNvSpPr>
                <p:nvPr/>
              </p:nvSpPr>
              <p:spPr bwMode="auto">
                <a:xfrm>
                  <a:off x="3393" y="385"/>
                  <a:ext cx="1" cy="3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0" name="Line 136"/>
                <p:cNvSpPr>
                  <a:spLocks noChangeShapeType="1"/>
                </p:cNvSpPr>
                <p:nvPr/>
              </p:nvSpPr>
              <p:spPr bwMode="auto">
                <a:xfrm>
                  <a:off x="3644" y="495"/>
                  <a:ext cx="1" cy="87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1" name="Line 137"/>
                <p:cNvSpPr>
                  <a:spLocks noChangeShapeType="1"/>
                </p:cNvSpPr>
                <p:nvPr/>
              </p:nvSpPr>
              <p:spPr bwMode="auto">
                <a:xfrm>
                  <a:off x="4398" y="244"/>
                  <a:ext cx="1" cy="198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2" name="Line 138"/>
                <p:cNvSpPr>
                  <a:spLocks noChangeShapeType="1"/>
                </p:cNvSpPr>
                <p:nvPr/>
              </p:nvSpPr>
              <p:spPr bwMode="auto">
                <a:xfrm>
                  <a:off x="4295" y="366"/>
                  <a:ext cx="384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3" name="Line 139"/>
                <p:cNvSpPr>
                  <a:spLocks noChangeShapeType="1"/>
                </p:cNvSpPr>
                <p:nvPr/>
              </p:nvSpPr>
              <p:spPr bwMode="auto">
                <a:xfrm>
                  <a:off x="4650" y="260"/>
                  <a:ext cx="1" cy="323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4" name="Line 140"/>
                <p:cNvSpPr>
                  <a:spLocks noChangeShapeType="1"/>
                </p:cNvSpPr>
                <p:nvPr/>
              </p:nvSpPr>
              <p:spPr bwMode="auto">
                <a:xfrm flipV="1">
                  <a:off x="4652" y="122"/>
                  <a:ext cx="1" cy="57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5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4901" y="120"/>
                  <a:ext cx="1" cy="202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6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5065" y="366"/>
                  <a:ext cx="88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7" name="Line 143"/>
                <p:cNvSpPr>
                  <a:spLocks noChangeShapeType="1"/>
                </p:cNvSpPr>
                <p:nvPr/>
              </p:nvSpPr>
              <p:spPr bwMode="auto">
                <a:xfrm flipH="1">
                  <a:off x="4920" y="366"/>
                  <a:ext cx="70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8" name="Line 144"/>
                <p:cNvSpPr>
                  <a:spLocks noChangeShapeType="1"/>
                </p:cNvSpPr>
                <p:nvPr/>
              </p:nvSpPr>
              <p:spPr bwMode="auto">
                <a:xfrm flipV="1">
                  <a:off x="5152" y="120"/>
                  <a:ext cx="1" cy="299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69" name="Line 145"/>
                <p:cNvSpPr>
                  <a:spLocks noChangeShapeType="1"/>
                </p:cNvSpPr>
                <p:nvPr/>
              </p:nvSpPr>
              <p:spPr bwMode="auto">
                <a:xfrm>
                  <a:off x="5404" y="517"/>
                  <a:ext cx="1" cy="37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0" name="Line 146"/>
                <p:cNvSpPr>
                  <a:spLocks noChangeShapeType="1"/>
                </p:cNvSpPr>
                <p:nvPr/>
              </p:nvSpPr>
              <p:spPr bwMode="auto">
                <a:xfrm>
                  <a:off x="2387" y="126"/>
                  <a:ext cx="1" cy="68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1" name="Line 147"/>
                <p:cNvSpPr>
                  <a:spLocks noChangeShapeType="1"/>
                </p:cNvSpPr>
                <p:nvPr/>
              </p:nvSpPr>
              <p:spPr bwMode="auto">
                <a:xfrm>
                  <a:off x="2136" y="122"/>
                  <a:ext cx="1" cy="37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2" name="Line 148"/>
                <p:cNvSpPr>
                  <a:spLocks noChangeShapeType="1"/>
                </p:cNvSpPr>
                <p:nvPr/>
              </p:nvSpPr>
              <p:spPr bwMode="auto">
                <a:xfrm flipH="1">
                  <a:off x="2106" y="366"/>
                  <a:ext cx="77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3" name="Line 149"/>
                <p:cNvSpPr>
                  <a:spLocks noChangeShapeType="1"/>
                </p:cNvSpPr>
                <p:nvPr/>
              </p:nvSpPr>
              <p:spPr bwMode="auto">
                <a:xfrm>
                  <a:off x="1960" y="366"/>
                  <a:ext cx="66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4" name="Line 150"/>
                <p:cNvSpPr>
                  <a:spLocks noChangeShapeType="1"/>
                </p:cNvSpPr>
                <p:nvPr/>
              </p:nvSpPr>
              <p:spPr bwMode="auto">
                <a:xfrm flipH="1">
                  <a:off x="1739" y="366"/>
                  <a:ext cx="92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5" name="Line 151"/>
                <p:cNvSpPr>
                  <a:spLocks noChangeShapeType="1"/>
                </p:cNvSpPr>
                <p:nvPr/>
              </p:nvSpPr>
              <p:spPr bwMode="auto">
                <a:xfrm>
                  <a:off x="1332" y="366"/>
                  <a:ext cx="383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6" name="Line 152"/>
                <p:cNvSpPr>
                  <a:spLocks noChangeShapeType="1"/>
                </p:cNvSpPr>
                <p:nvPr/>
              </p:nvSpPr>
              <p:spPr bwMode="auto">
                <a:xfrm>
                  <a:off x="1631" y="258"/>
                  <a:ext cx="1" cy="327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7" name="Line 153"/>
                <p:cNvSpPr>
                  <a:spLocks noChangeShapeType="1"/>
                </p:cNvSpPr>
                <p:nvPr/>
              </p:nvSpPr>
              <p:spPr bwMode="auto">
                <a:xfrm>
                  <a:off x="1382" y="277"/>
                  <a:ext cx="1" cy="17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8" name="Line 154"/>
                <p:cNvSpPr>
                  <a:spLocks noChangeShapeType="1"/>
                </p:cNvSpPr>
                <p:nvPr/>
              </p:nvSpPr>
              <p:spPr bwMode="auto">
                <a:xfrm flipV="1">
                  <a:off x="1633" y="120"/>
                  <a:ext cx="1" cy="3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79" name="Line 155"/>
                <p:cNvSpPr>
                  <a:spLocks noChangeShapeType="1"/>
                </p:cNvSpPr>
                <p:nvPr/>
              </p:nvSpPr>
              <p:spPr bwMode="auto">
                <a:xfrm>
                  <a:off x="1885" y="198"/>
                  <a:ext cx="1" cy="106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80" name="Line 156"/>
                <p:cNvSpPr>
                  <a:spLocks noChangeShapeType="1"/>
                </p:cNvSpPr>
                <p:nvPr/>
              </p:nvSpPr>
              <p:spPr bwMode="auto">
                <a:xfrm flipV="1">
                  <a:off x="1885" y="121"/>
                  <a:ext cx="1" cy="26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81" name="Line 157"/>
                <p:cNvSpPr>
                  <a:spLocks noChangeShapeType="1"/>
                </p:cNvSpPr>
                <p:nvPr/>
              </p:nvSpPr>
              <p:spPr bwMode="auto">
                <a:xfrm>
                  <a:off x="4706" y="364"/>
                  <a:ext cx="88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1182" name="Picture 15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82" y="61"/>
              <a:ext cx="620" cy="5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2pPr>
      <a:lvl3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3pPr>
      <a:lvl4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4pPr>
      <a:lvl5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9pPr>
    </p:titleStyle>
    <p:bodyStyle>
      <a:lvl1pPr marL="376238" indent="-376238" algn="l" defTabSz="457200" rtl="0" fontAlgn="base">
        <a:spcBef>
          <a:spcPts val="875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Blip>
          <a:blip r:embed="rId14"/>
        </a:buBlip>
        <a:defRPr sz="3500">
          <a:solidFill>
            <a:srgbClr val="000000"/>
          </a:solidFill>
          <a:latin typeface="+mn-lt"/>
          <a:ea typeface="+mn-ea"/>
          <a:cs typeface="+mn-cs"/>
        </a:defRPr>
      </a:lvl1pPr>
      <a:lvl2pPr marL="817563" indent="-315913" algn="l" defTabSz="457200" rtl="0" fontAlgn="base">
        <a:spcBef>
          <a:spcPts val="775"/>
        </a:spcBef>
        <a:spcAft>
          <a:spcPct val="0"/>
        </a:spcAft>
        <a:buClr>
          <a:srgbClr val="000000"/>
        </a:buClr>
        <a:buSzPct val="97000"/>
        <a:buFont typeface="Tahoma" pitchFamily="34" charset="0"/>
        <a:buBlip>
          <a:blip r:embed="rId15"/>
        </a:buBlip>
        <a:defRPr sz="3100">
          <a:solidFill>
            <a:srgbClr val="000000"/>
          </a:solidFill>
          <a:latin typeface="+mn-lt"/>
          <a:cs typeface="+mn-cs"/>
        </a:defRPr>
      </a:lvl2pPr>
      <a:lvl3pPr marL="1258888" indent="-250825" algn="l" defTabSz="457200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•"/>
        <a:defRPr sz="2600">
          <a:solidFill>
            <a:srgbClr val="000000"/>
          </a:solidFill>
          <a:latin typeface="+mn-lt"/>
          <a:cs typeface="+mn-cs"/>
        </a:defRPr>
      </a:lvl3pPr>
      <a:lvl4pPr marL="1762125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4pPr>
      <a:lvl5pPr marL="22669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5pPr>
      <a:lvl6pPr marL="27241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6pPr>
      <a:lvl7pPr marL="31813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7pPr>
      <a:lvl8pPr marL="36385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8pPr>
      <a:lvl9pPr marL="40957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-20638"/>
            <a:ext cx="10079038" cy="7578726"/>
            <a:chOff x="0" y="-13"/>
            <a:chExt cx="6349" cy="4774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1217" y="1111"/>
              <a:ext cx="5133" cy="365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FFFFFF"/>
                </a:gs>
                <a:gs pos="100000">
                  <a:srgbClr val="FFFFFF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-13"/>
              <a:ext cx="6349" cy="1150"/>
              <a:chOff x="0" y="-13"/>
              <a:chExt cx="6349" cy="1150"/>
            </a:xfrm>
          </p:grpSpPr>
          <p:sp>
            <p:nvSpPr>
              <p:cNvPr id="2052" name="Freeform 4"/>
              <p:cNvSpPr>
                <a:spLocks noChangeArrowheads="1"/>
              </p:cNvSpPr>
              <p:nvPr/>
            </p:nvSpPr>
            <p:spPr bwMode="auto">
              <a:xfrm>
                <a:off x="0" y="1"/>
                <a:ext cx="6350" cy="1137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rgbClr val="E5D09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grpSp>
            <p:nvGrpSpPr>
              <p:cNvPr id="2053" name="Group 5"/>
              <p:cNvGrpSpPr>
                <a:grpSpLocks/>
              </p:cNvGrpSpPr>
              <p:nvPr/>
            </p:nvGrpSpPr>
            <p:grpSpPr bwMode="auto">
              <a:xfrm>
                <a:off x="367" y="-13"/>
                <a:ext cx="5705" cy="1149"/>
                <a:chOff x="367" y="-13"/>
                <a:chExt cx="5705" cy="1149"/>
              </a:xfrm>
            </p:grpSpPr>
            <p:sp>
              <p:nvSpPr>
                <p:cNvPr id="2054" name="Freeform 6"/>
                <p:cNvSpPr>
                  <a:spLocks noChangeArrowheads="1"/>
                </p:cNvSpPr>
                <p:nvPr/>
              </p:nvSpPr>
              <p:spPr bwMode="auto">
                <a:xfrm>
                  <a:off x="3560" y="1043"/>
                  <a:ext cx="19" cy="22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55" name="Freeform 7"/>
                <p:cNvSpPr>
                  <a:spLocks noChangeArrowheads="1"/>
                </p:cNvSpPr>
                <p:nvPr/>
              </p:nvSpPr>
              <p:spPr bwMode="auto">
                <a:xfrm>
                  <a:off x="3755" y="1115"/>
                  <a:ext cx="23" cy="22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56" name="Freeform 8"/>
                <p:cNvSpPr>
                  <a:spLocks noChangeArrowheads="1"/>
                </p:cNvSpPr>
                <p:nvPr/>
              </p:nvSpPr>
              <p:spPr bwMode="auto">
                <a:xfrm>
                  <a:off x="3207" y="998"/>
                  <a:ext cx="34" cy="37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57" name="Freeform 9"/>
                <p:cNvSpPr>
                  <a:spLocks noChangeArrowheads="1"/>
                </p:cNvSpPr>
                <p:nvPr/>
              </p:nvSpPr>
              <p:spPr bwMode="auto">
                <a:xfrm>
                  <a:off x="2812" y="1033"/>
                  <a:ext cx="27" cy="13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58" name="Freeform 10"/>
                <p:cNvSpPr>
                  <a:spLocks noChangeArrowheads="1"/>
                </p:cNvSpPr>
                <p:nvPr/>
              </p:nvSpPr>
              <p:spPr bwMode="auto">
                <a:xfrm>
                  <a:off x="2693" y="1048"/>
                  <a:ext cx="72" cy="43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59" name="Freeform 11"/>
                <p:cNvSpPr>
                  <a:spLocks noChangeArrowheads="1"/>
                </p:cNvSpPr>
                <p:nvPr/>
              </p:nvSpPr>
              <p:spPr bwMode="auto">
                <a:xfrm>
                  <a:off x="2618" y="1046"/>
                  <a:ext cx="75" cy="43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60" name="Freeform 12"/>
                <p:cNvSpPr>
                  <a:spLocks noChangeArrowheads="1"/>
                </p:cNvSpPr>
                <p:nvPr/>
              </p:nvSpPr>
              <p:spPr bwMode="auto">
                <a:xfrm>
                  <a:off x="2212" y="811"/>
                  <a:ext cx="390" cy="251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61" name="Freeform 13"/>
                <p:cNvSpPr>
                  <a:spLocks noChangeArrowheads="1"/>
                </p:cNvSpPr>
                <p:nvPr/>
              </p:nvSpPr>
              <p:spPr bwMode="auto">
                <a:xfrm>
                  <a:off x="2449" y="795"/>
                  <a:ext cx="173" cy="184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62" name="Freeform 14"/>
                <p:cNvSpPr>
                  <a:spLocks noChangeArrowheads="1"/>
                </p:cNvSpPr>
                <p:nvPr/>
              </p:nvSpPr>
              <p:spPr bwMode="auto">
                <a:xfrm>
                  <a:off x="2618" y="879"/>
                  <a:ext cx="121" cy="35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63" name="Freeform 15"/>
                <p:cNvSpPr>
                  <a:spLocks noChangeArrowheads="1"/>
                </p:cNvSpPr>
                <p:nvPr/>
              </p:nvSpPr>
              <p:spPr bwMode="auto">
                <a:xfrm>
                  <a:off x="2612" y="922"/>
                  <a:ext cx="83" cy="92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64" name="Freeform 16"/>
                <p:cNvSpPr>
                  <a:spLocks noChangeArrowheads="1"/>
                </p:cNvSpPr>
                <p:nvPr/>
              </p:nvSpPr>
              <p:spPr bwMode="auto">
                <a:xfrm>
                  <a:off x="2753" y="871"/>
                  <a:ext cx="41" cy="54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65" name="Freeform 17"/>
                <p:cNvSpPr>
                  <a:spLocks noChangeArrowheads="1"/>
                </p:cNvSpPr>
                <p:nvPr/>
              </p:nvSpPr>
              <p:spPr bwMode="auto">
                <a:xfrm>
                  <a:off x="2763" y="955"/>
                  <a:ext cx="52" cy="2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66" name="Freeform 18"/>
                <p:cNvSpPr>
                  <a:spLocks noChangeArrowheads="1"/>
                </p:cNvSpPr>
                <p:nvPr/>
              </p:nvSpPr>
              <p:spPr bwMode="auto">
                <a:xfrm>
                  <a:off x="2817" y="914"/>
                  <a:ext cx="67" cy="46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67" name="Freeform 19"/>
                <p:cNvSpPr>
                  <a:spLocks noChangeArrowheads="1"/>
                </p:cNvSpPr>
                <p:nvPr/>
              </p:nvSpPr>
              <p:spPr bwMode="auto">
                <a:xfrm>
                  <a:off x="2835" y="936"/>
                  <a:ext cx="315" cy="164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68" name="Freeform 20"/>
                <p:cNvSpPr>
                  <a:spLocks noChangeArrowheads="1"/>
                </p:cNvSpPr>
                <p:nvPr/>
              </p:nvSpPr>
              <p:spPr bwMode="auto">
                <a:xfrm>
                  <a:off x="3108" y="951"/>
                  <a:ext cx="86" cy="70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69" name="Freeform 21"/>
                <p:cNvSpPr>
                  <a:spLocks noChangeArrowheads="1"/>
                </p:cNvSpPr>
                <p:nvPr/>
              </p:nvSpPr>
              <p:spPr bwMode="auto">
                <a:xfrm>
                  <a:off x="3289" y="804"/>
                  <a:ext cx="21" cy="15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70" name="Freeform 22"/>
                <p:cNvSpPr>
                  <a:spLocks noChangeArrowheads="1"/>
                </p:cNvSpPr>
                <p:nvPr/>
              </p:nvSpPr>
              <p:spPr bwMode="auto">
                <a:xfrm>
                  <a:off x="3398" y="912"/>
                  <a:ext cx="29" cy="21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71" name="Freeform 23"/>
                <p:cNvSpPr>
                  <a:spLocks noChangeArrowheads="1"/>
                </p:cNvSpPr>
                <p:nvPr/>
              </p:nvSpPr>
              <p:spPr bwMode="auto">
                <a:xfrm>
                  <a:off x="3049" y="669"/>
                  <a:ext cx="21" cy="13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72" name="Freeform 24"/>
                <p:cNvSpPr>
                  <a:spLocks noChangeArrowheads="1"/>
                </p:cNvSpPr>
                <p:nvPr/>
              </p:nvSpPr>
              <p:spPr bwMode="auto">
                <a:xfrm>
                  <a:off x="2866" y="782"/>
                  <a:ext cx="21" cy="13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73" name="Freeform 25"/>
                <p:cNvSpPr>
                  <a:spLocks noChangeArrowheads="1"/>
                </p:cNvSpPr>
                <p:nvPr/>
              </p:nvSpPr>
              <p:spPr bwMode="auto">
                <a:xfrm>
                  <a:off x="2664" y="747"/>
                  <a:ext cx="88" cy="73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74" name="Freeform 26"/>
                <p:cNvSpPr>
                  <a:spLocks noChangeArrowheads="1"/>
                </p:cNvSpPr>
                <p:nvPr/>
              </p:nvSpPr>
              <p:spPr bwMode="auto">
                <a:xfrm>
                  <a:off x="2636" y="593"/>
                  <a:ext cx="103" cy="156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75" name="Freeform 27"/>
                <p:cNvSpPr>
                  <a:spLocks noChangeArrowheads="1"/>
                </p:cNvSpPr>
                <p:nvPr/>
              </p:nvSpPr>
              <p:spPr bwMode="auto">
                <a:xfrm>
                  <a:off x="2662" y="707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76" name="Freeform 28"/>
                <p:cNvSpPr>
                  <a:spLocks noChangeArrowheads="1"/>
                </p:cNvSpPr>
                <p:nvPr/>
              </p:nvSpPr>
              <p:spPr bwMode="auto">
                <a:xfrm>
                  <a:off x="2589" y="718"/>
                  <a:ext cx="50" cy="45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77" name="Freeform 29"/>
                <p:cNvSpPr>
                  <a:spLocks noChangeArrowheads="1"/>
                </p:cNvSpPr>
                <p:nvPr/>
              </p:nvSpPr>
              <p:spPr bwMode="auto">
                <a:xfrm>
                  <a:off x="5300" y="655"/>
                  <a:ext cx="773" cy="483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78" name="Freeform 30"/>
                <p:cNvSpPr>
                  <a:spLocks noChangeArrowheads="1"/>
                </p:cNvSpPr>
                <p:nvPr/>
              </p:nvSpPr>
              <p:spPr bwMode="auto">
                <a:xfrm>
                  <a:off x="4277" y="-11"/>
                  <a:ext cx="1085" cy="763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79" name="Freeform 31"/>
                <p:cNvSpPr>
                  <a:spLocks noChangeArrowheads="1"/>
                </p:cNvSpPr>
                <p:nvPr/>
              </p:nvSpPr>
              <p:spPr bwMode="auto">
                <a:xfrm>
                  <a:off x="3943" y="537"/>
                  <a:ext cx="39" cy="43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80" name="Freeform 32"/>
                <p:cNvSpPr>
                  <a:spLocks noChangeArrowheads="1"/>
                </p:cNvSpPr>
                <p:nvPr/>
              </p:nvSpPr>
              <p:spPr bwMode="auto">
                <a:xfrm>
                  <a:off x="3912" y="520"/>
                  <a:ext cx="42" cy="32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81" name="Freeform 33"/>
                <p:cNvSpPr>
                  <a:spLocks noChangeArrowheads="1"/>
                </p:cNvSpPr>
                <p:nvPr/>
              </p:nvSpPr>
              <p:spPr bwMode="auto">
                <a:xfrm>
                  <a:off x="5166" y="431"/>
                  <a:ext cx="188" cy="89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82" name="Freeform 34"/>
                <p:cNvSpPr>
                  <a:spLocks noChangeArrowheads="1"/>
                </p:cNvSpPr>
                <p:nvPr/>
              </p:nvSpPr>
              <p:spPr bwMode="auto">
                <a:xfrm>
                  <a:off x="5365" y="504"/>
                  <a:ext cx="152" cy="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83" name="Freeform 35"/>
                <p:cNvSpPr>
                  <a:spLocks noChangeArrowheads="1"/>
                </p:cNvSpPr>
                <p:nvPr/>
              </p:nvSpPr>
              <p:spPr bwMode="auto">
                <a:xfrm>
                  <a:off x="5285" y="526"/>
                  <a:ext cx="62" cy="37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84" name="Freeform 36"/>
                <p:cNvSpPr>
                  <a:spLocks noChangeArrowheads="1"/>
                </p:cNvSpPr>
                <p:nvPr/>
              </p:nvSpPr>
              <p:spPr bwMode="auto">
                <a:xfrm>
                  <a:off x="5244" y="410"/>
                  <a:ext cx="41" cy="48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85" name="Freeform 37"/>
                <p:cNvSpPr>
                  <a:spLocks noChangeArrowheads="1"/>
                </p:cNvSpPr>
                <p:nvPr/>
              </p:nvSpPr>
              <p:spPr bwMode="auto">
                <a:xfrm>
                  <a:off x="5571" y="556"/>
                  <a:ext cx="49" cy="73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86" name="Freeform 38"/>
                <p:cNvSpPr>
                  <a:spLocks noChangeArrowheads="1"/>
                </p:cNvSpPr>
                <p:nvPr/>
              </p:nvSpPr>
              <p:spPr bwMode="auto">
                <a:xfrm>
                  <a:off x="4696" y="3"/>
                  <a:ext cx="529" cy="11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87" name="Freeform 39"/>
                <p:cNvSpPr>
                  <a:spLocks noChangeArrowheads="1"/>
                </p:cNvSpPr>
                <p:nvPr/>
              </p:nvSpPr>
              <p:spPr bwMode="auto">
                <a:xfrm>
                  <a:off x="4227" y="0"/>
                  <a:ext cx="492" cy="54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88" name="Freeform 40"/>
                <p:cNvSpPr>
                  <a:spLocks noChangeArrowheads="1"/>
                </p:cNvSpPr>
                <p:nvPr/>
              </p:nvSpPr>
              <p:spPr bwMode="auto">
                <a:xfrm>
                  <a:off x="3145" y="78"/>
                  <a:ext cx="46" cy="28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89" name="Freeform 41"/>
                <p:cNvSpPr>
                  <a:spLocks noChangeArrowheads="1"/>
                </p:cNvSpPr>
                <p:nvPr/>
              </p:nvSpPr>
              <p:spPr bwMode="auto">
                <a:xfrm>
                  <a:off x="1878" y="0"/>
                  <a:ext cx="1127" cy="410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90" name="Freeform 42"/>
                <p:cNvSpPr>
                  <a:spLocks noChangeArrowheads="1"/>
                </p:cNvSpPr>
                <p:nvPr/>
              </p:nvSpPr>
              <p:spPr bwMode="auto">
                <a:xfrm>
                  <a:off x="3008" y="-13"/>
                  <a:ext cx="52" cy="148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91" name="Freeform 43"/>
                <p:cNvSpPr>
                  <a:spLocks noChangeArrowheads="1"/>
                </p:cNvSpPr>
                <p:nvPr/>
              </p:nvSpPr>
              <p:spPr bwMode="auto">
                <a:xfrm>
                  <a:off x="2978" y="110"/>
                  <a:ext cx="152" cy="93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92" name="Freeform 44"/>
                <p:cNvSpPr>
                  <a:spLocks noChangeArrowheads="1"/>
                </p:cNvSpPr>
                <p:nvPr/>
              </p:nvSpPr>
              <p:spPr bwMode="auto">
                <a:xfrm>
                  <a:off x="2814" y="198"/>
                  <a:ext cx="206" cy="194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93" name="Freeform 45"/>
                <p:cNvSpPr>
                  <a:spLocks noChangeArrowheads="1"/>
                </p:cNvSpPr>
                <p:nvPr/>
              </p:nvSpPr>
              <p:spPr bwMode="auto">
                <a:xfrm>
                  <a:off x="2951" y="254"/>
                  <a:ext cx="15" cy="11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94" name="Freeform 46"/>
                <p:cNvSpPr>
                  <a:spLocks noChangeArrowheads="1"/>
                </p:cNvSpPr>
                <p:nvPr/>
              </p:nvSpPr>
              <p:spPr bwMode="auto">
                <a:xfrm>
                  <a:off x="1794" y="386"/>
                  <a:ext cx="896" cy="509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95" name="Freeform 47"/>
                <p:cNvSpPr>
                  <a:spLocks noChangeArrowheads="1"/>
                </p:cNvSpPr>
                <p:nvPr/>
              </p:nvSpPr>
              <p:spPr bwMode="auto">
                <a:xfrm>
                  <a:off x="1951" y="737"/>
                  <a:ext cx="50" cy="78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96" name="Freeform 48"/>
                <p:cNvSpPr>
                  <a:spLocks noChangeArrowheads="1"/>
                </p:cNvSpPr>
                <p:nvPr/>
              </p:nvSpPr>
              <p:spPr bwMode="auto">
                <a:xfrm>
                  <a:off x="2639" y="472"/>
                  <a:ext cx="46" cy="65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97" name="Freeform 49"/>
                <p:cNvSpPr>
                  <a:spLocks noChangeArrowheads="1"/>
                </p:cNvSpPr>
                <p:nvPr/>
              </p:nvSpPr>
              <p:spPr bwMode="auto">
                <a:xfrm>
                  <a:off x="2770" y="440"/>
                  <a:ext cx="23" cy="26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98" name="Freeform 50"/>
                <p:cNvSpPr>
                  <a:spLocks noChangeArrowheads="1"/>
                </p:cNvSpPr>
                <p:nvPr/>
              </p:nvSpPr>
              <p:spPr bwMode="auto">
                <a:xfrm>
                  <a:off x="367" y="183"/>
                  <a:ext cx="1119" cy="954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099" name="Freeform 51"/>
                <p:cNvSpPr>
                  <a:spLocks noChangeArrowheads="1"/>
                </p:cNvSpPr>
                <p:nvPr/>
              </p:nvSpPr>
              <p:spPr bwMode="auto">
                <a:xfrm>
                  <a:off x="801" y="542"/>
                  <a:ext cx="421" cy="595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100" name="Freeform 52"/>
                <p:cNvSpPr>
                  <a:spLocks noChangeArrowheads="1"/>
                </p:cNvSpPr>
                <p:nvPr/>
              </p:nvSpPr>
              <p:spPr bwMode="auto">
                <a:xfrm>
                  <a:off x="1543" y="984"/>
                  <a:ext cx="17" cy="32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101" name="Freeform 53"/>
                <p:cNvSpPr>
                  <a:spLocks noChangeArrowheads="1"/>
                </p:cNvSpPr>
                <p:nvPr/>
              </p:nvSpPr>
              <p:spPr bwMode="auto">
                <a:xfrm>
                  <a:off x="1520" y="677"/>
                  <a:ext cx="23" cy="19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102" name="Freeform 54"/>
                <p:cNvSpPr>
                  <a:spLocks noChangeArrowheads="1"/>
                </p:cNvSpPr>
                <p:nvPr/>
              </p:nvSpPr>
              <p:spPr bwMode="auto">
                <a:xfrm>
                  <a:off x="499" y="300"/>
                  <a:ext cx="64" cy="26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103" name="Freeform 55"/>
                <p:cNvSpPr>
                  <a:spLocks noChangeArrowheads="1"/>
                </p:cNvSpPr>
                <p:nvPr/>
              </p:nvSpPr>
              <p:spPr bwMode="auto">
                <a:xfrm>
                  <a:off x="1280" y="52"/>
                  <a:ext cx="761" cy="627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104" name="Freeform 56"/>
                <p:cNvSpPr>
                  <a:spLocks noChangeArrowheads="1"/>
                </p:cNvSpPr>
                <p:nvPr/>
              </p:nvSpPr>
              <p:spPr bwMode="auto">
                <a:xfrm>
                  <a:off x="759" y="3"/>
                  <a:ext cx="1528" cy="256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105" name="Freeform 57"/>
                <p:cNvSpPr>
                  <a:spLocks noChangeArrowheads="1"/>
                </p:cNvSpPr>
                <p:nvPr/>
              </p:nvSpPr>
              <p:spPr bwMode="auto">
                <a:xfrm>
                  <a:off x="1070" y="97"/>
                  <a:ext cx="33" cy="28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106" name="Freeform 58"/>
                <p:cNvSpPr>
                  <a:spLocks noChangeArrowheads="1"/>
                </p:cNvSpPr>
                <p:nvPr/>
              </p:nvSpPr>
              <p:spPr bwMode="auto">
                <a:xfrm>
                  <a:off x="1030" y="135"/>
                  <a:ext cx="50" cy="30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107" name="Freeform 59"/>
                <p:cNvSpPr>
                  <a:spLocks noChangeArrowheads="1"/>
                </p:cNvSpPr>
                <p:nvPr/>
              </p:nvSpPr>
              <p:spPr bwMode="auto">
                <a:xfrm>
                  <a:off x="1191" y="246"/>
                  <a:ext cx="83" cy="15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108" name="Freeform 60"/>
                <p:cNvSpPr>
                  <a:spLocks noChangeArrowheads="1"/>
                </p:cNvSpPr>
                <p:nvPr/>
              </p:nvSpPr>
              <p:spPr bwMode="auto">
                <a:xfrm>
                  <a:off x="1334" y="243"/>
                  <a:ext cx="46" cy="41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  <p:sp>
              <p:nvSpPr>
                <p:cNvPr id="2109" name="Freeform 61"/>
                <p:cNvSpPr>
                  <a:spLocks noChangeArrowheads="1"/>
                </p:cNvSpPr>
                <p:nvPr/>
              </p:nvSpPr>
              <p:spPr bwMode="auto">
                <a:xfrm>
                  <a:off x="953" y="132"/>
                  <a:ext cx="36" cy="26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/>
                </a:p>
              </p:txBody>
            </p:sp>
          </p:grpSp>
          <p:grpSp>
            <p:nvGrpSpPr>
              <p:cNvPr id="2110" name="Group 62"/>
              <p:cNvGrpSpPr>
                <a:grpSpLocks/>
              </p:cNvGrpSpPr>
              <p:nvPr/>
            </p:nvGrpSpPr>
            <p:grpSpPr bwMode="auto">
              <a:xfrm>
                <a:off x="8" y="3"/>
                <a:ext cx="6325" cy="1125"/>
                <a:chOff x="8" y="3"/>
                <a:chExt cx="6325" cy="1125"/>
              </a:xfrm>
            </p:grpSpPr>
            <p:sp>
              <p:nvSpPr>
                <p:cNvPr id="2111" name="Line 63"/>
                <p:cNvSpPr>
                  <a:spLocks noChangeShapeType="1"/>
                </p:cNvSpPr>
                <p:nvPr/>
              </p:nvSpPr>
              <p:spPr bwMode="auto">
                <a:xfrm>
                  <a:off x="8" y="599"/>
                  <a:ext cx="6326" cy="1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12" name="Line 64"/>
                <p:cNvSpPr>
                  <a:spLocks noChangeShapeType="1"/>
                </p:cNvSpPr>
                <p:nvPr/>
              </p:nvSpPr>
              <p:spPr bwMode="auto">
                <a:xfrm>
                  <a:off x="519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13" name="Line 65"/>
                <p:cNvSpPr>
                  <a:spLocks noChangeShapeType="1"/>
                </p:cNvSpPr>
                <p:nvPr/>
              </p:nvSpPr>
              <p:spPr bwMode="auto">
                <a:xfrm>
                  <a:off x="1108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14" name="Line 66"/>
                <p:cNvSpPr>
                  <a:spLocks noChangeShapeType="1"/>
                </p:cNvSpPr>
                <p:nvPr/>
              </p:nvSpPr>
              <p:spPr bwMode="auto">
                <a:xfrm>
                  <a:off x="1698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15" name="Line 67"/>
                <p:cNvSpPr>
                  <a:spLocks noChangeShapeType="1"/>
                </p:cNvSpPr>
                <p:nvPr/>
              </p:nvSpPr>
              <p:spPr bwMode="auto">
                <a:xfrm>
                  <a:off x="2287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2876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17" name="Line 69"/>
                <p:cNvSpPr>
                  <a:spLocks noChangeShapeType="1"/>
                </p:cNvSpPr>
                <p:nvPr/>
              </p:nvSpPr>
              <p:spPr bwMode="auto">
                <a:xfrm>
                  <a:off x="3465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18" name="Line 70"/>
                <p:cNvSpPr>
                  <a:spLocks noChangeShapeType="1"/>
                </p:cNvSpPr>
                <p:nvPr/>
              </p:nvSpPr>
              <p:spPr bwMode="auto">
                <a:xfrm>
                  <a:off x="4054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19" name="Line 71"/>
                <p:cNvSpPr>
                  <a:spLocks noChangeShapeType="1"/>
                </p:cNvSpPr>
                <p:nvPr/>
              </p:nvSpPr>
              <p:spPr bwMode="auto">
                <a:xfrm>
                  <a:off x="4644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20" name="Line 72"/>
                <p:cNvSpPr>
                  <a:spLocks noChangeShapeType="1"/>
                </p:cNvSpPr>
                <p:nvPr/>
              </p:nvSpPr>
              <p:spPr bwMode="auto">
                <a:xfrm>
                  <a:off x="5233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21" name="Line 73"/>
                <p:cNvSpPr>
                  <a:spLocks noChangeShapeType="1"/>
                </p:cNvSpPr>
                <p:nvPr/>
              </p:nvSpPr>
              <p:spPr bwMode="auto">
                <a:xfrm>
                  <a:off x="5822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2122" name="Group 74"/>
              <p:cNvGrpSpPr>
                <a:grpSpLocks/>
              </p:cNvGrpSpPr>
              <p:nvPr/>
            </p:nvGrpSpPr>
            <p:grpSpPr bwMode="auto">
              <a:xfrm>
                <a:off x="400" y="-2"/>
                <a:ext cx="5421" cy="1138"/>
                <a:chOff x="400" y="-2"/>
                <a:chExt cx="5421" cy="1138"/>
              </a:xfrm>
            </p:grpSpPr>
            <p:sp>
              <p:nvSpPr>
                <p:cNvPr id="2123" name="Line 75"/>
                <p:cNvSpPr>
                  <a:spLocks noChangeShapeType="1"/>
                </p:cNvSpPr>
                <p:nvPr/>
              </p:nvSpPr>
              <p:spPr bwMode="auto">
                <a:xfrm>
                  <a:off x="4644" y="0"/>
                  <a:ext cx="1" cy="382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24" name="Line 76"/>
                <p:cNvSpPr>
                  <a:spLocks noChangeShapeType="1"/>
                </p:cNvSpPr>
                <p:nvPr/>
              </p:nvSpPr>
              <p:spPr bwMode="auto">
                <a:xfrm>
                  <a:off x="4959" y="598"/>
                  <a:ext cx="180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25" name="Line 77"/>
                <p:cNvSpPr>
                  <a:spLocks noChangeShapeType="1"/>
                </p:cNvSpPr>
                <p:nvPr/>
              </p:nvSpPr>
              <p:spPr bwMode="auto">
                <a:xfrm>
                  <a:off x="5233" y="647"/>
                  <a:ext cx="1" cy="76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26" name="Line 78"/>
                <p:cNvSpPr>
                  <a:spLocks noChangeShapeType="1"/>
                </p:cNvSpPr>
                <p:nvPr/>
              </p:nvSpPr>
              <p:spPr bwMode="auto">
                <a:xfrm>
                  <a:off x="5822" y="916"/>
                  <a:ext cx="1" cy="213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27" name="Line 79"/>
                <p:cNvSpPr>
                  <a:spLocks noChangeShapeType="1"/>
                </p:cNvSpPr>
                <p:nvPr/>
              </p:nvSpPr>
              <p:spPr bwMode="auto">
                <a:xfrm>
                  <a:off x="2875" y="12"/>
                  <a:ext cx="1" cy="167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28" name="Line 80"/>
                <p:cNvSpPr>
                  <a:spLocks noChangeShapeType="1"/>
                </p:cNvSpPr>
                <p:nvPr/>
              </p:nvSpPr>
              <p:spPr bwMode="auto">
                <a:xfrm>
                  <a:off x="2287" y="3"/>
                  <a:ext cx="1" cy="908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29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2217" y="598"/>
                  <a:ext cx="178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30" name="Line 82"/>
                <p:cNvSpPr>
                  <a:spLocks noChangeShapeType="1"/>
                </p:cNvSpPr>
                <p:nvPr/>
              </p:nvSpPr>
              <p:spPr bwMode="auto">
                <a:xfrm>
                  <a:off x="1873" y="598"/>
                  <a:ext cx="155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31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1356" y="598"/>
                  <a:ext cx="213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32" name="Line 84"/>
                <p:cNvSpPr>
                  <a:spLocks noChangeShapeType="1"/>
                </p:cNvSpPr>
                <p:nvPr/>
              </p:nvSpPr>
              <p:spPr bwMode="auto">
                <a:xfrm>
                  <a:off x="400" y="598"/>
                  <a:ext cx="899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33" name="Line 85"/>
                <p:cNvSpPr>
                  <a:spLocks noChangeShapeType="1"/>
                </p:cNvSpPr>
                <p:nvPr/>
              </p:nvSpPr>
              <p:spPr bwMode="auto">
                <a:xfrm>
                  <a:off x="1103" y="335"/>
                  <a:ext cx="1" cy="803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34" name="Line 86"/>
                <p:cNvSpPr>
                  <a:spLocks noChangeShapeType="1"/>
                </p:cNvSpPr>
                <p:nvPr/>
              </p:nvSpPr>
              <p:spPr bwMode="auto">
                <a:xfrm>
                  <a:off x="519" y="383"/>
                  <a:ext cx="1" cy="420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35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1108" y="-3"/>
                  <a:ext cx="1" cy="75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36" name="Line 88"/>
                <p:cNvSpPr>
                  <a:spLocks noChangeShapeType="1"/>
                </p:cNvSpPr>
                <p:nvPr/>
              </p:nvSpPr>
              <p:spPr bwMode="auto">
                <a:xfrm>
                  <a:off x="1697" y="189"/>
                  <a:ext cx="1" cy="258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37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1697" y="2"/>
                  <a:ext cx="1" cy="6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pic>
          <p:nvPicPr>
            <p:cNvPr id="2138" name="Picture 90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70" y="1726"/>
              <a:ext cx="760" cy="7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2139" name="Rectangle 91"/>
          <p:cNvSpPr>
            <a:spLocks noGrp="1" noChangeArrowheads="1"/>
          </p:cNvSpPr>
          <p:nvPr>
            <p:ph type="title"/>
          </p:nvPr>
        </p:nvSpPr>
        <p:spPr bwMode="auto">
          <a:xfrm>
            <a:off x="2016125" y="2016125"/>
            <a:ext cx="7642225" cy="2601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140" name="Rectangle 92"/>
          <p:cNvSpPr>
            <a:spLocks noGrp="1" noChangeArrowheads="1"/>
          </p:cNvSpPr>
          <p:nvPr>
            <p:ph type="dt"/>
          </p:nvPr>
        </p:nvSpPr>
        <p:spPr bwMode="auto">
          <a:xfrm>
            <a:off x="587375" y="6972300"/>
            <a:ext cx="2098675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</a:tabLst>
              <a:defRPr sz="1500">
                <a:solidFill>
                  <a:srgbClr val="000000"/>
                </a:solidFill>
                <a:cs typeface="+mn-cs"/>
              </a:defRPr>
            </a:lvl1pPr>
          </a:lstStyle>
          <a:p>
            <a:endParaRPr lang="en-GB" dirty="0"/>
          </a:p>
        </p:txBody>
      </p:sp>
      <p:sp>
        <p:nvSpPr>
          <p:cNvPr id="2141" name="Rectangle 93"/>
          <p:cNvSpPr>
            <a:spLocks noGrp="1" noChangeArrowheads="1"/>
          </p:cNvSpPr>
          <p:nvPr>
            <p:ph type="ftr"/>
          </p:nvPr>
        </p:nvSpPr>
        <p:spPr bwMode="auto">
          <a:xfrm>
            <a:off x="3529013" y="6972300"/>
            <a:ext cx="3189287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500">
                <a:solidFill>
                  <a:srgbClr val="000000"/>
                </a:solidFill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142" name="Rectangle 94"/>
          <p:cNvSpPr>
            <a:spLocks noGrp="1" noChangeArrowheads="1"/>
          </p:cNvSpPr>
          <p:nvPr>
            <p:ph type="sldNum"/>
          </p:nvPr>
        </p:nvSpPr>
        <p:spPr bwMode="auto">
          <a:xfrm>
            <a:off x="7561263" y="6972300"/>
            <a:ext cx="2097087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</a:tabLst>
              <a:defRPr sz="1500">
                <a:solidFill>
                  <a:srgbClr val="000000"/>
                </a:solidFill>
                <a:cs typeface="+mn-cs"/>
              </a:defRPr>
            </a:lvl1pPr>
          </a:lstStyle>
          <a:p>
            <a:fld id="{524DB319-5FA4-4164-9820-41BF3096066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143" name="Rectangle 9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2pPr>
      <a:lvl3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3pPr>
      <a:lvl4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4pPr>
      <a:lvl5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9pPr>
    </p:titleStyle>
    <p:bodyStyle>
      <a:lvl1pPr marL="376238" indent="-376238" algn="l" defTabSz="457200" rtl="0" fontAlgn="base">
        <a:spcBef>
          <a:spcPts val="875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Blip>
          <a:blip r:embed="rId15"/>
        </a:buBlip>
        <a:defRPr sz="3500">
          <a:solidFill>
            <a:srgbClr val="000000"/>
          </a:solidFill>
          <a:latin typeface="+mn-lt"/>
          <a:ea typeface="+mn-ea"/>
          <a:cs typeface="+mn-cs"/>
        </a:defRPr>
      </a:lvl1pPr>
      <a:lvl2pPr marL="817563" indent="-315913" algn="l" defTabSz="457200" rtl="0" fontAlgn="base">
        <a:spcBef>
          <a:spcPts val="775"/>
        </a:spcBef>
        <a:spcAft>
          <a:spcPct val="0"/>
        </a:spcAft>
        <a:buClr>
          <a:srgbClr val="000000"/>
        </a:buClr>
        <a:buSzPct val="97000"/>
        <a:buFont typeface="Tahoma" pitchFamily="34" charset="0"/>
        <a:buBlip>
          <a:blip r:embed="rId16"/>
        </a:buBlip>
        <a:defRPr sz="3100">
          <a:solidFill>
            <a:srgbClr val="000000"/>
          </a:solidFill>
          <a:latin typeface="+mn-lt"/>
          <a:cs typeface="+mn-cs"/>
        </a:defRPr>
      </a:lvl2pPr>
      <a:lvl3pPr marL="1258888" indent="-250825" algn="l" defTabSz="457200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•"/>
        <a:defRPr sz="2600">
          <a:solidFill>
            <a:srgbClr val="000000"/>
          </a:solidFill>
          <a:latin typeface="+mn-lt"/>
          <a:cs typeface="+mn-cs"/>
        </a:defRPr>
      </a:lvl3pPr>
      <a:lvl4pPr marL="1762125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4pPr>
      <a:lvl5pPr marL="22669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5pPr>
      <a:lvl6pPr marL="27241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6pPr>
      <a:lvl7pPr marL="31813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7pPr>
      <a:lvl8pPr marL="36385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8pPr>
      <a:lvl9pPr marL="40957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73112" y="0"/>
            <a:ext cx="8607425" cy="1189037"/>
          </a:xfrm>
          <a:ln/>
        </p:spPr>
        <p:txBody>
          <a:bodyPr lIns="0" tIns="0" rIns="0" bIns="0"/>
          <a:lstStyle/>
          <a:p>
            <a:pPr algn="ctr"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dirty="0">
                <a:solidFill>
                  <a:schemeClr val="tx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IETF Activities Update</a:t>
            </a:r>
          </a:p>
        </p:txBody>
      </p:sp>
      <p:sp>
        <p:nvSpPr>
          <p:cNvPr id="7" name="Rectangle 6"/>
          <p:cNvSpPr/>
          <p:nvPr/>
        </p:nvSpPr>
        <p:spPr>
          <a:xfrm>
            <a:off x="239712" y="2332037"/>
            <a:ext cx="7319963" cy="3242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641A949-58C0-4133-A860-51A8DEC5E3BA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 descr="IMG_0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0094816" cy="76660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4084637"/>
            <a:ext cx="5158509" cy="3273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en-US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ARIN 33 </a:t>
            </a:r>
          </a:p>
        </p:txBody>
      </p:sp>
      <p:sp>
        <p:nvSpPr>
          <p:cNvPr id="3" name="Rectangle 2"/>
          <p:cNvSpPr/>
          <p:nvPr/>
        </p:nvSpPr>
        <p:spPr>
          <a:xfrm>
            <a:off x="468312" y="503237"/>
            <a:ext cx="9280906" cy="8059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IETF Activities Update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02312" y="5989637"/>
            <a:ext cx="4278313" cy="1368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Cathy Aronson</a:t>
            </a:r>
          </a:p>
          <a:p>
            <a:r>
              <a:rPr lang="en-US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cja@daydream.com</a:t>
            </a:r>
          </a:p>
        </p:txBody>
      </p:sp>
    </p:spTree>
    <p:extLst>
      <p:ext uri="{BB962C8B-B14F-4D97-AF65-F5344CB8AC3E}">
        <p14:creationId xmlns:p14="http://schemas.microsoft.com/office/powerpoint/2010/main" val="424944064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IEPG - 2014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65237"/>
            <a:ext cx="10080625" cy="6294438"/>
          </a:xfrm>
        </p:spPr>
        <p:txBody>
          <a:bodyPr/>
          <a:lstStyle/>
          <a:p>
            <a:pPr lvl="1"/>
            <a:r>
              <a:rPr lang="en-US" dirty="0" smtClean="0"/>
              <a:t>George Michaelson – Rsync</a:t>
            </a:r>
          </a:p>
          <a:p>
            <a:pPr lvl="2"/>
            <a:r>
              <a:rPr lang="en-US" dirty="0" smtClean="0"/>
              <a:t>Presentation on possible hacks with rsync</a:t>
            </a:r>
          </a:p>
          <a:p>
            <a:pPr lvl="2"/>
            <a:r>
              <a:rPr lang="en-US" dirty="0" smtClean="0"/>
              <a:t>Take away- Don’t run rsync as root</a:t>
            </a:r>
          </a:p>
          <a:p>
            <a:pPr lvl="1"/>
            <a:r>
              <a:rPr lang="en-US" dirty="0" smtClean="0"/>
              <a:t>IPv6 Matrix</a:t>
            </a:r>
          </a:p>
          <a:p>
            <a:pPr lvl="2"/>
            <a:r>
              <a:rPr lang="en-US" dirty="0" smtClean="0"/>
              <a:t>Measuring IPv6 deployment</a:t>
            </a:r>
          </a:p>
          <a:p>
            <a:pPr lvl="2"/>
            <a:r>
              <a:rPr lang="en-US" dirty="0" smtClean="0"/>
              <a:t>IPv6Matric.org</a:t>
            </a:r>
          </a:p>
          <a:p>
            <a:pPr lvl="2"/>
            <a:r>
              <a:rPr lang="en-US" dirty="0" smtClean="0"/>
              <a:t>Tool shows IPv6 info and can search by zone</a:t>
            </a:r>
          </a:p>
          <a:p>
            <a:pPr lvl="2"/>
            <a:r>
              <a:rPr lang="en-US" dirty="0" smtClean="0"/>
              <a:t>Raw data also available</a:t>
            </a:r>
          </a:p>
          <a:p>
            <a:pPr lvl="2"/>
            <a:r>
              <a:rPr lang="en-US" dirty="0" smtClean="0"/>
              <a:t>Similar work being done at LACNIC too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6061" y="4637306"/>
            <a:ext cx="184666" cy="688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14271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IEPG - 2014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65237"/>
            <a:ext cx="10080625" cy="6294438"/>
          </a:xfrm>
        </p:spPr>
        <p:txBody>
          <a:bodyPr/>
          <a:lstStyle/>
          <a:p>
            <a:pPr lvl="1"/>
            <a:r>
              <a:rPr lang="en-US" dirty="0" smtClean="0"/>
              <a:t>BGP in 2013 – Geoff Huston</a:t>
            </a:r>
          </a:p>
          <a:p>
            <a:pPr lvl="2"/>
            <a:r>
              <a:rPr lang="en-US" dirty="0" smtClean="0"/>
              <a:t>Is the routing table blowing up as predicted? </a:t>
            </a:r>
          </a:p>
          <a:p>
            <a:pPr lvl="2"/>
            <a:r>
              <a:rPr lang="en-US" dirty="0" smtClean="0"/>
              <a:t>There are 50 /8 equivalents that aren’t in the routing table and no on the transfer market</a:t>
            </a:r>
          </a:p>
          <a:p>
            <a:pPr lvl="2"/>
            <a:r>
              <a:rPr lang="en-US" dirty="0" smtClean="0"/>
              <a:t>11 ASNs added every day like clockwork. </a:t>
            </a:r>
          </a:p>
          <a:p>
            <a:pPr lvl="2"/>
            <a:r>
              <a:rPr lang="en-US" dirty="0" smtClean="0"/>
              <a:t>Routing table not really changing </a:t>
            </a:r>
          </a:p>
          <a:p>
            <a:pPr lvl="2"/>
            <a:r>
              <a:rPr lang="en-US" dirty="0"/>
              <a:t>Article is here http://www.internetsociety.org/sites/default/files/bgp2013.</a:t>
            </a:r>
            <a:r>
              <a:rPr lang="en-US" dirty="0" smtClean="0"/>
              <a:t>pdf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006061" y="4637306"/>
            <a:ext cx="184666" cy="688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4554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IEPG - 2014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65237"/>
            <a:ext cx="10080625" cy="6294438"/>
          </a:xfrm>
        </p:spPr>
        <p:txBody>
          <a:bodyPr/>
          <a:lstStyle/>
          <a:p>
            <a:pPr lvl="1"/>
            <a:r>
              <a:rPr lang="en-US" dirty="0" smtClean="0"/>
              <a:t>A couple of operational items of interest</a:t>
            </a:r>
          </a:p>
          <a:p>
            <a:pPr lvl="1"/>
            <a:r>
              <a:rPr lang="en-US" dirty="0" smtClean="0"/>
              <a:t>BGP configuration size has gone up (Jared Mauch)</a:t>
            </a:r>
          </a:p>
          <a:p>
            <a:pPr lvl="2"/>
            <a:r>
              <a:rPr lang="en-US" dirty="0" smtClean="0"/>
              <a:t>16mb config files</a:t>
            </a:r>
          </a:p>
          <a:p>
            <a:pPr lvl="2"/>
            <a:r>
              <a:rPr lang="en-US" dirty="0" smtClean="0"/>
              <a:t>Parser problems and commit time problems (sometimes a config can take up to an hour to commit)</a:t>
            </a:r>
          </a:p>
          <a:p>
            <a:pPr lvl="2"/>
            <a:r>
              <a:rPr lang="en-US" dirty="0" smtClean="0"/>
              <a:t>96% is route filtering</a:t>
            </a:r>
          </a:p>
          <a:p>
            <a:pPr lvl="1"/>
            <a:r>
              <a:rPr lang="en-US" dirty="0" smtClean="0"/>
              <a:t>Internet ASN squatting</a:t>
            </a:r>
          </a:p>
          <a:p>
            <a:pPr lvl="2"/>
            <a:r>
              <a:rPr lang="en-US" dirty="0" smtClean="0"/>
              <a:t>Unassigned ASNs showing up in the routing table</a:t>
            </a:r>
          </a:p>
          <a:p>
            <a:pPr lvl="2"/>
            <a:r>
              <a:rPr lang="en-US" dirty="0" smtClean="0"/>
              <a:t>Really bad if ASN and prefix are both not assigned</a:t>
            </a:r>
          </a:p>
          <a:p>
            <a:pPr lvl="2"/>
            <a:r>
              <a:rPr lang="en-US" dirty="0" smtClean="0"/>
              <a:t>Geoff confirms there are about 900 bogus ASNs in global routing table.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6061" y="4637306"/>
            <a:ext cx="184666" cy="688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20362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IPv6 Maintenance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36637"/>
            <a:ext cx="10080625" cy="6523038"/>
          </a:xfrm>
        </p:spPr>
        <p:txBody>
          <a:bodyPr/>
          <a:lstStyle/>
          <a:p>
            <a:r>
              <a:rPr lang="en-US" sz="2800" dirty="0"/>
              <a:t>Deprecating EUI-64 Based IPv6 </a:t>
            </a:r>
            <a:r>
              <a:rPr lang="en-US" sz="2800" dirty="0" smtClean="0"/>
              <a:t>Addresses</a:t>
            </a:r>
          </a:p>
          <a:p>
            <a:pPr lvl="1"/>
            <a:r>
              <a:rPr lang="en-US" sz="2400" dirty="0"/>
              <a:t>MAC addresses have security implications.  Must not use hardware address in </a:t>
            </a:r>
            <a:r>
              <a:rPr lang="en-US" sz="2400" dirty="0" smtClean="0"/>
              <a:t>addr</a:t>
            </a:r>
            <a:r>
              <a:rPr lang="en-US" sz="2400" dirty="0"/>
              <a:t>e</a:t>
            </a:r>
            <a:r>
              <a:rPr lang="en-US" sz="2400" dirty="0" smtClean="0"/>
              <a:t>ss </a:t>
            </a:r>
            <a:r>
              <a:rPr lang="en-US" sz="2400" dirty="0"/>
              <a:t>generation schemes</a:t>
            </a:r>
            <a:r>
              <a:rPr lang="en-US" sz="2400" dirty="0" smtClean="0"/>
              <a:t>.</a:t>
            </a:r>
          </a:p>
          <a:p>
            <a:r>
              <a:rPr lang="en-US" sz="2800" dirty="0"/>
              <a:t>Efficiency aware IPv6 Neighbor Discovery </a:t>
            </a:r>
            <a:r>
              <a:rPr lang="en-US" sz="2800" dirty="0" smtClean="0"/>
              <a:t>Optimizations</a:t>
            </a:r>
          </a:p>
          <a:p>
            <a:r>
              <a:rPr lang="en-US" sz="2800" dirty="0"/>
              <a:t>IPv6 ND Option for Network Management Server </a:t>
            </a:r>
            <a:r>
              <a:rPr lang="en-US" sz="2800" dirty="0" smtClean="0"/>
              <a:t>Discovery</a:t>
            </a:r>
          </a:p>
          <a:p>
            <a:pPr lvl="1"/>
            <a:r>
              <a:rPr lang="en-US" sz="2400" dirty="0" smtClean="0"/>
              <a:t>A way for devices to use Neighbor Discovery to discover the NMS</a:t>
            </a:r>
            <a:endParaRPr lang="en-US" sz="2400" dirty="0"/>
          </a:p>
          <a:p>
            <a:pPr lvl="1"/>
            <a:r>
              <a:rPr lang="en-US" sz="2400" dirty="0" smtClean="0"/>
              <a:t>Not sure why this is necessary.</a:t>
            </a:r>
          </a:p>
          <a:p>
            <a:r>
              <a:rPr lang="en-US" sz="2800" dirty="0"/>
              <a:t>IPv6 Tunnel MTU </a:t>
            </a:r>
            <a:r>
              <a:rPr lang="en-US" sz="2800" dirty="0" smtClean="0"/>
              <a:t>Configuration</a:t>
            </a:r>
          </a:p>
          <a:p>
            <a:pPr lvl="1"/>
            <a:r>
              <a:rPr lang="en-US" sz="2400" dirty="0"/>
              <a:t>point to multipoint tunnels with varying MTUs have problems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99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IPv6 Maintenance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" y="1112837"/>
            <a:ext cx="10080625" cy="6324600"/>
          </a:xfrm>
        </p:spPr>
        <p:txBody>
          <a:bodyPr/>
          <a:lstStyle/>
          <a:p>
            <a:r>
              <a:rPr lang="en-US" dirty="0"/>
              <a:t>Analysis of 64 bit boundary in IPv6 addressing - </a:t>
            </a:r>
            <a:r>
              <a:rPr lang="en-US" dirty="0" smtClean="0"/>
              <a:t>Brian carpenter</a:t>
            </a:r>
          </a:p>
          <a:p>
            <a:pPr lvl="1"/>
            <a:r>
              <a:rPr lang="en-US" dirty="0" smtClean="0"/>
              <a:t>Talked about in Highlights</a:t>
            </a:r>
          </a:p>
          <a:p>
            <a:r>
              <a:rPr lang="en-US" dirty="0" smtClean="0"/>
              <a:t>Node Discovery on wireless links and/or sleepy nodes. </a:t>
            </a:r>
          </a:p>
          <a:p>
            <a:pPr lvl="1"/>
            <a:r>
              <a:rPr lang="en-US" dirty="0" smtClean="0"/>
              <a:t>Multiple drafts about this now.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94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Tech Plenary London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" y="1112837"/>
            <a:ext cx="10080625" cy="6446838"/>
          </a:xfrm>
        </p:spPr>
        <p:txBody>
          <a:bodyPr/>
          <a:lstStyle/>
          <a:p>
            <a:r>
              <a:rPr lang="en-US" sz="3200" dirty="0" smtClean="0"/>
              <a:t>Lots of complaints that this was a marketing tech plenary.  </a:t>
            </a:r>
          </a:p>
          <a:p>
            <a:r>
              <a:rPr lang="en-US" sz="3200" dirty="0" smtClean="0"/>
              <a:t>I really found the presentation by </a:t>
            </a:r>
            <a:r>
              <a:rPr lang="en-US" sz="3200" dirty="0"/>
              <a:t>Malcolm Pearson Microsoft </a:t>
            </a:r>
            <a:r>
              <a:rPr lang="en-US" sz="3200" dirty="0" smtClean="0"/>
              <a:t>China</a:t>
            </a:r>
            <a:r>
              <a:rPr lang="en-US" sz="3200" dirty="0"/>
              <a:t> </a:t>
            </a:r>
            <a:r>
              <a:rPr lang="en-US" sz="3200" dirty="0" smtClean="0"/>
              <a:t>to be interesting though</a:t>
            </a:r>
          </a:p>
          <a:p>
            <a:pPr lvl="1"/>
            <a:r>
              <a:rPr lang="en-US" sz="2800" dirty="0" smtClean="0"/>
              <a:t>He talked about how folks buy things is bound in culture.  Ecommerce as an experience.  </a:t>
            </a:r>
          </a:p>
          <a:p>
            <a:pPr lvl="1"/>
            <a:r>
              <a:rPr lang="en-US" sz="2800" dirty="0" smtClean="0"/>
              <a:t>Not uncommon for folks in China to have an app that lets them split up the check among friends at dinner</a:t>
            </a:r>
          </a:p>
          <a:p>
            <a:pPr lvl="1"/>
            <a:r>
              <a:rPr lang="en-US" sz="2800" dirty="0" smtClean="0"/>
              <a:t>Boleto – you get an invoice, go to a convenience store, pay and get a barcode that lets you get your item. </a:t>
            </a:r>
          </a:p>
          <a:p>
            <a:pPr lvl="1"/>
            <a:r>
              <a:rPr lang="en-US" sz="2800" dirty="0" smtClean="0"/>
              <a:t>Huge parts of the world people don’t have bank accounts.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8649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Technical Plenary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" y="1112837"/>
            <a:ext cx="10080624" cy="6446838"/>
          </a:xfrm>
        </p:spPr>
        <p:txBody>
          <a:bodyPr/>
          <a:lstStyle/>
          <a:p>
            <a:r>
              <a:rPr lang="en-US" dirty="0" smtClean="0"/>
              <a:t>10 Things to know before going to IETF</a:t>
            </a:r>
          </a:p>
          <a:p>
            <a:pPr lvl="1"/>
            <a:r>
              <a:rPr lang="en-US" dirty="0"/>
              <a:t>https://www.youtube.com/watch?v=</a:t>
            </a:r>
            <a:r>
              <a:rPr lang="en-US" dirty="0" smtClean="0"/>
              <a:t>pbn6nhYWPW8</a:t>
            </a:r>
          </a:p>
          <a:p>
            <a:r>
              <a:rPr lang="en-US" dirty="0" smtClean="0"/>
              <a:t>Hardening of the Internet</a:t>
            </a:r>
          </a:p>
          <a:p>
            <a:pPr lvl="1"/>
            <a:r>
              <a:rPr lang="en-US" dirty="0" smtClean="0"/>
              <a:t>How did we get here? and </a:t>
            </a:r>
          </a:p>
          <a:p>
            <a:pPr lvl="1"/>
            <a:r>
              <a:rPr lang="en-US" dirty="0" smtClean="0"/>
              <a:t>How do we make it harder to do surveillance? </a:t>
            </a:r>
          </a:p>
          <a:p>
            <a:r>
              <a:rPr lang="en-US" dirty="0"/>
              <a:t>"security is like a birthday cake.  The more layers it has the better it tastes and the messier it is to </a:t>
            </a:r>
            <a:r>
              <a:rPr lang="en-US" dirty="0" smtClean="0"/>
              <a:t>eat” Stephen Farrell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249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HOMENET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89037"/>
            <a:ext cx="10080625" cy="6370638"/>
          </a:xfrm>
        </p:spPr>
        <p:txBody>
          <a:bodyPr/>
          <a:lstStyle/>
          <a:p>
            <a:r>
              <a:rPr lang="en-US" sz="2800" dirty="0"/>
              <a:t>“multiple routing protocols in the home.. are you on crack?” </a:t>
            </a:r>
            <a:r>
              <a:rPr lang="en-US" sz="2800" dirty="0" smtClean="0"/>
              <a:t>Lorenzo</a:t>
            </a:r>
            <a:endParaRPr lang="en-US" sz="2800" dirty="0"/>
          </a:p>
          <a:p>
            <a:r>
              <a:rPr lang="en-US" sz="3200" dirty="0" smtClean="0"/>
              <a:t>Home Network Configuration Protocol</a:t>
            </a:r>
          </a:p>
          <a:p>
            <a:pPr lvl="1"/>
            <a:r>
              <a:rPr lang="en-US" sz="2800" dirty="0" smtClean="0"/>
              <a:t>Simplified routing for most home networks.  </a:t>
            </a:r>
          </a:p>
          <a:p>
            <a:pPr lvl="1"/>
            <a:r>
              <a:rPr lang="en-US" sz="2800" dirty="0" smtClean="0"/>
              <a:t>Draft-stenberg-homenet-hncp-00</a:t>
            </a:r>
          </a:p>
          <a:p>
            <a:pPr lvl="1"/>
            <a:r>
              <a:rPr lang="en-US" sz="2800" dirty="0" smtClean="0"/>
              <a:t>Discovers topology (inside, outside, etc)</a:t>
            </a:r>
          </a:p>
          <a:p>
            <a:pPr lvl="1"/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14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697912" cy="1174750"/>
          </a:xfrm>
          <a:ln/>
        </p:spPr>
        <p:txBody>
          <a:bodyPr lIns="0" tIns="0" rIns="0" bIns="0"/>
          <a:lstStyle/>
          <a:p>
            <a:pPr algn="ctr">
              <a:lnSpc>
                <a:spcPct val="93000"/>
              </a:lnSpc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ISOC Briefing Panel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12837"/>
            <a:ext cx="10080625" cy="6446838"/>
          </a:xfrm>
          <a:ln/>
        </p:spPr>
        <p:txBody>
          <a:bodyPr lIns="0" tIns="0" rIns="0" bIns="0"/>
          <a:lstStyle/>
          <a:p>
            <a:r>
              <a:rPr lang="en-GB" sz="4400" dirty="0" smtClean="0"/>
              <a:t>IPv6 What does success look like?	</a:t>
            </a:r>
            <a:endParaRPr lang="en-GB" sz="4000" dirty="0" smtClean="0"/>
          </a:p>
          <a:p>
            <a:pPr lvl="2"/>
            <a:r>
              <a:rPr lang="en-US" sz="2700" dirty="0" smtClean="0"/>
              <a:t> </a:t>
            </a:r>
            <a:r>
              <a:rPr lang="en-US" sz="2700" dirty="0"/>
              <a:t>Usage of IPv4 is trending downwards</a:t>
            </a:r>
          </a:p>
          <a:p>
            <a:pPr lvl="2"/>
            <a:r>
              <a:rPr lang="en-US" sz="2700" dirty="0"/>
              <a:t>	</a:t>
            </a:r>
            <a:r>
              <a:rPr lang="en-US" sz="2700" dirty="0" smtClean="0"/>
              <a:t> </a:t>
            </a:r>
            <a:r>
              <a:rPr lang="en-US" sz="2700" dirty="0"/>
              <a:t>VPNs also ran over IPv6 so corporate networks running IPv6 would work for folks connecting in remotely</a:t>
            </a:r>
          </a:p>
          <a:p>
            <a:pPr lvl="2"/>
            <a:r>
              <a:rPr lang="en-US" sz="2700" dirty="0"/>
              <a:t>	</a:t>
            </a:r>
            <a:r>
              <a:rPr lang="en-US" sz="2700" dirty="0" smtClean="0"/>
              <a:t> </a:t>
            </a:r>
            <a:r>
              <a:rPr lang="en-US" sz="2700" dirty="0"/>
              <a:t>a large wireless company pushing out v6 only devices perhaps using NAT64</a:t>
            </a:r>
          </a:p>
          <a:p>
            <a:pPr lvl="2"/>
            <a:r>
              <a:rPr lang="en-US" sz="2700" dirty="0"/>
              <a:t>	</a:t>
            </a:r>
            <a:r>
              <a:rPr lang="en-US" sz="2700" dirty="0" smtClean="0"/>
              <a:t> </a:t>
            </a:r>
            <a:r>
              <a:rPr lang="en-US" sz="2700" dirty="0"/>
              <a:t>transition technologies are no longer needed</a:t>
            </a:r>
          </a:p>
          <a:p>
            <a:pPr lvl="2"/>
            <a:r>
              <a:rPr lang="en-US" sz="2700" dirty="0"/>
              <a:t>	</a:t>
            </a:r>
            <a:r>
              <a:rPr lang="en-US" sz="2700" dirty="0" smtClean="0"/>
              <a:t> </a:t>
            </a:r>
            <a:r>
              <a:rPr lang="en-US" sz="2700" dirty="0"/>
              <a:t>in 2020 we still have the Internet and folks can still get to everything. </a:t>
            </a:r>
          </a:p>
          <a:p>
            <a:pPr lvl="2"/>
            <a:r>
              <a:rPr lang="en-US" sz="2700" dirty="0"/>
              <a:t>	</a:t>
            </a:r>
            <a:r>
              <a:rPr lang="en-US" sz="2700" dirty="0" smtClean="0"/>
              <a:t> </a:t>
            </a:r>
            <a:r>
              <a:rPr lang="en-US" sz="2700" dirty="0"/>
              <a:t>users get IPv6 by default from their ISP</a:t>
            </a:r>
          </a:p>
          <a:p>
            <a:pPr lvl="2"/>
            <a:r>
              <a:rPr lang="en-US" sz="2700" dirty="0"/>
              <a:t>	</a:t>
            </a:r>
            <a:r>
              <a:rPr lang="en-US" sz="2700" dirty="0" smtClean="0"/>
              <a:t> </a:t>
            </a:r>
            <a:r>
              <a:rPr lang="en-US" sz="2700" dirty="0"/>
              <a:t>software is IP version agnostic..  IP is IP and should not mean IPv4. </a:t>
            </a:r>
          </a:p>
          <a:p>
            <a:pPr lvl="3"/>
            <a:endParaRPr lang="en-GB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3562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697912" cy="1174750"/>
          </a:xfrm>
          <a:ln/>
        </p:spPr>
        <p:txBody>
          <a:bodyPr lIns="0" tIns="0" rIns="0" bIns="0"/>
          <a:lstStyle/>
          <a:p>
            <a:pPr algn="ctr">
              <a:lnSpc>
                <a:spcPct val="93000"/>
              </a:lnSpc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ISOC Briefing Panel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12837"/>
            <a:ext cx="10080625" cy="6446838"/>
          </a:xfrm>
          <a:ln/>
        </p:spPr>
        <p:txBody>
          <a:bodyPr lIns="0" tIns="0" rIns="0" bIns="0"/>
          <a:lstStyle/>
          <a:p>
            <a:r>
              <a:rPr lang="en-GB" sz="4400" dirty="0" smtClean="0"/>
              <a:t>IPv6 What does success look like?	</a:t>
            </a:r>
          </a:p>
          <a:p>
            <a:pPr lvl="1"/>
            <a:r>
              <a:rPr lang="en-US" sz="3200" dirty="0" smtClean="0"/>
              <a:t> </a:t>
            </a:r>
            <a:r>
              <a:rPr lang="en-US" sz="3200" dirty="0"/>
              <a:t>Comcast </a:t>
            </a:r>
            <a:r>
              <a:rPr lang="en-US" sz="3200" dirty="0" smtClean="0"/>
              <a:t>Cable</a:t>
            </a:r>
          </a:p>
          <a:p>
            <a:pPr lvl="2"/>
            <a:r>
              <a:rPr lang="en-US" sz="2400" dirty="0"/>
              <a:t>75% of their broadband network now supports IPv6 and 25% of those are currently using it.  Next year they plan to have 100% of their broadband network supporting IPv6.   Right now, however, when they turn up a home with IPv6 only 20% or so of the traffic is IPv6. </a:t>
            </a:r>
          </a:p>
          <a:p>
            <a:pPr lvl="2"/>
            <a:r>
              <a:rPr lang="en-US" sz="2400" dirty="0" smtClean="0"/>
              <a:t>2</a:t>
            </a:r>
            <a:r>
              <a:rPr lang="en-US" sz="2400" dirty="0"/>
              <a:t>% of the Internet traffic is </a:t>
            </a:r>
            <a:r>
              <a:rPr lang="en-US" sz="2400" dirty="0" smtClean="0"/>
              <a:t>IPv6 (Fall 2013)</a:t>
            </a:r>
          </a:p>
          <a:p>
            <a:pPr lvl="2"/>
            <a:r>
              <a:rPr lang="en-US" sz="2400" dirty="0"/>
              <a:t>Teredo (a transition mechanism) is going to be turned off </a:t>
            </a:r>
            <a:r>
              <a:rPr lang="en-US" sz="2400" dirty="0" smtClean="0"/>
              <a:t>in 2014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839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166688"/>
            <a:ext cx="6858000" cy="847725"/>
          </a:xfrm>
          <a:ln/>
        </p:spPr>
        <p:txBody>
          <a:bodyPr/>
          <a:lstStyle/>
          <a:p>
            <a:pPr algn="ctr"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dirty="0">
                <a:solidFill>
                  <a:srgbClr val="000000"/>
                </a:solidFill>
              </a:rPr>
              <a:t>Note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73112" y="1341437"/>
            <a:ext cx="8574088" cy="5562600"/>
          </a:xfrm>
          <a:ln/>
        </p:spPr>
        <p:txBody>
          <a:bodyPr/>
          <a:lstStyle/>
          <a:p>
            <a:pPr>
              <a:spcBef>
                <a:spcPts val="775"/>
              </a:spcBef>
              <a:buSzPct val="113000"/>
              <a:buNone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100" dirty="0" smtClean="0"/>
              <a:t>This </a:t>
            </a:r>
            <a:r>
              <a:rPr lang="en-US" sz="3100" dirty="0"/>
              <a:t>presentation is not an official IETF report</a:t>
            </a:r>
          </a:p>
          <a:p>
            <a:pPr lvl="1">
              <a:spcBef>
                <a:spcPts val="800"/>
              </a:spcBef>
              <a:buSzPct val="7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200" dirty="0"/>
              <a:t>There is no official IETF Liaison to ARIN or any </a:t>
            </a:r>
            <a:r>
              <a:rPr lang="en-US" sz="3200" dirty="0" smtClean="0"/>
              <a:t>RIR</a:t>
            </a:r>
          </a:p>
          <a:p>
            <a:pPr lvl="1">
              <a:spcBef>
                <a:spcPts val="800"/>
              </a:spcBef>
              <a:buSzPct val="7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200" dirty="0" smtClean="0"/>
              <a:t>This is all my opinion and my view and I am not covering everything just highlights</a:t>
            </a:r>
          </a:p>
          <a:p>
            <a:pPr lvl="1">
              <a:spcBef>
                <a:spcPts val="800"/>
              </a:spcBef>
              <a:buSzPct val="7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200" dirty="0" smtClean="0"/>
              <a:t>You should know I like funny quotes</a:t>
            </a:r>
          </a:p>
          <a:p>
            <a:pPr lvl="1">
              <a:spcBef>
                <a:spcPts val="800"/>
              </a:spcBef>
              <a:buSzPct val="7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200" dirty="0" smtClean="0"/>
              <a:t>I hope you enjoy it</a:t>
            </a:r>
          </a:p>
          <a:p>
            <a:pPr lvl="1">
              <a:spcBef>
                <a:spcPts val="800"/>
              </a:spcBef>
              <a:buSzPct val="7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200" dirty="0" smtClean="0"/>
              <a:t>Your feedback is greatly appreciated</a:t>
            </a:r>
          </a:p>
          <a:p>
            <a:pPr lvl="1">
              <a:spcBef>
                <a:spcPts val="800"/>
              </a:spcBef>
              <a:buSzPct val="7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200" dirty="0" smtClean="0"/>
              <a:t>If you were there and have an interesting item I missed please speak up</a:t>
            </a:r>
          </a:p>
          <a:p>
            <a:pPr>
              <a:spcBef>
                <a:spcPts val="800"/>
              </a:spcBef>
              <a:buSzPct val="7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US" sz="3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697912" cy="1174750"/>
          </a:xfrm>
          <a:ln/>
        </p:spPr>
        <p:txBody>
          <a:bodyPr lIns="0" tIns="0" rIns="0" bIns="0"/>
          <a:lstStyle/>
          <a:p>
            <a:pPr algn="ctr">
              <a:lnSpc>
                <a:spcPct val="93000"/>
              </a:lnSpc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ISOC Briefing Panel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12837"/>
            <a:ext cx="10080625" cy="6446838"/>
          </a:xfrm>
          <a:ln/>
        </p:spPr>
        <p:txBody>
          <a:bodyPr lIns="0" tIns="0" rIns="0" bIns="0"/>
          <a:lstStyle/>
          <a:p>
            <a:r>
              <a:rPr lang="en-GB" sz="4400" dirty="0" smtClean="0"/>
              <a:t>Other items</a:t>
            </a:r>
          </a:p>
          <a:p>
            <a:pPr lvl="1"/>
            <a:r>
              <a:rPr lang="en-GB" sz="4000" dirty="0" smtClean="0"/>
              <a:t>Phone calls and truck rolls matter</a:t>
            </a:r>
          </a:p>
          <a:p>
            <a:pPr lvl="1"/>
            <a:r>
              <a:rPr lang="en-GB" sz="4000" dirty="0" smtClean="0"/>
              <a:t>Still major apps that don</a:t>
            </a:r>
            <a:r>
              <a:rPr lang="fr-FR" sz="4000" dirty="0" smtClean="0"/>
              <a:t>’</a:t>
            </a:r>
            <a:r>
              <a:rPr lang="en-GB" sz="4000" dirty="0" smtClean="0"/>
              <a:t>t do v6 (like Skype) </a:t>
            </a:r>
          </a:p>
          <a:p>
            <a:pPr lvl="1"/>
            <a:r>
              <a:rPr lang="en-GB" sz="4000" dirty="0" smtClean="0"/>
              <a:t>Will the internet diverge if some countries have v6 and others don’t? </a:t>
            </a:r>
          </a:p>
          <a:p>
            <a:pPr lvl="1"/>
            <a:endParaRPr lang="en-GB" sz="4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5619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917112" cy="1174750"/>
          </a:xfrm>
          <a:ln/>
        </p:spPr>
        <p:txBody>
          <a:bodyPr lIns="0" tIns="0" rIns="0" bIns="0"/>
          <a:lstStyle/>
          <a:p>
            <a:pPr algn="ctr">
              <a:lnSpc>
                <a:spcPct val="93000"/>
              </a:lnSpc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ISOC Briefing Panel -London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12837"/>
            <a:ext cx="10080625" cy="6446838"/>
          </a:xfrm>
          <a:ln/>
        </p:spPr>
        <p:txBody>
          <a:bodyPr lIns="0" tIns="0" rIns="0" bIns="0"/>
          <a:lstStyle/>
          <a:p>
            <a:r>
              <a:rPr lang="en-GB" sz="4400" dirty="0" smtClean="0"/>
              <a:t>Evolution of End to End</a:t>
            </a:r>
          </a:p>
          <a:p>
            <a:pPr lvl="1"/>
            <a:r>
              <a:rPr lang="en-GB" sz="4000" dirty="0" smtClean="0"/>
              <a:t>Fred Baker – Smart Network</a:t>
            </a:r>
          </a:p>
          <a:p>
            <a:pPr lvl="1"/>
            <a:r>
              <a:rPr lang="en-GB" sz="4000" dirty="0" smtClean="0"/>
              <a:t>Andrew Sullivan – Infrastructure in middle</a:t>
            </a:r>
          </a:p>
          <a:p>
            <a:pPr lvl="1"/>
            <a:r>
              <a:rPr lang="en-GB" sz="4000" dirty="0" smtClean="0"/>
              <a:t>Harold Alvestrand – Smart endpoints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5105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06475"/>
            <a:ext cx="10080625" cy="6553200"/>
          </a:xfrm>
        </p:spPr>
        <p:txBody>
          <a:bodyPr/>
          <a:lstStyle/>
          <a:p>
            <a:r>
              <a:rPr lang="en-US" dirty="0" smtClean="0"/>
              <a:t>Xbox One and Teredo</a:t>
            </a:r>
          </a:p>
          <a:p>
            <a:pPr lvl="1"/>
            <a:r>
              <a:rPr lang="en-US" dirty="0"/>
              <a:t>Sunset of Teredo and use of Teredo with </a:t>
            </a:r>
            <a:r>
              <a:rPr lang="en-US" dirty="0" smtClean="0"/>
              <a:t>Xbox</a:t>
            </a:r>
          </a:p>
          <a:p>
            <a:pPr lvl="1"/>
            <a:r>
              <a:rPr lang="en-US" dirty="0" smtClean="0"/>
              <a:t>Microsoft is sunsetting for everything except Xbox (early 2014)</a:t>
            </a:r>
          </a:p>
          <a:p>
            <a:r>
              <a:rPr lang="en-US" dirty="0"/>
              <a:t>draft-ietf-v6ops-nat64-</a:t>
            </a:r>
            <a:r>
              <a:rPr lang="en-US" dirty="0" smtClean="0"/>
              <a:t>experience</a:t>
            </a:r>
          </a:p>
          <a:p>
            <a:pPr lvl="1"/>
            <a:r>
              <a:rPr lang="en-US" dirty="0"/>
              <a:t>a lot of information about using NAT64 and ULA as well as CGN.  When does a host pick which address/</a:t>
            </a:r>
            <a:r>
              <a:rPr lang="en-US" dirty="0" smtClean="0"/>
              <a:t>service</a:t>
            </a:r>
          </a:p>
          <a:p>
            <a:r>
              <a:rPr lang="en-US" dirty="0"/>
              <a:t>draft-ietf-v6ops-ula-usage-</a:t>
            </a:r>
            <a:r>
              <a:rPr lang="en-US" dirty="0" smtClean="0"/>
              <a:t>recommendations</a:t>
            </a:r>
          </a:p>
          <a:p>
            <a:pPr lvl="1"/>
            <a:r>
              <a:rPr lang="en-US" dirty="0"/>
              <a:t>all sorts of info about using ULAs.  Pros/cons for </a:t>
            </a:r>
            <a:r>
              <a:rPr lang="en-US" dirty="0" smtClean="0"/>
              <a:t>each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30312" y="0"/>
            <a:ext cx="8566150" cy="1112837"/>
          </a:xfrm>
        </p:spPr>
        <p:txBody>
          <a:bodyPr/>
          <a:lstStyle/>
          <a:p>
            <a:r>
              <a:rPr lang="en-US" sz="5400" dirty="0" smtClean="0">
                <a:solidFill>
                  <a:srgbClr val="000000"/>
                </a:solidFill>
              </a:rPr>
              <a:t>V6 Operations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330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06475"/>
            <a:ext cx="10080625" cy="6553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IPv6 Roaming Behavior Analysis</a:t>
            </a:r>
          </a:p>
          <a:p>
            <a:pPr lvl="1">
              <a:buFont typeface="Arial"/>
              <a:buChar char="•"/>
            </a:pPr>
            <a:r>
              <a:rPr lang="en-US" dirty="0"/>
              <a:t>	</a:t>
            </a:r>
            <a:r>
              <a:rPr lang="en-US" dirty="0" smtClean="0"/>
              <a:t>Outlines problems with roaming.  There are so many hybrid networks that roaming in v6 can be problematic</a:t>
            </a:r>
          </a:p>
          <a:p>
            <a:pPr>
              <a:buFont typeface="Arial"/>
              <a:buChar char="•"/>
            </a:pPr>
            <a:r>
              <a:rPr lang="en-US" dirty="0" smtClean="0"/>
              <a:t>DHCPv6/SLAAC Address Configuration Interaction Problems</a:t>
            </a:r>
          </a:p>
          <a:p>
            <a:pPr lvl="1">
              <a:buFont typeface="Arial"/>
              <a:buChar char="•"/>
            </a:pPr>
            <a:r>
              <a:rPr lang="en-US" dirty="0"/>
              <a:t>	</a:t>
            </a:r>
            <a:r>
              <a:rPr lang="en-US" dirty="0" smtClean="0"/>
              <a:t>Looks at </a:t>
            </a:r>
            <a:r>
              <a:rPr lang="en-US" dirty="0"/>
              <a:t>stateless address auto-</a:t>
            </a:r>
            <a:r>
              <a:rPr lang="en-US" dirty="0" smtClean="0"/>
              <a:t>configuration, DHCPv6 and ND and their interactions</a:t>
            </a:r>
          </a:p>
          <a:p>
            <a:pPr>
              <a:buFont typeface="Arial"/>
              <a:buChar char="•"/>
            </a:pPr>
            <a:r>
              <a:rPr lang="en-US" dirty="0" smtClean="0"/>
              <a:t>IPv6 Addresses for Documentation</a:t>
            </a:r>
          </a:p>
          <a:p>
            <a:pPr lvl="1">
              <a:buFont typeface="Arial"/>
              <a:buChar char="•"/>
            </a:pPr>
            <a:r>
              <a:rPr lang="en-US" dirty="0"/>
              <a:t>2001:0db8::/</a:t>
            </a:r>
            <a:r>
              <a:rPr lang="en-US" dirty="0" smtClean="0"/>
              <a:t>32 is current block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Want to add a /20 and a /44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30312" y="0"/>
            <a:ext cx="8566150" cy="1112837"/>
          </a:xfrm>
        </p:spPr>
        <p:txBody>
          <a:bodyPr/>
          <a:lstStyle/>
          <a:p>
            <a:r>
              <a:rPr lang="en-US" sz="5400" dirty="0" smtClean="0">
                <a:solidFill>
                  <a:srgbClr val="000000"/>
                </a:solidFill>
              </a:rPr>
              <a:t>V6 Operations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67" y="1006475"/>
            <a:ext cx="10055658" cy="6553200"/>
          </a:xfrm>
        </p:spPr>
        <p:txBody>
          <a:bodyPr/>
          <a:lstStyle/>
          <a:p>
            <a:r>
              <a:rPr lang="en-US" dirty="0" smtClean="0"/>
              <a:t>Address Management for IPv6 transition</a:t>
            </a:r>
          </a:p>
          <a:p>
            <a:pPr lvl="1"/>
            <a:r>
              <a:rPr lang="en-US" dirty="0" smtClean="0"/>
              <a:t>This draft proposes a mechanism to easily move address blocks around as they are needed.  This does pose some routing challenges.</a:t>
            </a:r>
          </a:p>
          <a:p>
            <a:r>
              <a:rPr lang="en-US" dirty="0" smtClean="0"/>
              <a:t>Why do operators drop fragments? </a:t>
            </a:r>
          </a:p>
          <a:p>
            <a:pPr lvl="1"/>
            <a:r>
              <a:rPr lang="en-US" dirty="0"/>
              <a:t>“if I am going to drop them on accident I am going to do it deliberately”  </a:t>
            </a:r>
            <a:r>
              <a:rPr lang="en-US" dirty="0" smtClean="0"/>
              <a:t>Joel</a:t>
            </a:r>
          </a:p>
          <a:p>
            <a:r>
              <a:rPr lang="en-US" dirty="0" smtClean="0"/>
              <a:t>Neighbor discovery is very chatty with multicast and this isn’t good for sleepy nodes.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30312" y="0"/>
            <a:ext cx="8566150" cy="1112837"/>
          </a:xfrm>
        </p:spPr>
        <p:txBody>
          <a:bodyPr/>
          <a:lstStyle/>
          <a:p>
            <a:r>
              <a:rPr lang="en-US" sz="5400" dirty="0" smtClean="0">
                <a:solidFill>
                  <a:srgbClr val="000000"/>
                </a:solidFill>
              </a:rPr>
              <a:t>V6 Operations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9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67" y="1006475"/>
            <a:ext cx="10055658" cy="6553200"/>
          </a:xfrm>
        </p:spPr>
        <p:txBody>
          <a:bodyPr/>
          <a:lstStyle/>
          <a:p>
            <a:r>
              <a:rPr lang="en-US" dirty="0"/>
              <a:t>draft-ietf-v6ops-ula-usage-</a:t>
            </a:r>
            <a:r>
              <a:rPr lang="en-US" dirty="0" smtClean="0"/>
              <a:t>recommendations</a:t>
            </a:r>
          </a:p>
          <a:p>
            <a:pPr lvl="1"/>
            <a:r>
              <a:rPr lang="en-US" dirty="0" smtClean="0"/>
              <a:t>Recommendations for using Unique Local Addresses (ULA)</a:t>
            </a:r>
          </a:p>
          <a:p>
            <a:pPr lvl="1"/>
            <a:r>
              <a:rPr lang="en-US" dirty="0" smtClean="0"/>
              <a:t>Debate about what is an “isolated” network</a:t>
            </a:r>
          </a:p>
          <a:p>
            <a:r>
              <a:rPr lang="en-US" dirty="0"/>
              <a:t>draft-ietf-v6ops-dhcpv6-slaac-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Two ways to get addresses in IPv6 </a:t>
            </a:r>
          </a:p>
          <a:p>
            <a:pPr lvl="2"/>
            <a:r>
              <a:rPr lang="en-US" dirty="0" smtClean="0"/>
              <a:t>SLAAC – Stateless Address Autoconfiguration</a:t>
            </a:r>
          </a:p>
          <a:p>
            <a:pPr lvl="2"/>
            <a:r>
              <a:rPr lang="en-US" dirty="0" smtClean="0"/>
              <a:t>DHCPv6 </a:t>
            </a:r>
          </a:p>
          <a:p>
            <a:pPr lvl="1"/>
            <a:r>
              <a:rPr lang="en-US" dirty="0" smtClean="0"/>
              <a:t>If you use both there can be interaction problems.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30312" y="0"/>
            <a:ext cx="8566150" cy="1112837"/>
          </a:xfrm>
        </p:spPr>
        <p:txBody>
          <a:bodyPr/>
          <a:lstStyle/>
          <a:p>
            <a:r>
              <a:rPr lang="en-US" sz="5400" dirty="0" smtClean="0">
                <a:solidFill>
                  <a:srgbClr val="000000"/>
                </a:solidFill>
              </a:rPr>
              <a:t>V6 Operations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20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06475"/>
            <a:ext cx="10080624" cy="6553200"/>
          </a:xfrm>
        </p:spPr>
        <p:txBody>
          <a:bodyPr/>
          <a:lstStyle/>
          <a:p>
            <a:r>
              <a:rPr lang="en-US" sz="3200" dirty="0" smtClean="0"/>
              <a:t>In Vancouver Jari gave an update about IGF in Bali</a:t>
            </a:r>
          </a:p>
          <a:p>
            <a:pPr lvl="1"/>
            <a:r>
              <a:rPr lang="en-US" sz="2800" dirty="0" smtClean="0"/>
              <a:t>Mood was different because of the revelations</a:t>
            </a:r>
          </a:p>
          <a:p>
            <a:pPr lvl="1"/>
            <a:r>
              <a:rPr lang="en-US" sz="2800" dirty="0" smtClean="0"/>
              <a:t>Risk higher now of </a:t>
            </a:r>
            <a:r>
              <a:rPr lang="en-US" sz="2800" dirty="0"/>
              <a:t>national </a:t>
            </a:r>
            <a:r>
              <a:rPr lang="en-US" sz="2800" dirty="0" smtClean="0"/>
              <a:t>regulations</a:t>
            </a:r>
            <a:r>
              <a:rPr lang="en-US" sz="2800" dirty="0"/>
              <a:t>, </a:t>
            </a:r>
            <a:r>
              <a:rPr lang="en-US" sz="2800" dirty="0" smtClean="0"/>
              <a:t>fragmentation </a:t>
            </a:r>
            <a:r>
              <a:rPr lang="en-US" sz="2800" dirty="0"/>
              <a:t>of the </a:t>
            </a:r>
            <a:r>
              <a:rPr lang="en-US" sz="2800" dirty="0" smtClean="0"/>
              <a:t>Internet, etc</a:t>
            </a:r>
          </a:p>
          <a:p>
            <a:r>
              <a:rPr lang="en-US" sz="3200" dirty="0" smtClean="0"/>
              <a:t>Someone mentioned that giving large blocks of address space to countries would fix things.  I got up and said a few words about that and the implications of IETF folks saying things like that. </a:t>
            </a:r>
          </a:p>
          <a:p>
            <a:r>
              <a:rPr lang="en-US" sz="3200" dirty="0"/>
              <a:t>Proposal for a coalition on Internet </a:t>
            </a:r>
            <a:r>
              <a:rPr lang="en-US" sz="3200" dirty="0" smtClean="0"/>
              <a:t>Governance</a:t>
            </a:r>
          </a:p>
          <a:p>
            <a:pPr lvl="1"/>
            <a:r>
              <a:rPr lang="en-US" sz="2800" dirty="0"/>
              <a:t>http://www.pcworld.idg.com.au/article/532097/icann_sets_up_coalition_address_new_internet_governance_challenges/</a:t>
            </a: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30312" y="0"/>
            <a:ext cx="8566150" cy="1112837"/>
          </a:xfrm>
        </p:spPr>
        <p:txBody>
          <a:bodyPr/>
          <a:lstStyle/>
          <a:p>
            <a:r>
              <a:rPr lang="en-US" sz="5400" dirty="0" smtClean="0">
                <a:solidFill>
                  <a:srgbClr val="000000"/>
                </a:solidFill>
              </a:rPr>
              <a:t>IGOV Update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38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006475"/>
            <a:ext cx="10080624" cy="6553200"/>
          </a:xfrm>
        </p:spPr>
        <p:txBody>
          <a:bodyPr/>
          <a:lstStyle/>
          <a:p>
            <a:r>
              <a:rPr lang="en-US" sz="3200" dirty="0" smtClean="0"/>
              <a:t>This time it was all about the IANA and the IETF/IANA relationship</a:t>
            </a:r>
          </a:p>
          <a:p>
            <a:r>
              <a:rPr lang="en-US" sz="3200" dirty="0" smtClean="0"/>
              <a:t>IETF is currently documenting the IETF/IANA relationship.  </a:t>
            </a:r>
          </a:p>
          <a:p>
            <a:r>
              <a:rPr lang="en-US" sz="3200" dirty="0" smtClean="0"/>
              <a:t>It was suggested that the IETF should make sure that they own the content of the registry</a:t>
            </a:r>
          </a:p>
          <a:p>
            <a:r>
              <a:rPr lang="en-US" sz="3200" dirty="0" smtClean="0"/>
              <a:t>Steve Crocker said that IETF owns the content of the registry.</a:t>
            </a: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30312" y="0"/>
            <a:ext cx="8566150" cy="1112837"/>
          </a:xfrm>
        </p:spPr>
        <p:txBody>
          <a:bodyPr/>
          <a:lstStyle/>
          <a:p>
            <a:r>
              <a:rPr lang="en-US" sz="5400" dirty="0" smtClean="0">
                <a:solidFill>
                  <a:srgbClr val="000000"/>
                </a:solidFill>
              </a:rPr>
              <a:t>IGOV Update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42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HOMENET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512" y="1189037"/>
            <a:ext cx="9890510" cy="6370638"/>
          </a:xfrm>
        </p:spPr>
        <p:txBody>
          <a:bodyPr/>
          <a:lstStyle/>
          <a:p>
            <a:r>
              <a:rPr lang="en-US" sz="2800" dirty="0" smtClean="0"/>
              <a:t>Homenet Arch - draft</a:t>
            </a:r>
            <a:r>
              <a:rPr lang="en-US" sz="2800" dirty="0"/>
              <a:t>-ietf-homenet-arch-</a:t>
            </a:r>
            <a:r>
              <a:rPr lang="en-US" sz="2800" dirty="0" smtClean="0"/>
              <a:t>11</a:t>
            </a:r>
          </a:p>
          <a:p>
            <a:pPr lvl="1"/>
            <a:r>
              <a:rPr lang="en-US" sz="2400" dirty="0" smtClean="0"/>
              <a:t>This is out for review with the IESG</a:t>
            </a:r>
          </a:p>
          <a:p>
            <a:r>
              <a:rPr lang="en-US" sz="2800" dirty="0" smtClean="0"/>
              <a:t>Bootstrapping trust in HOMENET</a:t>
            </a:r>
          </a:p>
          <a:p>
            <a:pPr lvl="1"/>
            <a:r>
              <a:rPr lang="en-US" sz="2400" dirty="0" smtClean="0"/>
              <a:t>Perhaps use a device like an iphone to tell your homenet to trust a new device. There’s an app for that</a:t>
            </a:r>
          </a:p>
          <a:p>
            <a:r>
              <a:rPr lang="en-US" sz="2800" dirty="0" smtClean="0"/>
              <a:t>Several drafts now on naming and service discovery</a:t>
            </a:r>
          </a:p>
          <a:p>
            <a:r>
              <a:rPr lang="en-US" sz="2800" dirty="0" smtClean="0"/>
              <a:t>Still not solved the multihoming problem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LISP – Locator/ID Separation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" y="1189037"/>
            <a:ext cx="10080625" cy="6370638"/>
          </a:xfrm>
        </p:spPr>
        <p:txBody>
          <a:bodyPr/>
          <a:lstStyle/>
          <a:p>
            <a:r>
              <a:rPr lang="en-US" dirty="0" smtClean="0"/>
              <a:t>EID block.  Asking for /32 from IANA (IPv6) for local (non globally routed ) for LISP endpoint identifiers. </a:t>
            </a:r>
            <a:endParaRPr lang="en-US" dirty="0"/>
          </a:p>
          <a:p>
            <a:pPr lvl="1"/>
            <a:r>
              <a:rPr lang="en-US" dirty="0" smtClean="0"/>
              <a:t>Draft-ietf-listp-eid-block-08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8874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Since we last met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112" y="1265237"/>
            <a:ext cx="8567738" cy="6294438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This talk covers two IETF meetings.  </a:t>
            </a:r>
            <a:endParaRPr lang="en-US" dirty="0"/>
          </a:p>
          <a:p>
            <a:pPr lvl="1"/>
            <a:r>
              <a:rPr lang="en-US" dirty="0" smtClean="0"/>
              <a:t>IETF 88 in Vancouver (Nov. 2013)</a:t>
            </a:r>
          </a:p>
          <a:p>
            <a:pPr lvl="1"/>
            <a:r>
              <a:rPr lang="en-US" dirty="0" smtClean="0"/>
              <a:t>IETF 89 in London (March 2014</a:t>
            </a:r>
            <a:r>
              <a:rPr lang="en-US" dirty="0" smtClean="0"/>
              <a:t>)</a:t>
            </a:r>
          </a:p>
          <a:p>
            <a:r>
              <a:rPr lang="en-US" smtClean="0"/>
              <a:t>Some blogging!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 descr="cjboard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912" y="4084637"/>
            <a:ext cx="2608188" cy="27432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WEIRDS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41437"/>
            <a:ext cx="10080625" cy="6218238"/>
          </a:xfrm>
        </p:spPr>
        <p:txBody>
          <a:bodyPr/>
          <a:lstStyle/>
          <a:p>
            <a:r>
              <a:rPr lang="en-US" dirty="0"/>
              <a:t>Web Extensible Internet Registration Data </a:t>
            </a:r>
            <a:r>
              <a:rPr lang="en-US" dirty="0" smtClean="0"/>
              <a:t>Service</a:t>
            </a:r>
            <a:endParaRPr lang="en-US" dirty="0"/>
          </a:p>
          <a:p>
            <a:r>
              <a:rPr lang="en-US" dirty="0" smtClean="0"/>
              <a:t>Bootstrapping WEIRDS -</a:t>
            </a:r>
            <a:r>
              <a:rPr lang="en-US" dirty="0"/>
              <a:t>how do you know where a record resides?  Which RIR</a:t>
            </a:r>
            <a:r>
              <a:rPr lang="en-US" dirty="0" smtClean="0"/>
              <a:t>?</a:t>
            </a:r>
          </a:p>
          <a:p>
            <a:pPr lvl="1"/>
            <a:r>
              <a:rPr lang="en-US" sz="2800" dirty="0" smtClean="0"/>
              <a:t>DNS Based Solution</a:t>
            </a:r>
          </a:p>
          <a:p>
            <a:pPr lvl="1"/>
            <a:r>
              <a:rPr lang="en-US" sz="2800" dirty="0" smtClean="0"/>
              <a:t>IANA registry based </a:t>
            </a:r>
            <a:r>
              <a:rPr lang="en-US" sz="2800" dirty="0"/>
              <a:t>match registry content and get </a:t>
            </a:r>
            <a:r>
              <a:rPr lang="en-US" sz="2800" dirty="0" smtClean="0"/>
              <a:t>URL</a:t>
            </a:r>
          </a:p>
          <a:p>
            <a:pPr lvl="1"/>
            <a:r>
              <a:rPr lang="en-US" sz="2800" dirty="0" smtClean="0"/>
              <a:t>Autonomous solution – No IANA involvement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ervers </a:t>
            </a:r>
            <a:r>
              <a:rPr lang="en-US" dirty="0"/>
              <a:t>that do redirects to the right RIR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27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Benchmarking Methodology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65237"/>
            <a:ext cx="10080625" cy="6294438"/>
          </a:xfrm>
        </p:spPr>
        <p:txBody>
          <a:bodyPr/>
          <a:lstStyle/>
          <a:p>
            <a:r>
              <a:rPr lang="en-US" dirty="0" smtClean="0"/>
              <a:t>IPv6 Neighbor Discovery</a:t>
            </a:r>
          </a:p>
          <a:p>
            <a:pPr lvl="1"/>
            <a:r>
              <a:rPr lang="en-US" dirty="0" smtClean="0"/>
              <a:t>Testing to see how devices deal with ND</a:t>
            </a:r>
          </a:p>
          <a:p>
            <a:pPr lvl="1"/>
            <a:r>
              <a:rPr lang="en-US" dirty="0" smtClean="0"/>
              <a:t>Need to perform ND even if addresses aren’t live</a:t>
            </a:r>
          </a:p>
          <a:p>
            <a:pPr lvl="1"/>
            <a:r>
              <a:rPr lang="en-US" dirty="0" smtClean="0"/>
              <a:t>Create measurements of this load</a:t>
            </a:r>
          </a:p>
          <a:p>
            <a:pPr lvl="1"/>
            <a:r>
              <a:rPr lang="en-US" dirty="0" smtClean="0"/>
              <a:t>IPv6 by default is 2^64 addresses.</a:t>
            </a:r>
          </a:p>
          <a:p>
            <a:pPr lvl="1"/>
            <a:r>
              <a:rPr lang="en-US" dirty="0"/>
              <a:t>"snake test" daisy chain all ports together and send traffic </a:t>
            </a:r>
            <a:r>
              <a:rPr lang="en-US" dirty="0" smtClean="0"/>
              <a:t>through</a:t>
            </a:r>
          </a:p>
          <a:p>
            <a:pPr lvl="1"/>
            <a:r>
              <a:rPr lang="en-US" dirty="0"/>
              <a:t>https://tools.ietf.org/html/draft-cerveny-bmwg-ipv6-nd-</a:t>
            </a:r>
            <a:r>
              <a:rPr lang="en-US" dirty="0" smtClean="0"/>
              <a:t>01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Dynamic Host Configuration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65237"/>
            <a:ext cx="10080625" cy="6294438"/>
          </a:xfrm>
        </p:spPr>
        <p:txBody>
          <a:bodyPr/>
          <a:lstStyle/>
          <a:p>
            <a:r>
              <a:rPr lang="en-US" dirty="0"/>
              <a:t>draft-ietf-dhc-</a:t>
            </a:r>
            <a:r>
              <a:rPr lang="en-US" dirty="0" smtClean="0"/>
              <a:t>v4configuration</a:t>
            </a:r>
          </a:p>
          <a:p>
            <a:pPr lvl="1"/>
            <a:r>
              <a:rPr lang="en-US" dirty="0" smtClean="0"/>
              <a:t>DHCPv4 over DHCPv6 is the only solution</a:t>
            </a:r>
          </a:p>
          <a:p>
            <a:r>
              <a:rPr lang="en-US" dirty="0" smtClean="0"/>
              <a:t>Address registration </a:t>
            </a:r>
            <a:r>
              <a:rPr lang="en-US" dirty="0"/>
              <a:t>draft-ietf-dhc-addr-</a:t>
            </a:r>
            <a:r>
              <a:rPr lang="en-US" dirty="0" smtClean="0"/>
              <a:t>registration</a:t>
            </a:r>
          </a:p>
          <a:p>
            <a:pPr lvl="1"/>
            <a:r>
              <a:rPr lang="en-US" dirty="0" smtClean="0"/>
              <a:t>Uses DHCP to update DNS</a:t>
            </a:r>
          </a:p>
          <a:p>
            <a:r>
              <a:rPr lang="en-US" dirty="0" smtClean="0"/>
              <a:t>Other drafts regarding DHCP and dynamic configuration.  </a:t>
            </a:r>
            <a:endParaRPr lang="en-US" dirty="0"/>
          </a:p>
          <a:p>
            <a:r>
              <a:rPr lang="en-US" dirty="0"/>
              <a:t>draft-mglt</a:t>
            </a:r>
            <a:r>
              <a:rPr lang="en-US" dirty="0" smtClean="0"/>
              <a:t>-et</a:t>
            </a:r>
            <a:r>
              <a:rPr lang="en-US" dirty="0"/>
              <a:t>-naming-architecture-dhc-</a:t>
            </a:r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Naming for homenet so devices are reachable from outside.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81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GEOPRIV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65237"/>
            <a:ext cx="10080625" cy="5943600"/>
          </a:xfrm>
        </p:spPr>
        <p:txBody>
          <a:bodyPr/>
          <a:lstStyle/>
          <a:p>
            <a:r>
              <a:rPr lang="en-US" dirty="0"/>
              <a:t>draft-google-self-published-</a:t>
            </a:r>
            <a:r>
              <a:rPr lang="en-US" dirty="0" smtClean="0"/>
              <a:t>geofeeds</a:t>
            </a:r>
          </a:p>
          <a:p>
            <a:pPr lvl="1"/>
            <a:r>
              <a:rPr lang="en-US" dirty="0" smtClean="0"/>
              <a:t>Info from google geo team</a:t>
            </a:r>
          </a:p>
          <a:p>
            <a:pPr lvl="2"/>
            <a:r>
              <a:rPr lang="en-US" dirty="0"/>
              <a:t>faster updates to location info for IP </a:t>
            </a:r>
            <a:r>
              <a:rPr lang="en-US" dirty="0" smtClean="0"/>
              <a:t>addresses</a:t>
            </a:r>
          </a:p>
          <a:p>
            <a:pPr lvl="2"/>
            <a:r>
              <a:rPr lang="en-US" dirty="0" smtClean="0"/>
              <a:t>Asked ISPs for updates to block locations, </a:t>
            </a:r>
            <a:r>
              <a:rPr lang="en-US" dirty="0"/>
              <a:t>IP_prefix, country, region, city, </a:t>
            </a:r>
            <a:r>
              <a:rPr lang="en-US" dirty="0" smtClean="0"/>
              <a:t>postal_code</a:t>
            </a:r>
            <a:endParaRPr lang="en-US" dirty="0"/>
          </a:p>
          <a:p>
            <a:pPr lvl="1"/>
            <a:r>
              <a:rPr lang="en-US" dirty="0" smtClean="0"/>
              <a:t>Two other drafts</a:t>
            </a:r>
          </a:p>
          <a:p>
            <a:pPr lvl="2"/>
            <a:r>
              <a:rPr lang="en-US" dirty="0"/>
              <a:t>draft-thomson-geopriv-uncertainty </a:t>
            </a:r>
            <a:endParaRPr lang="en-US" dirty="0" smtClean="0"/>
          </a:p>
          <a:p>
            <a:pPr lvl="2"/>
            <a:r>
              <a:rPr lang="en-US" dirty="0"/>
              <a:t>draft-thomson-geopriv-confidence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63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IRTF – Network Management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65237"/>
            <a:ext cx="10080625" cy="6294438"/>
          </a:xfrm>
        </p:spPr>
        <p:txBody>
          <a:bodyPr/>
          <a:lstStyle/>
          <a:p>
            <a:r>
              <a:rPr lang="en-US" dirty="0"/>
              <a:t>Network Configuration Negotiation Problem Statement and </a:t>
            </a:r>
            <a:r>
              <a:rPr lang="en-US" dirty="0" smtClean="0"/>
              <a:t>Requirement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etwork </a:t>
            </a:r>
            <a:r>
              <a:rPr lang="en-US" dirty="0"/>
              <a:t>devices should be plug and play?  Really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So the devices configure themselves magically?  Negotiate with other devices?  Really?  Two independent networks might want to negotiate where they peer?  Really?</a:t>
            </a:r>
          </a:p>
          <a:p>
            <a:pPr lvl="1"/>
            <a:r>
              <a:rPr lang="en-US" dirty="0" smtClean="0"/>
              <a:t>I am not sure that this is really practical. </a:t>
            </a:r>
          </a:p>
          <a:p>
            <a:pPr lvl="1"/>
            <a:r>
              <a:rPr lang="en-US" dirty="0"/>
              <a:t>Example is of two CGNs negotiating to share a block of space.. "I need 80 addresses"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008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IRTF – Network Management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65237"/>
            <a:ext cx="10080625" cy="6294438"/>
          </a:xfrm>
        </p:spPr>
        <p:txBody>
          <a:bodyPr/>
          <a:lstStyle/>
          <a:p>
            <a:r>
              <a:rPr lang="en-US" dirty="0" smtClean="0"/>
              <a:t>Several drafts on autonomic networks. </a:t>
            </a:r>
          </a:p>
          <a:p>
            <a:pPr lvl="1"/>
            <a:r>
              <a:rPr lang="en-US" sz="3200" dirty="0"/>
              <a:t>Self management, self configuring, self protecting, self healing</a:t>
            </a:r>
            <a:r>
              <a:rPr lang="en-US" sz="3200" dirty="0" smtClean="0"/>
              <a:t>, autonomy </a:t>
            </a:r>
            <a:r>
              <a:rPr lang="en-US" sz="3200" dirty="0"/>
              <a:t>on network element </a:t>
            </a:r>
            <a:r>
              <a:rPr lang="en-US" sz="3200" dirty="0" smtClean="0"/>
              <a:t>level</a:t>
            </a:r>
          </a:p>
          <a:p>
            <a:pPr lvl="1"/>
            <a:r>
              <a:rPr lang="en-US" sz="3200" dirty="0"/>
              <a:t>policy and service definitions are human configured</a:t>
            </a:r>
          </a:p>
          <a:p>
            <a:pPr lvl="2"/>
            <a:r>
              <a:rPr lang="en-US" sz="2700" dirty="0" smtClean="0"/>
              <a:t> minimize </a:t>
            </a:r>
            <a:r>
              <a:rPr lang="en-US" sz="2700" dirty="0"/>
              <a:t>operator intervention</a:t>
            </a:r>
          </a:p>
          <a:p>
            <a:pPr lvl="2"/>
            <a:r>
              <a:rPr lang="en-US" sz="2700" dirty="0"/>
              <a:t>	</a:t>
            </a:r>
            <a:r>
              <a:rPr lang="en-US" sz="2700" dirty="0" smtClean="0"/>
              <a:t>minimize </a:t>
            </a:r>
            <a:r>
              <a:rPr lang="en-US" sz="2700" dirty="0"/>
              <a:t>NMS </a:t>
            </a:r>
            <a:r>
              <a:rPr lang="en-US" sz="2700" dirty="0" smtClean="0"/>
              <a:t>dependencies</a:t>
            </a:r>
            <a:endParaRPr lang="en-US" dirty="0"/>
          </a:p>
          <a:p>
            <a:r>
              <a:rPr lang="en-US" sz="3600" dirty="0" smtClean="0"/>
              <a:t>Also an implementation has been done.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139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20712" y="0"/>
            <a:ext cx="8569325" cy="1174750"/>
          </a:xfrm>
          <a:ln/>
        </p:spPr>
        <p:txBody>
          <a:bodyPr lIns="0" tIns="0" rIns="0" bIns="0"/>
          <a:lstStyle/>
          <a:p>
            <a:pPr algn="ctr">
              <a:lnSpc>
                <a:spcPct val="93000"/>
              </a:lnSpc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Perpass BoF Session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73112" y="1265237"/>
            <a:ext cx="8570913" cy="6035675"/>
          </a:xfrm>
          <a:ln/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ts val="775"/>
              </a:spcBef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200" dirty="0" smtClean="0"/>
              <a:t>Considering pervasive monitoring</a:t>
            </a:r>
            <a:endParaRPr lang="en-US" sz="3200" dirty="0"/>
          </a:p>
          <a:p>
            <a:pPr lvl="1"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800" dirty="0" smtClean="0"/>
              <a:t>Discussion about how to make it harder to gather everything on the network.  Perhaps arbitrarily fill the extra bandwidth with bogus traffic to make it harder? </a:t>
            </a:r>
          </a:p>
          <a:p>
            <a:pPr lvl="1"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800" dirty="0" smtClean="0"/>
              <a:t>Try to make it so that a targeted gathering of info is possible but the ability to gather everything for later use is no longer easy</a:t>
            </a:r>
          </a:p>
          <a:p>
            <a:pPr lvl="1"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US" sz="2800" dirty="0"/>
          </a:p>
          <a:p>
            <a:pPr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200" dirty="0" smtClean="0"/>
              <a:t>“IPv6 is Da Shit” – sticker on a laptop</a:t>
            </a:r>
          </a:p>
          <a:p>
            <a:pPr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200" dirty="0" smtClean="0"/>
              <a:t>“BTN” – Better Than Nothing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20712" y="0"/>
            <a:ext cx="8569325" cy="1174750"/>
          </a:xfrm>
          <a:ln/>
        </p:spPr>
        <p:txBody>
          <a:bodyPr lIns="0" tIns="0" rIns="0" bIns="0"/>
          <a:lstStyle/>
          <a:p>
            <a:pPr algn="ctr">
              <a:lnSpc>
                <a:spcPct val="93000"/>
              </a:lnSpc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DNS Operations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3999"/>
            <a:ext cx="10080625" cy="6035675"/>
          </a:xfrm>
          <a:ln/>
        </p:spPr>
        <p:txBody>
          <a:bodyPr lIns="0" tIns="0" rIns="0" bIns="0"/>
          <a:lstStyle/>
          <a:p>
            <a:pPr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3200" dirty="0" smtClean="0"/>
              <a:t>Designated Signer (DS) queries on the rise. </a:t>
            </a:r>
            <a:r>
              <a:rPr lang="en-US" sz="3200" dirty="0"/>
              <a:t>draft-fujiwara-dnsop-</a:t>
            </a:r>
            <a:r>
              <a:rPr lang="en-US" sz="3200" b="1" dirty="0"/>
              <a:t>ds</a:t>
            </a:r>
            <a:r>
              <a:rPr lang="en-US" sz="3200" dirty="0"/>
              <a:t>-</a:t>
            </a:r>
            <a:r>
              <a:rPr lang="en-US" sz="3200" b="1" dirty="0"/>
              <a:t>query</a:t>
            </a:r>
            <a:r>
              <a:rPr lang="en-US" sz="3200" dirty="0"/>
              <a:t>-</a:t>
            </a:r>
            <a:r>
              <a:rPr lang="en-US" sz="3200" b="1" dirty="0"/>
              <a:t>increase</a:t>
            </a:r>
            <a:r>
              <a:rPr lang="en-US" sz="3200" dirty="0"/>
              <a:t>-</a:t>
            </a:r>
            <a:r>
              <a:rPr lang="en-US" sz="3200" dirty="0" smtClean="0"/>
              <a:t>01</a:t>
            </a:r>
          </a:p>
          <a:p>
            <a:pPr lvl="1"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800" dirty="0" smtClean="0"/>
              <a:t>As more DNSSEC gets deployed pathologies like this are being discovered. </a:t>
            </a:r>
            <a:r>
              <a:rPr lang="en-GB" sz="2800" dirty="0" smtClean="0"/>
              <a:t> </a:t>
            </a:r>
          </a:p>
          <a:p>
            <a:pPr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3200" dirty="0" smtClean="0"/>
              <a:t>AS 112 project – provide distributed sink in order to reduce load on in-addr.arpa authoritative servers</a:t>
            </a:r>
          </a:p>
          <a:p>
            <a:pPr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200" dirty="0"/>
              <a:t>draft-jabley-dnsop-flush-reqs </a:t>
            </a:r>
            <a:endParaRPr lang="en-US" sz="3200" dirty="0" smtClean="0"/>
          </a:p>
          <a:p>
            <a:pPr lvl="1"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800" dirty="0" smtClean="0"/>
              <a:t>Mechanism to remotely flush DNS caches</a:t>
            </a:r>
          </a:p>
          <a:p>
            <a:pPr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200" dirty="0" smtClean="0"/>
              <a:t>“Technical correct, possibly pointless”</a:t>
            </a:r>
          </a:p>
          <a:p>
            <a:pPr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200" dirty="0" smtClean="0"/>
              <a:t>Discussion about TLDs and pseudo TLDs. </a:t>
            </a:r>
          </a:p>
          <a:p>
            <a:pPr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200" dirty="0" smtClean="0"/>
              <a:t>RFC6761 creates a Special-Use Domain Name Registry.</a:t>
            </a:r>
          </a:p>
          <a:p>
            <a:pPr lvl="1"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GB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2502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06475"/>
            <a:ext cx="10080625" cy="6553200"/>
          </a:xfrm>
        </p:spPr>
        <p:txBody>
          <a:bodyPr/>
          <a:lstStyle/>
          <a:p>
            <a:r>
              <a:rPr lang="en-US" sz="3200" dirty="0"/>
              <a:t>Use Cases for the Public Suffix List, Gervase Markham</a:t>
            </a:r>
          </a:p>
          <a:p>
            <a:pPr lvl="1"/>
            <a:r>
              <a:rPr lang="en-US" sz="2800" dirty="0" smtClean="0"/>
              <a:t>www.publicsuffix.com</a:t>
            </a:r>
          </a:p>
          <a:p>
            <a:pPr lvl="1"/>
            <a:r>
              <a:rPr lang="en-US" sz="2800" dirty="0" smtClean="0"/>
              <a:t>Chrome uses this to distinguish between search and navigation. </a:t>
            </a:r>
          </a:p>
          <a:p>
            <a:pPr lvl="1"/>
            <a:r>
              <a:rPr lang="en-US" sz="2800" dirty="0" smtClean="0"/>
              <a:t>Used also to show which parts of the web are under common ownership</a:t>
            </a:r>
          </a:p>
          <a:p>
            <a:pPr lvl="1"/>
            <a:r>
              <a:rPr lang="en-US" sz="2800" dirty="0" smtClean="0"/>
              <a:t>Helps with cookies </a:t>
            </a:r>
          </a:p>
          <a:p>
            <a:r>
              <a:rPr lang="en-US" sz="3200" dirty="0" smtClean="0"/>
              <a:t>Several drafts regarding this.  </a:t>
            </a:r>
          </a:p>
          <a:p>
            <a:pPr lvl="1"/>
            <a:r>
              <a:rPr lang="en-US" sz="2800" dirty="0"/>
              <a:t>draft-pettersen-subtld-</a:t>
            </a:r>
            <a:r>
              <a:rPr lang="en-US" sz="2800" dirty="0" smtClean="0"/>
              <a:t>structure</a:t>
            </a:r>
          </a:p>
          <a:p>
            <a:pPr lvl="1"/>
            <a:r>
              <a:rPr lang="en-US" sz="2800" dirty="0"/>
              <a:t>draft-sullivan-domain-policy-</a:t>
            </a:r>
            <a:r>
              <a:rPr lang="en-US" sz="2800" dirty="0" smtClean="0"/>
              <a:t>authority</a:t>
            </a:r>
            <a:r>
              <a:rPr lang="en-US" sz="2800" dirty="0"/>
              <a:t>draft-levine-orgboundary</a:t>
            </a: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30312" y="0"/>
            <a:ext cx="8566150" cy="1112837"/>
          </a:xfrm>
        </p:spPr>
        <p:txBody>
          <a:bodyPr/>
          <a:lstStyle/>
          <a:p>
            <a:r>
              <a:rPr lang="en-US" sz="5400" dirty="0" smtClean="0">
                <a:solidFill>
                  <a:srgbClr val="000000"/>
                </a:solidFill>
              </a:rPr>
              <a:t>DNS Boundaries - DBOUND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453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20712" y="0"/>
            <a:ext cx="8569325" cy="1174750"/>
          </a:xfrm>
          <a:ln/>
        </p:spPr>
        <p:txBody>
          <a:bodyPr lIns="0" tIns="0" rIns="0" bIns="0"/>
          <a:lstStyle/>
          <a:p>
            <a:pPr algn="ctr">
              <a:lnSpc>
                <a:spcPct val="93000"/>
              </a:lnSpc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6LO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89038"/>
            <a:ext cx="10080625" cy="6370638"/>
          </a:xfrm>
          <a:ln/>
        </p:spPr>
        <p:txBody>
          <a:bodyPr lIns="0" tIns="0" rIns="0" bIns="0"/>
          <a:lstStyle/>
          <a:p>
            <a:pPr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3200" dirty="0"/>
              <a:t>http://tools.ietf.org/html/draft-rizzo-6lo-6legacy-</a:t>
            </a:r>
            <a:r>
              <a:rPr lang="en-GB" sz="3200" dirty="0" smtClean="0"/>
              <a:t>00</a:t>
            </a:r>
          </a:p>
          <a:p>
            <a:pPr lvl="1"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2800" dirty="0" smtClean="0"/>
              <a:t>This draft provides a mechanism to assign IPv6 addresses to non IPv6  devices</a:t>
            </a:r>
          </a:p>
          <a:p>
            <a:pPr lvl="1"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2800" dirty="0" smtClean="0"/>
              <a:t>There is detailed mapping in the draft.</a:t>
            </a:r>
          </a:p>
          <a:p>
            <a:pPr lvl="1"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2800" dirty="0" smtClean="0"/>
              <a:t>Not sure why this is useful since these devices do not do IPv6</a:t>
            </a:r>
          </a:p>
          <a:p>
            <a:pPr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3200" dirty="0" smtClean="0"/>
              <a:t>There was a discussion about independent IETF submissions getting assignments of ports or whatever from IANA before they even have IETF consensus. </a:t>
            </a:r>
          </a:p>
          <a:p>
            <a:pPr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3200" dirty="0" smtClean="0"/>
              <a:t>Optimal Transmission Window for ICMPv6 RA</a:t>
            </a:r>
          </a:p>
          <a:p>
            <a:pPr lvl="1"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2800" dirty="0" smtClean="0"/>
              <a:t>Deals with the problems of devices that are too chatty.</a:t>
            </a:r>
          </a:p>
          <a:p>
            <a:pPr lvl="1"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2800" dirty="0" smtClean="0"/>
              <a:t>This is a way to gather it all up and make it more efficient.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705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Highlights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65237"/>
            <a:ext cx="10080625" cy="6294438"/>
          </a:xfrm>
        </p:spPr>
        <p:txBody>
          <a:bodyPr/>
          <a:lstStyle/>
          <a:p>
            <a:r>
              <a:rPr lang="en-US" sz="3200" dirty="0" smtClean="0"/>
              <a:t>WHY 64? draft</a:t>
            </a:r>
            <a:r>
              <a:rPr lang="en-US" sz="3200" dirty="0"/>
              <a:t>-carpenter-6man-why64-</a:t>
            </a:r>
            <a:r>
              <a:rPr lang="en-US" sz="3200" dirty="0" smtClean="0"/>
              <a:t>01</a:t>
            </a:r>
          </a:p>
          <a:p>
            <a:pPr lvl="1"/>
            <a:r>
              <a:rPr lang="en-US" sz="2800" dirty="0" smtClean="0"/>
              <a:t>This was presented in 6Man</a:t>
            </a:r>
          </a:p>
          <a:p>
            <a:pPr lvl="1"/>
            <a:r>
              <a:rPr lang="en-US" sz="2800" dirty="0" smtClean="0"/>
              <a:t>A surprising number of implementations assume a /64 sized host identifier.</a:t>
            </a:r>
          </a:p>
          <a:p>
            <a:pPr lvl="1"/>
            <a:r>
              <a:rPr lang="en-US" sz="2800" dirty="0" smtClean="0"/>
              <a:t>These are outlined in the draft</a:t>
            </a:r>
          </a:p>
          <a:p>
            <a:pPr lvl="1"/>
            <a:r>
              <a:rPr lang="en-US" sz="2800" dirty="0" smtClean="0"/>
              <a:t>Too hard to fix at this point? </a:t>
            </a:r>
          </a:p>
          <a:p>
            <a:r>
              <a:rPr lang="en-US" sz="3200" dirty="0" smtClean="0"/>
              <a:t>Internet</a:t>
            </a:r>
            <a:r>
              <a:rPr lang="en-US" sz="3200" dirty="0"/>
              <a:t>-wide Geo-Networking </a:t>
            </a:r>
            <a:r>
              <a:rPr lang="en-US" sz="3200" dirty="0" smtClean="0"/>
              <a:t>BOF</a:t>
            </a:r>
          </a:p>
          <a:p>
            <a:pPr lvl="1"/>
            <a:r>
              <a:rPr lang="en-US" sz="2800" dirty="0"/>
              <a:t>an application may want to tell all the cars in a geographic area where the closest open charging station is located</a:t>
            </a:r>
            <a:endParaRPr lang="en-US" sz="2800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0470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20712" y="0"/>
            <a:ext cx="8569325" cy="1174750"/>
          </a:xfrm>
          <a:ln/>
        </p:spPr>
        <p:txBody>
          <a:bodyPr lIns="0" tIns="0" rIns="0" bIns="0"/>
          <a:lstStyle/>
          <a:p>
            <a:pPr algn="ctr">
              <a:lnSpc>
                <a:spcPct val="93000"/>
              </a:lnSpc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6LO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89038"/>
            <a:ext cx="10080625" cy="6370638"/>
          </a:xfrm>
          <a:ln/>
        </p:spPr>
        <p:txBody>
          <a:bodyPr lIns="0" tIns="0" rIns="0" bIns="0"/>
          <a:lstStyle/>
          <a:p>
            <a:pPr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3200" dirty="0" smtClean="0"/>
              <a:t>Link Layer Privacy</a:t>
            </a:r>
          </a:p>
          <a:p>
            <a:pPr lvl="1"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2800" dirty="0" smtClean="0"/>
              <a:t>Privacy issues with folks tracking MAC addresses</a:t>
            </a:r>
          </a:p>
          <a:p>
            <a:pPr lvl="1"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2800" dirty="0" smtClean="0"/>
              <a:t>Maybe come up with a hash or some way to make these addresses dynamic. Randomized?</a:t>
            </a:r>
          </a:p>
          <a:p>
            <a:pPr lvl="1"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GB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580909" y="307871"/>
            <a:ext cx="184666" cy="6828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564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IRTF Data Defined Networking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12837"/>
            <a:ext cx="10080625" cy="6446838"/>
          </a:xfrm>
        </p:spPr>
        <p:txBody>
          <a:bodyPr/>
          <a:lstStyle/>
          <a:p>
            <a:r>
              <a:rPr lang="en-US" sz="3200" dirty="0" smtClean="0"/>
              <a:t>Went to this group to check it out.  Interesting project.  </a:t>
            </a:r>
            <a:endParaRPr lang="en-US" sz="3200" dirty="0"/>
          </a:p>
          <a:p>
            <a:r>
              <a:rPr lang="en-US" sz="3200" dirty="0" smtClean="0"/>
              <a:t>“This is an approach to evolve the Internet infrastructure to directly support this use by introducing uniquely named data as a core Internet principle. Data becomes independent from location, application, storage and means of transportation, enabling in-network caching and replication. The expected benefits are improved efficiency, better scalability with respect to information/bandwidth demand and better robustness in challenging communication scenarios”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6475"/>
            <a:ext cx="9188450" cy="6553200"/>
          </a:xfrm>
        </p:spPr>
        <p:txBody>
          <a:bodyPr/>
          <a:lstStyle/>
          <a:p>
            <a:r>
              <a:rPr lang="en-US" dirty="0" smtClean="0"/>
              <a:t>Relatively new working group to use IPv6 and MPLS to do source routing. </a:t>
            </a:r>
          </a:p>
          <a:p>
            <a:r>
              <a:rPr lang="en-US" dirty="0" smtClean="0"/>
              <a:t>“The SPRING networking group will define procedures that will allow a node to steer a packet along explicit route using information attached to the packet and without the need for per-path state information to be held at transit nodes. “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30312" y="0"/>
            <a:ext cx="8566150" cy="1112837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SPRING – Source Packet Routing in Networking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287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1312" y="0"/>
            <a:ext cx="7620000" cy="117157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Drafts to Browse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12837"/>
            <a:ext cx="10080625" cy="6446838"/>
          </a:xfrm>
        </p:spPr>
        <p:txBody>
          <a:bodyPr/>
          <a:lstStyle/>
          <a:p>
            <a:r>
              <a:rPr lang="en-US" sz="2800" dirty="0"/>
              <a:t>http://</a:t>
            </a:r>
            <a:r>
              <a:rPr lang="en-US" sz="2800" dirty="0" err="1"/>
              <a:t>tools.ietf.org</a:t>
            </a:r>
            <a:r>
              <a:rPr lang="en-US" sz="2800" dirty="0"/>
              <a:t>/html/draft-</a:t>
            </a:r>
            <a:r>
              <a:rPr lang="en-US" sz="2800" dirty="0" err="1"/>
              <a:t>boutier</a:t>
            </a:r>
            <a:r>
              <a:rPr lang="en-US" sz="2800" dirty="0"/>
              <a:t>-</a:t>
            </a:r>
            <a:r>
              <a:rPr lang="en-US" sz="2800" dirty="0" err="1"/>
              <a:t>homenet</a:t>
            </a:r>
            <a:r>
              <a:rPr lang="en-US" sz="2800" dirty="0"/>
              <a:t>-source-specific-routing</a:t>
            </a:r>
          </a:p>
          <a:p>
            <a:r>
              <a:rPr lang="en-US" sz="2800" dirty="0"/>
              <a:t>http://</a:t>
            </a:r>
            <a:r>
              <a:rPr lang="en-US" sz="2800" dirty="0" err="1"/>
              <a:t>tools.ietf.org</a:t>
            </a:r>
            <a:r>
              <a:rPr lang="en-US" sz="2800" dirty="0"/>
              <a:t>/html/draft-</a:t>
            </a:r>
            <a:r>
              <a:rPr lang="en-US" sz="2800" dirty="0" err="1"/>
              <a:t>troan</a:t>
            </a:r>
            <a:r>
              <a:rPr lang="en-US" sz="2800" dirty="0"/>
              <a:t>-</a:t>
            </a:r>
            <a:r>
              <a:rPr lang="en-US" sz="2800" dirty="0" err="1"/>
              <a:t>homenet-sadr</a:t>
            </a:r>
            <a:endParaRPr lang="en-US" sz="2800" dirty="0"/>
          </a:p>
          <a:p>
            <a:r>
              <a:rPr lang="en-US" sz="2800" dirty="0"/>
              <a:t>http://</a:t>
            </a:r>
            <a:r>
              <a:rPr lang="en-US" sz="2800" dirty="0" err="1"/>
              <a:t>tools.ietf.org</a:t>
            </a:r>
            <a:r>
              <a:rPr lang="en-US" sz="2800" dirty="0"/>
              <a:t>/html/draft-baker-ipv6-isis-dst-src-routing</a:t>
            </a:r>
          </a:p>
          <a:p>
            <a:r>
              <a:rPr lang="en-US" sz="2800" dirty="0"/>
              <a:t>http://</a:t>
            </a:r>
            <a:r>
              <a:rPr lang="en-US" sz="2800" dirty="0" err="1"/>
              <a:t>tools.ietf.org</a:t>
            </a:r>
            <a:r>
              <a:rPr lang="en-US" sz="2800" dirty="0"/>
              <a:t>/html/draft-baker-ipv6-ospf-dst-src-routing</a:t>
            </a:r>
          </a:p>
          <a:p>
            <a:r>
              <a:rPr lang="en-US" sz="2800" dirty="0"/>
              <a:t>http://</a:t>
            </a:r>
            <a:r>
              <a:rPr lang="en-US" sz="2800" dirty="0" err="1"/>
              <a:t>tools.ietf.org</a:t>
            </a:r>
            <a:r>
              <a:rPr lang="en-US" sz="2800" dirty="0"/>
              <a:t>/html/draft-baker-</a:t>
            </a:r>
            <a:r>
              <a:rPr lang="en-US" sz="2800" dirty="0" err="1"/>
              <a:t>rtgwg</a:t>
            </a:r>
            <a:r>
              <a:rPr lang="en-US" sz="2800" dirty="0"/>
              <a:t>-</a:t>
            </a:r>
            <a:r>
              <a:rPr lang="en-US" sz="2800" dirty="0" err="1"/>
              <a:t>src</a:t>
            </a:r>
            <a:r>
              <a:rPr lang="en-US" sz="2800" dirty="0"/>
              <a:t>-</a:t>
            </a:r>
            <a:r>
              <a:rPr lang="en-US" sz="2800" dirty="0" err="1"/>
              <a:t>dst</a:t>
            </a:r>
            <a:r>
              <a:rPr lang="en-US" sz="2800" dirty="0"/>
              <a:t>-routing-use-cases</a:t>
            </a:r>
          </a:p>
          <a:p>
            <a:r>
              <a:rPr lang="en-US" sz="2800" dirty="0"/>
              <a:t>http://</a:t>
            </a:r>
            <a:r>
              <a:rPr lang="en-US" sz="2800" dirty="0" err="1"/>
              <a:t>tools.ietf.org</a:t>
            </a:r>
            <a:r>
              <a:rPr lang="en-US" sz="2800" dirty="0"/>
              <a:t>/html/draft-</a:t>
            </a:r>
            <a:r>
              <a:rPr lang="en-US" sz="2800" dirty="0" err="1"/>
              <a:t>xu</a:t>
            </a:r>
            <a:r>
              <a:rPr lang="en-US" sz="2800" dirty="0"/>
              <a:t>-</a:t>
            </a:r>
            <a:r>
              <a:rPr lang="en-US" sz="2800" dirty="0" err="1"/>
              <a:t>homenet</a:t>
            </a:r>
            <a:r>
              <a:rPr lang="en-US" sz="2800" dirty="0"/>
              <a:t>-traffic-class</a:t>
            </a:r>
          </a:p>
          <a:p>
            <a:r>
              <a:rPr lang="en-US" sz="2800" dirty="0"/>
              <a:t>http://</a:t>
            </a:r>
            <a:r>
              <a:rPr lang="en-US" sz="2800" dirty="0" err="1"/>
              <a:t>tools.ietf.org</a:t>
            </a:r>
            <a:r>
              <a:rPr lang="en-US" sz="2800" dirty="0"/>
              <a:t>/html/draft-</a:t>
            </a:r>
            <a:r>
              <a:rPr lang="en-US" sz="2800" dirty="0" err="1"/>
              <a:t>xu</a:t>
            </a:r>
            <a:r>
              <a:rPr lang="en-US" sz="2800" dirty="0"/>
              <a:t>-</a:t>
            </a:r>
            <a:r>
              <a:rPr lang="en-US" sz="2800" dirty="0" err="1"/>
              <a:t>homenet</a:t>
            </a:r>
            <a:r>
              <a:rPr lang="en-US" sz="2800" dirty="0"/>
              <a:t>-</a:t>
            </a:r>
            <a:r>
              <a:rPr lang="en-US" sz="2800" dirty="0" err="1"/>
              <a:t>twod</a:t>
            </a:r>
            <a:r>
              <a:rPr lang="en-US" sz="2800" dirty="0"/>
              <a:t>-</a:t>
            </a:r>
            <a:r>
              <a:rPr lang="en-US" sz="2800" dirty="0" err="1"/>
              <a:t>ip</a:t>
            </a:r>
            <a:r>
              <a:rPr lang="en-US" sz="2800" dirty="0"/>
              <a:t>-routing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74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7263" y="-152400"/>
            <a:ext cx="8567737" cy="1260475"/>
          </a:xfrm>
          <a:ln/>
        </p:spPr>
        <p:txBody>
          <a:bodyPr/>
          <a:lstStyle/>
          <a:p>
            <a:pPr algn="ctr"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dirty="0">
                <a:solidFill>
                  <a:srgbClr val="000000"/>
                </a:solidFill>
              </a:rPr>
              <a:t>References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73112" y="1341437"/>
            <a:ext cx="8628062" cy="5883275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700" dirty="0" smtClean="0"/>
              <a:t>General WG Info:</a:t>
            </a:r>
          </a:p>
          <a:p>
            <a:pPr lvl="1">
              <a:lnSpc>
                <a:spcPct val="90000"/>
              </a:lnSpc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300" dirty="0" smtClean="0"/>
              <a:t>http://datatracker.ietf.org/wg/ (</a:t>
            </a:r>
            <a:r>
              <a:rPr lang="en-US" sz="2400" dirty="0" smtClean="0">
                <a:solidFill>
                  <a:srgbClr val="FF0000"/>
                </a:solidFill>
              </a:rPr>
              <a:t>Easiest to use</a:t>
            </a:r>
            <a:r>
              <a:rPr lang="en-US" sz="2400" dirty="0" smtClean="0"/>
              <a:t>)</a:t>
            </a:r>
            <a:endParaRPr lang="en-US" sz="2300" dirty="0" smtClean="0"/>
          </a:p>
          <a:p>
            <a:pPr>
              <a:lnSpc>
                <a:spcPct val="90000"/>
              </a:lnSpc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700" dirty="0" smtClean="0"/>
              <a:t>Internet </a:t>
            </a:r>
            <a:r>
              <a:rPr lang="en-US" sz="2700" dirty="0"/>
              <a:t>Drafts:</a:t>
            </a:r>
          </a:p>
          <a:p>
            <a:pPr lvl="1">
              <a:lnSpc>
                <a:spcPct val="90000"/>
              </a:lnSpc>
              <a:spcBef>
                <a:spcPts val="675"/>
              </a:spcBef>
              <a:buSzPct val="86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300" dirty="0"/>
              <a:t>http://tools.ietf.org/html</a:t>
            </a:r>
          </a:p>
          <a:p>
            <a:pPr>
              <a:lnSpc>
                <a:spcPct val="90000"/>
              </a:lnSpc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700" dirty="0"/>
              <a:t>IETF Daily Dose (</a:t>
            </a:r>
            <a:r>
              <a:rPr lang="en-US" sz="2700" dirty="0">
                <a:solidFill>
                  <a:srgbClr val="FF0000"/>
                </a:solidFill>
              </a:rPr>
              <a:t>quick tool to get an update</a:t>
            </a:r>
            <a:r>
              <a:rPr lang="en-US" sz="2700" dirty="0"/>
              <a:t>):</a:t>
            </a:r>
          </a:p>
          <a:p>
            <a:pPr lvl="1">
              <a:lnSpc>
                <a:spcPct val="90000"/>
              </a:lnSpc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300" dirty="0"/>
              <a:t>http://tools.ietf.org/dailydose/</a:t>
            </a:r>
          </a:p>
          <a:p>
            <a:pPr>
              <a:lnSpc>
                <a:spcPct val="90000"/>
              </a:lnSpc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700" dirty="0"/>
              <a:t>Upcoming meeting agenda:</a:t>
            </a:r>
          </a:p>
          <a:p>
            <a:pPr lvl="1">
              <a:lnSpc>
                <a:spcPct val="90000"/>
              </a:lnSpc>
              <a:spcBef>
                <a:spcPts val="675"/>
              </a:spcBef>
              <a:buSzPct val="86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300" dirty="0"/>
              <a:t>http://tools.ietf.org/agenda</a:t>
            </a:r>
          </a:p>
          <a:p>
            <a:pPr>
              <a:lnSpc>
                <a:spcPct val="90000"/>
              </a:lnSpc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700" dirty="0"/>
              <a:t>Upcoming BOFs Wiki:</a:t>
            </a:r>
          </a:p>
          <a:p>
            <a:pPr lvl="1"/>
            <a:r>
              <a:rPr lang="en-US" sz="2300" dirty="0"/>
              <a:t>http://tools.ietf.org/bof/trac/</a:t>
            </a:r>
            <a:r>
              <a:rPr lang="en-US" sz="2300" dirty="0" smtClean="0"/>
              <a:t>wiki</a:t>
            </a:r>
          </a:p>
          <a:p>
            <a:r>
              <a:rPr lang="en-US" sz="2800" dirty="0" smtClean="0"/>
              <a:t>Also IETF drafts now available as ebooks</a:t>
            </a:r>
          </a:p>
          <a:p>
            <a:pPr lvl="1"/>
            <a:r>
              <a:rPr lang="en-US" sz="2300" u="sng" dirty="0" smtClean="0"/>
              <a:t>http://www.fenron.net/~fenner/ietf/ietf-ebooks</a:t>
            </a:r>
            <a:endParaRPr lang="en-US" sz="2300" dirty="0" smtClean="0"/>
          </a:p>
          <a:p>
            <a:pPr lvl="1">
              <a:lnSpc>
                <a:spcPct val="90000"/>
              </a:lnSpc>
              <a:spcBef>
                <a:spcPts val="675"/>
              </a:spcBef>
              <a:buSzPct val="86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US" sz="2300" dirty="0" smtClean="0"/>
          </a:p>
          <a:p>
            <a:pPr>
              <a:lnSpc>
                <a:spcPct val="90000"/>
              </a:lnSpc>
              <a:spcBef>
                <a:spcPts val="675"/>
              </a:spcBef>
              <a:buSzPct val="130000"/>
              <a:buFont typeface="Tahoma" pitchFamily="34" charset="0"/>
              <a:buNone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US" sz="23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688975" y="2819400"/>
            <a:ext cx="8607425" cy="747713"/>
          </a:xfrm>
          <a:ln/>
        </p:spPr>
        <p:txBody>
          <a:bodyPr lIns="0" tIns="0" rIns="0" bIns="0"/>
          <a:lstStyle/>
          <a:p>
            <a:pPr algn="ctr"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458912" y="198437"/>
            <a:ext cx="3222655" cy="8485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900" i="1" dirty="0" smtClean="0">
                <a:solidFill>
                  <a:srgbClr val="000000"/>
                </a:solidFill>
                <a:latin typeface="+mj-lt"/>
                <a:ea typeface="DejaVu LGC Sans" charset="0"/>
                <a:cs typeface="DejaVu LGC Sans" charset="0"/>
              </a:rPr>
              <a:t>Questions?</a:t>
            </a:r>
            <a:endParaRPr lang="en-US" sz="4900" i="1" dirty="0">
              <a:solidFill>
                <a:srgbClr val="000000"/>
              </a:solidFill>
              <a:latin typeface="+mj-lt"/>
              <a:ea typeface="DejaVu LGC Sans" charset="0"/>
              <a:cs typeface="DejaVu LGC Sans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45</a:t>
            </a:fld>
            <a:endParaRPr lang="en-US" dirty="0"/>
          </a:p>
        </p:txBody>
      </p:sp>
      <p:pic>
        <p:nvPicPr>
          <p:cNvPr id="4" name="Picture 3" descr="photo (1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112" y="1036637"/>
            <a:ext cx="8128000" cy="609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Internet Designers?	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65237"/>
            <a:ext cx="10080625" cy="6294438"/>
          </a:xfrm>
        </p:spPr>
        <p:txBody>
          <a:bodyPr/>
          <a:lstStyle/>
          <a:p>
            <a:r>
              <a:rPr lang="en-US" dirty="0" smtClean="0"/>
              <a:t>The latest from the IETF 89 attendee list</a:t>
            </a:r>
          </a:p>
          <a:p>
            <a:pPr lvl="1"/>
            <a:r>
              <a:rPr lang="en-US" dirty="0" smtClean="0"/>
              <a:t>The usual discussion about exchanges and exchange rates.</a:t>
            </a:r>
          </a:p>
          <a:p>
            <a:pPr lvl="1"/>
            <a:r>
              <a:rPr lang="en-US" dirty="0" smtClean="0"/>
              <a:t>Rooms are too hot</a:t>
            </a:r>
          </a:p>
          <a:p>
            <a:pPr lvl="1"/>
            <a:r>
              <a:rPr lang="en-US" dirty="0" smtClean="0"/>
              <a:t>Rooms are too cold</a:t>
            </a:r>
          </a:p>
          <a:p>
            <a:pPr lvl="1"/>
            <a:r>
              <a:rPr lang="en-US" dirty="0" smtClean="0"/>
              <a:t>Where can I do laundry</a:t>
            </a:r>
          </a:p>
          <a:p>
            <a:pPr lvl="1"/>
            <a:r>
              <a:rPr lang="en-US" dirty="0" smtClean="0"/>
              <a:t>Places to eat fish and chips</a:t>
            </a:r>
          </a:p>
          <a:p>
            <a:pPr lvl="1"/>
            <a:r>
              <a:rPr lang="en-US" dirty="0" smtClean="0"/>
              <a:t>Where to get coffee (non existent in the UK IMHO)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0273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IEPG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265237"/>
            <a:ext cx="10080624" cy="6294438"/>
          </a:xfrm>
        </p:spPr>
        <p:txBody>
          <a:bodyPr/>
          <a:lstStyle/>
          <a:p>
            <a:r>
              <a:rPr lang="en-US" dirty="0" smtClean="0"/>
              <a:t>RPKI and origin validation in Ecuador</a:t>
            </a:r>
          </a:p>
          <a:p>
            <a:pPr lvl="1"/>
            <a:r>
              <a:rPr lang="en-US" dirty="0" smtClean="0"/>
              <a:t>Chicken and egg situation</a:t>
            </a:r>
          </a:p>
          <a:p>
            <a:pPr lvl="1"/>
            <a:r>
              <a:rPr lang="en-US" dirty="0" smtClean="0"/>
              <a:t>NAP.EC is 97% of total Internet in Ecuador so if they do this then Ecuador is mostly done.</a:t>
            </a:r>
          </a:p>
          <a:p>
            <a:pPr lvl="1"/>
            <a:r>
              <a:rPr lang="en-US" dirty="0" smtClean="0"/>
              <a:t>August 2013 installed two routers and gave it a go</a:t>
            </a:r>
          </a:p>
          <a:p>
            <a:r>
              <a:rPr lang="en-US" dirty="0" smtClean="0"/>
              <a:t>Roque’s paper is here</a:t>
            </a:r>
          </a:p>
          <a:p>
            <a:pPr lvl="1"/>
            <a:r>
              <a:rPr lang="en-US" dirty="0"/>
              <a:t>https://blogs.cisco.com/perspectives/securing-critical-internet-infrastructure-a-rpki-case-study-in-</a:t>
            </a:r>
            <a:r>
              <a:rPr lang="en-US" dirty="0" smtClean="0"/>
              <a:t>ecuador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6061" y="4637306"/>
            <a:ext cx="184666" cy="688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IEPG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112" y="1036637"/>
            <a:ext cx="8567738" cy="6523038"/>
          </a:xfrm>
        </p:spPr>
        <p:txBody>
          <a:bodyPr/>
          <a:lstStyle/>
          <a:p>
            <a:r>
              <a:rPr lang="en-US" sz="3200" dirty="0" smtClean="0"/>
              <a:t>Measuring Google’s Public DNS (Geoff H) Using google services to measure Google 8.8.8.8</a:t>
            </a:r>
          </a:p>
          <a:p>
            <a:r>
              <a:rPr lang="en-US" sz="3200" dirty="0" smtClean="0"/>
              <a:t>Measuring DNSsec </a:t>
            </a:r>
          </a:p>
          <a:p>
            <a:pPr lvl="1"/>
            <a:r>
              <a:rPr lang="en-US" sz="2800" dirty="0" smtClean="0"/>
              <a:t>The good (dns sec signed)</a:t>
            </a:r>
          </a:p>
          <a:p>
            <a:pPr lvl="1"/>
            <a:r>
              <a:rPr lang="en-US" sz="2800" dirty="0" smtClean="0"/>
              <a:t>The bad (badly signed)</a:t>
            </a:r>
          </a:p>
          <a:p>
            <a:pPr lvl="1"/>
            <a:r>
              <a:rPr lang="en-US" sz="2800" dirty="0" smtClean="0"/>
              <a:t>The Ugly (not signed)</a:t>
            </a:r>
          </a:p>
          <a:p>
            <a:r>
              <a:rPr lang="en-US" sz="3200" dirty="0"/>
              <a:t>"it is magic.. there is no other way to describe this </a:t>
            </a:r>
            <a:r>
              <a:rPr lang="en-US" sz="3200" dirty="0" smtClean="0"/>
              <a:t>shit”</a:t>
            </a:r>
          </a:p>
          <a:p>
            <a:r>
              <a:rPr lang="en-US" sz="3200" dirty="0"/>
              <a:t>7.2% </a:t>
            </a:r>
            <a:r>
              <a:rPr lang="en-US" sz="3200" dirty="0" smtClean="0"/>
              <a:t>use </a:t>
            </a:r>
            <a:r>
              <a:rPr lang="en-US" sz="3200" dirty="0"/>
              <a:t>Google and 92.8% use others. 5.3% just use google and if it fails you believe.</a:t>
            </a: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006061" y="4637306"/>
            <a:ext cx="184666" cy="688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731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IEPG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036637"/>
            <a:ext cx="10080625" cy="6523038"/>
          </a:xfrm>
        </p:spPr>
        <p:txBody>
          <a:bodyPr/>
          <a:lstStyle/>
          <a:p>
            <a:r>
              <a:rPr lang="en-US" sz="3200" dirty="0"/>
              <a:t>Fragmentation and extenstion header support in IPv6 </a:t>
            </a:r>
            <a:r>
              <a:rPr lang="en-US" sz="3200" dirty="0" smtClean="0"/>
              <a:t>Internet by Fernando Gont</a:t>
            </a:r>
          </a:p>
          <a:p>
            <a:pPr lvl="1"/>
            <a:r>
              <a:rPr lang="en-US" sz="2800" dirty="0"/>
              <a:t>both fragmentation and the use of extension headers both problematic.  Need to </a:t>
            </a:r>
            <a:r>
              <a:rPr lang="en-US" sz="2800" dirty="0" smtClean="0"/>
              <a:t>deprecate </a:t>
            </a:r>
            <a:r>
              <a:rPr lang="en-US" sz="2800" dirty="0"/>
              <a:t>both. </a:t>
            </a:r>
            <a:endParaRPr lang="en-US" sz="2800" dirty="0" smtClean="0"/>
          </a:p>
          <a:p>
            <a:pPr lvl="1"/>
            <a:r>
              <a:rPr lang="en-US" sz="2800" dirty="0" smtClean="0"/>
              <a:t>50% failure rate. </a:t>
            </a:r>
          </a:p>
          <a:p>
            <a:r>
              <a:rPr lang="en-US" sz="3200" dirty="0" smtClean="0"/>
              <a:t>Making Special Better (Pearl Liang)</a:t>
            </a:r>
          </a:p>
          <a:p>
            <a:pPr lvl="1"/>
            <a:r>
              <a:rPr lang="en-US" sz="2800" dirty="0" smtClean="0"/>
              <a:t>This is important to know about.  The IANA is working to make the special registry easier to parse so that filtering will be easier.  </a:t>
            </a:r>
            <a:r>
              <a:rPr lang="en-US" sz="2800" dirty="0"/>
              <a:t>Info is here http://www.iana.org/about/presentations/20131103-liang-ietf88.</a:t>
            </a:r>
            <a:r>
              <a:rPr lang="en-US" sz="2800" dirty="0" smtClean="0"/>
              <a:t>pdf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006061" y="4637306"/>
            <a:ext cx="184666" cy="688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5058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0"/>
            <a:ext cx="8566150" cy="1258888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IEPG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65237"/>
            <a:ext cx="10080625" cy="6294438"/>
          </a:xfrm>
        </p:spPr>
        <p:txBody>
          <a:bodyPr/>
          <a:lstStyle/>
          <a:p>
            <a:pPr lvl="1"/>
            <a:r>
              <a:rPr lang="en-US" dirty="0" smtClean="0"/>
              <a:t>Paul Vixie – On the time value of Security features in DNS</a:t>
            </a:r>
          </a:p>
          <a:p>
            <a:pPr lvl="2"/>
            <a:r>
              <a:rPr lang="en-US" dirty="0" smtClean="0"/>
              <a:t>Problems with DNS that IETF should be working on.</a:t>
            </a:r>
          </a:p>
          <a:p>
            <a:pPr lvl="2"/>
            <a:r>
              <a:rPr lang="en-US" dirty="0" smtClean="0"/>
              <a:t>Lack of source validation</a:t>
            </a:r>
          </a:p>
          <a:p>
            <a:pPr lvl="2"/>
            <a:r>
              <a:rPr lang="en-US" dirty="0" smtClean="0"/>
              <a:t>Always falling back to TCP not the best idea</a:t>
            </a:r>
          </a:p>
          <a:p>
            <a:pPr lvl="2"/>
            <a:r>
              <a:rPr lang="en-US" dirty="0"/>
              <a:t>Article is here http://www.circleid.com/posts/</a:t>
            </a:r>
            <a:r>
              <a:rPr lang="en-US" dirty="0" smtClean="0"/>
              <a:t>20130913_on_the_time_value_of_security_features_in_dns/</a:t>
            </a:r>
          </a:p>
          <a:p>
            <a:pPr lvl="3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006061" y="4637306"/>
            <a:ext cx="184666" cy="6882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9A6F688-C1D1-4DC8-9463-A92A4D1B5F5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56115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DejaVu Sans"/>
      </a:majorFont>
      <a:minorFont>
        <a:latin typeface="Tahoma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ts val="495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ts val="495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DejaVu Sans"/>
      </a:majorFont>
      <a:minorFont>
        <a:latin typeface="Tahoma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ts val="495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ts val="495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36201</TotalTime>
  <Words>2750</Words>
  <Application>Microsoft Macintosh PowerPoint</Application>
  <PresentationFormat>Custom</PresentationFormat>
  <Paragraphs>370</Paragraphs>
  <Slides>45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Default Design</vt:lpstr>
      <vt:lpstr>Default Design</vt:lpstr>
      <vt:lpstr>IETF Activities Update</vt:lpstr>
      <vt:lpstr>Note</vt:lpstr>
      <vt:lpstr>Since we last met</vt:lpstr>
      <vt:lpstr>Highlights</vt:lpstr>
      <vt:lpstr>Internet Designers? </vt:lpstr>
      <vt:lpstr>IEPG</vt:lpstr>
      <vt:lpstr>IEPG</vt:lpstr>
      <vt:lpstr>IEPG</vt:lpstr>
      <vt:lpstr>IEPG</vt:lpstr>
      <vt:lpstr>IEPG - 2014</vt:lpstr>
      <vt:lpstr>IEPG - 2014</vt:lpstr>
      <vt:lpstr>IEPG - 2014</vt:lpstr>
      <vt:lpstr>IPv6 Maintenance</vt:lpstr>
      <vt:lpstr>IPv6 Maintenance</vt:lpstr>
      <vt:lpstr>Tech Plenary London</vt:lpstr>
      <vt:lpstr>Technical Plenary</vt:lpstr>
      <vt:lpstr>HOMENET</vt:lpstr>
      <vt:lpstr>ISOC Briefing Panel</vt:lpstr>
      <vt:lpstr>ISOC Briefing Panel</vt:lpstr>
      <vt:lpstr>ISOC Briefing Panel</vt:lpstr>
      <vt:lpstr>ISOC Briefing Panel -London</vt:lpstr>
      <vt:lpstr>V6 Operations</vt:lpstr>
      <vt:lpstr>V6 Operations</vt:lpstr>
      <vt:lpstr>V6 Operations</vt:lpstr>
      <vt:lpstr>V6 Operations</vt:lpstr>
      <vt:lpstr>IGOV Update</vt:lpstr>
      <vt:lpstr>IGOV Update</vt:lpstr>
      <vt:lpstr>HOMENET</vt:lpstr>
      <vt:lpstr>LISP – Locator/ID Separation</vt:lpstr>
      <vt:lpstr>WEIRDS</vt:lpstr>
      <vt:lpstr>Benchmarking Methodology</vt:lpstr>
      <vt:lpstr>Dynamic Host Configuration</vt:lpstr>
      <vt:lpstr>GEOPRIV</vt:lpstr>
      <vt:lpstr>IRTF – Network Management</vt:lpstr>
      <vt:lpstr>IRTF – Network Management</vt:lpstr>
      <vt:lpstr>Perpass BoF Session</vt:lpstr>
      <vt:lpstr>DNS Operations</vt:lpstr>
      <vt:lpstr>DNS Boundaries - DBOUND</vt:lpstr>
      <vt:lpstr>6LO</vt:lpstr>
      <vt:lpstr>6LO</vt:lpstr>
      <vt:lpstr>IRTF Data Defined Networking</vt:lpstr>
      <vt:lpstr>SPRING – Source Packet Routing in Networking</vt:lpstr>
      <vt:lpstr>Drafts to Browse</vt:lpstr>
      <vt:lpstr>References</vt:lpstr>
      <vt:lpstr>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Activities Update</dc:title>
  <cp:lastModifiedBy>Cathy Aronson</cp:lastModifiedBy>
  <cp:revision>226</cp:revision>
  <dcterms:created xsi:type="dcterms:W3CDTF">2012-07-22T02:57:25Z</dcterms:created>
  <dcterms:modified xsi:type="dcterms:W3CDTF">2014-04-13T14:49:10Z</dcterms:modified>
</cp:coreProperties>
</file>