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3" r:id="rId2"/>
    <p:sldId id="284" r:id="rId3"/>
    <p:sldId id="285" r:id="rId4"/>
    <p:sldId id="286" r:id="rId5"/>
    <p:sldId id="291" r:id="rId6"/>
    <p:sldId id="292" r:id="rId7"/>
    <p:sldId id="28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BAC"/>
    <a:srgbClr val="EEB952"/>
    <a:srgbClr val="7FBCC8"/>
    <a:srgbClr val="98E0E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38" d="100"/>
          <a:sy n="138" d="100"/>
        </p:scale>
        <p:origin x="-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10/9/13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10/9/13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323711"/>
            <a:ext cx="9144000" cy="2967955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445" y="5291666"/>
            <a:ext cx="8255000" cy="15517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71" y="182593"/>
            <a:ext cx="8497529" cy="1458932"/>
          </a:xfr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9966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71" y="1804235"/>
            <a:ext cx="8595928" cy="471124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996633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48417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996633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737" y="453589"/>
            <a:ext cx="6972180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" y="3850501"/>
            <a:ext cx="9144000" cy="21471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>
                <a:solidFill>
                  <a:srgbClr val="996633"/>
                </a:solidFill>
              </a:rPr>
              <a:t>Draft </a:t>
            </a:r>
            <a:r>
              <a:rPr lang="en-US" sz="4000" dirty="0">
                <a:solidFill>
                  <a:srgbClr val="996633"/>
                </a:solidFill>
              </a:rPr>
              <a:t>Policy </a:t>
            </a:r>
            <a:r>
              <a:rPr lang="en-US" sz="4000" dirty="0" smtClean="0">
                <a:solidFill>
                  <a:srgbClr val="996633"/>
                </a:solidFill>
              </a:rPr>
              <a:t>2013-7</a:t>
            </a:r>
            <a:r>
              <a:rPr lang="en-US" sz="4000" dirty="0">
                <a:solidFill>
                  <a:srgbClr val="996633"/>
                </a:solidFill>
              </a:rPr>
              <a:t/>
            </a:r>
            <a:br>
              <a:rPr lang="en-US" sz="4000" dirty="0">
                <a:solidFill>
                  <a:srgbClr val="996633"/>
                </a:solidFill>
              </a:rPr>
            </a:br>
            <a:r>
              <a:rPr lang="en-US" sz="3200" b="0" dirty="0">
                <a:solidFill>
                  <a:srgbClr val="996633"/>
                </a:solidFill>
              </a:rPr>
              <a:t>Merge IPv4 ISP and End-User Requirements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5860" y="934361"/>
            <a:ext cx="355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59</a:t>
            </a:r>
            <a:endParaRPr lang="en-US" sz="1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479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97694" y="97426"/>
            <a:ext cx="8229600" cy="7143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96633"/>
                </a:solidFill>
                <a:latin typeface="Century Gothic"/>
                <a:cs typeface="Century Gothic"/>
              </a:rPr>
              <a:t>2013-7 - History</a:t>
            </a:r>
            <a:endParaRPr lang="en-US" sz="3600" b="1" dirty="0">
              <a:solidFill>
                <a:srgbClr val="996633"/>
              </a:solidFill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600281" y="1065283"/>
            <a:ext cx="8086519" cy="54340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b="1" dirty="0" smtClean="0">
                <a:latin typeface="Century Gothic"/>
                <a:cs typeface="Century Gothic"/>
              </a:rPr>
              <a:t>Origin: ARIN-prop-190 (July 2013)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b="1" dirty="0" smtClean="0">
                <a:latin typeface="Century Gothic"/>
                <a:cs typeface="Century Gothic"/>
              </a:rPr>
              <a:t>AC Shepherds: Scott </a:t>
            </a:r>
            <a:r>
              <a:rPr lang="en-US" sz="2600" b="1" dirty="0" err="1" smtClean="0">
                <a:latin typeface="Century Gothic"/>
                <a:cs typeface="Century Gothic"/>
              </a:rPr>
              <a:t>Leibrand</a:t>
            </a:r>
            <a:r>
              <a:rPr lang="en-US" sz="2600" b="1" dirty="0">
                <a:latin typeface="Century Gothic"/>
                <a:cs typeface="Century Gothic"/>
              </a:rPr>
              <a:t> </a:t>
            </a:r>
            <a:r>
              <a:rPr lang="en-US" sz="2600" b="1" dirty="0" smtClean="0">
                <a:latin typeface="Century Gothic"/>
                <a:cs typeface="Century Gothic"/>
              </a:rPr>
              <a:t>and Bill </a:t>
            </a:r>
            <a:r>
              <a:rPr lang="en-US" sz="2600" b="1" dirty="0" err="1" smtClean="0">
                <a:latin typeface="Century Gothic"/>
                <a:cs typeface="Century Gothic"/>
              </a:rPr>
              <a:t>Sandiford</a:t>
            </a:r>
            <a:endParaRPr lang="en-US" sz="2600" b="1" dirty="0" smtClean="0">
              <a:latin typeface="Century Gothic"/>
              <a:cs typeface="Century Gothic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b="1" dirty="0" smtClean="0">
                <a:latin typeface="Century Gothic"/>
                <a:cs typeface="Century Gothic"/>
              </a:rPr>
              <a:t>Accepted as Draft Policy – August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b="1" dirty="0" smtClean="0">
                <a:latin typeface="Century Gothic"/>
                <a:cs typeface="Century Gothic"/>
              </a:rPr>
              <a:t>Draft Policy online &amp; in Discussion Guide</a:t>
            </a:r>
          </a:p>
          <a:p>
            <a:pPr marL="914400" lvl="1" indent="-514350">
              <a:lnSpc>
                <a:spcPct val="120000"/>
              </a:lnSpc>
              <a:buNone/>
            </a:pPr>
            <a:r>
              <a:rPr lang="en-US" sz="2400" dirty="0" smtClean="0">
                <a:latin typeface="Century Gothic"/>
                <a:cs typeface="Century Gothic"/>
              </a:rPr>
              <a:t>https://www.arin.net/policy/proposals/2013_7.html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 smtClean="0">
              <a:latin typeface="Century Gothic"/>
              <a:cs typeface="Century Gothic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476075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>
                <a:solidFill>
                  <a:srgbClr val="996633"/>
                </a:solidFill>
              </a:rPr>
              <a:pPr/>
              <a:t>2</a:t>
            </a:fld>
            <a:endParaRPr lang="en-US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3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09600" y="323249"/>
            <a:ext cx="7696200" cy="7143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996633"/>
                </a:solidFill>
                <a:latin typeface="Century Gothic"/>
                <a:cs typeface="Century Gothic"/>
              </a:rPr>
              <a:t>2013-7 – ARIN Staff Summary</a:t>
            </a:r>
            <a:br>
              <a:rPr lang="en-US" sz="3600" b="1" dirty="0" smtClean="0">
                <a:solidFill>
                  <a:srgbClr val="996633"/>
                </a:solidFill>
                <a:latin typeface="Century Gothic"/>
                <a:cs typeface="Century Gothic"/>
              </a:rPr>
            </a:br>
            <a:endParaRPr lang="en-US" sz="3600" b="1" dirty="0">
              <a:solidFill>
                <a:srgbClr val="996633"/>
              </a:solidFill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556344" y="1137027"/>
            <a:ext cx="7887564" cy="51823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From the problem statement: “The proposal attempts to reconcile the differences in requirements for obtaining PA and PI IPv4 address resources.”</a:t>
            </a:r>
          </a:p>
          <a:p>
            <a:pPr marL="0" lvl="1" indent="0">
              <a:buNone/>
            </a:pPr>
            <a:endParaRPr lang="en-US" sz="2800" dirty="0" smtClean="0"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93694" y="5492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277EC4-2A58-CF41-8417-90CAEBBB4CF5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476075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>
                <a:solidFill>
                  <a:srgbClr val="996633"/>
                </a:solidFill>
              </a:rPr>
              <a:pPr/>
              <a:t>3</a:t>
            </a:fld>
            <a:endParaRPr lang="en-US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97694" y="199812"/>
            <a:ext cx="8229600" cy="7159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96633"/>
                </a:solidFill>
                <a:latin typeface="Century Gothic"/>
                <a:cs typeface="Century Gothic"/>
              </a:rPr>
              <a:t>2013-7 – Status at other RIRs</a:t>
            </a:r>
            <a:endParaRPr lang="en-US" sz="3600" b="1" dirty="0">
              <a:solidFill>
                <a:srgbClr val="996633"/>
              </a:solidFill>
              <a:latin typeface="Century Gothic"/>
              <a:cs typeface="Century Gothic"/>
            </a:endParaRPr>
          </a:p>
        </p:txBody>
      </p:sp>
      <p:sp>
        <p:nvSpPr>
          <p:cNvPr id="4" name="Text Placeholder 7"/>
          <p:cNvSpPr>
            <a:spLocks noGrp="1"/>
          </p:cNvSpPr>
          <p:nvPr>
            <p:ph type="body" idx="4294967295"/>
          </p:nvPr>
        </p:nvSpPr>
        <p:spPr>
          <a:xfrm>
            <a:off x="318952" y="1028039"/>
            <a:ext cx="8509520" cy="546585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ctr">
              <a:buNone/>
            </a:pPr>
            <a:endParaRPr lang="en-US" sz="3400" dirty="0" smtClean="0">
              <a:latin typeface="Century Gothic"/>
              <a:cs typeface="Century Gothic"/>
            </a:endParaRPr>
          </a:p>
          <a:p>
            <a:pPr fontAlgn="ctr"/>
            <a:r>
              <a:rPr lang="en-US" sz="2800" b="1" dirty="0" smtClean="0">
                <a:latin typeface="Century Gothic"/>
                <a:cs typeface="Century Gothic"/>
              </a:rPr>
              <a:t>Similar proposal at RIPE</a:t>
            </a:r>
          </a:p>
          <a:p>
            <a:pPr fontAlgn="ctr"/>
            <a:r>
              <a:rPr lang="en-US" sz="2800" b="1" dirty="0" smtClean="0">
                <a:latin typeface="Century Gothic"/>
                <a:cs typeface="Century Gothic"/>
              </a:rPr>
              <a:t>RIPE Proposal </a:t>
            </a:r>
            <a:r>
              <a:rPr lang="en-US" sz="2800" b="1" dirty="0" smtClean="0"/>
              <a:t>2013</a:t>
            </a:r>
            <a:r>
              <a:rPr lang="en-US" sz="2800" b="1" dirty="0"/>
              <a:t>-06 </a:t>
            </a:r>
            <a:r>
              <a:rPr lang="en-US" sz="2800" b="1" dirty="0" smtClean="0"/>
              <a:t>PA</a:t>
            </a:r>
            <a:r>
              <a:rPr lang="en-US" sz="2800" b="1" dirty="0"/>
              <a:t>/PI </a:t>
            </a:r>
            <a:r>
              <a:rPr lang="en-US" sz="2800" b="1" dirty="0" smtClean="0"/>
              <a:t>Unification </a:t>
            </a:r>
            <a:r>
              <a:rPr lang="en-US" sz="2800" b="1" u="sng" dirty="0" smtClean="0"/>
              <a:t>IPv6</a:t>
            </a:r>
            <a:r>
              <a:rPr lang="en-US" sz="2800" b="1" dirty="0" smtClean="0"/>
              <a:t> </a:t>
            </a:r>
            <a:r>
              <a:rPr lang="en-US" sz="2800" b="1" dirty="0"/>
              <a:t>Address </a:t>
            </a:r>
            <a:r>
              <a:rPr lang="en-US" sz="2800" b="1" dirty="0" smtClean="0"/>
              <a:t>Space</a:t>
            </a:r>
          </a:p>
          <a:p>
            <a:pPr lvl="1" fontAlgn="ctr"/>
            <a:r>
              <a:rPr lang="en-US" sz="2400" dirty="0" smtClean="0"/>
              <a:t>For IPv6 “…this </a:t>
            </a:r>
            <a:r>
              <a:rPr lang="en-US" sz="2400" dirty="0"/>
              <a:t>proposal removes the difference between PI and PA; </a:t>
            </a:r>
            <a:r>
              <a:rPr lang="en-US" sz="2400" dirty="0" smtClean="0"/>
              <a:t>sub</a:t>
            </a:r>
            <a:r>
              <a:rPr lang="en-US" sz="2400" dirty="0"/>
              <a:t>-allocation and </a:t>
            </a:r>
            <a:r>
              <a:rPr lang="en-US" sz="2400" dirty="0" smtClean="0"/>
              <a:t>Assignment”</a:t>
            </a:r>
          </a:p>
          <a:p>
            <a:pPr lvl="1" fontAlgn="ctr"/>
            <a:r>
              <a:rPr lang="en-US" sz="2400" dirty="0" smtClean="0"/>
              <a:t>Comment: “</a:t>
            </a:r>
            <a:r>
              <a:rPr lang="en-US" sz="2400" dirty="0"/>
              <a:t>I support the general direction of this proposal. If it included v4, I would still be in favor.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593694" y="5492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277EC4-2A58-CF41-8417-90CAEBBB4CF5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476075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>
                <a:solidFill>
                  <a:srgbClr val="996633"/>
                </a:solidFill>
              </a:rPr>
              <a:pPr/>
              <a:t>4</a:t>
            </a:fld>
            <a:endParaRPr lang="en-US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09600" y="323249"/>
            <a:ext cx="7696200" cy="71437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996633"/>
                </a:solidFill>
              </a:rPr>
              <a:t>2013-7 – Work </a:t>
            </a:r>
            <a:r>
              <a:rPr lang="en-US" sz="3600" dirty="0">
                <a:solidFill>
                  <a:srgbClr val="996633"/>
                </a:solidFill>
              </a:rPr>
              <a:t>in Progress</a:t>
            </a:r>
            <a:r>
              <a:rPr lang="en-US" sz="3600" b="1" dirty="0" smtClean="0">
                <a:solidFill>
                  <a:srgbClr val="996633"/>
                </a:solidFill>
                <a:latin typeface="Century Gothic"/>
                <a:cs typeface="Century Gothic"/>
              </a:rPr>
              <a:t/>
            </a:r>
            <a:br>
              <a:rPr lang="en-US" sz="3600" b="1" dirty="0" smtClean="0">
                <a:solidFill>
                  <a:srgbClr val="996633"/>
                </a:solidFill>
                <a:latin typeface="Century Gothic"/>
                <a:cs typeface="Century Gothic"/>
              </a:rPr>
            </a:br>
            <a:endParaRPr lang="en-US" sz="3600" b="1" dirty="0">
              <a:solidFill>
                <a:srgbClr val="996633"/>
              </a:solidFill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556344" y="914400"/>
            <a:ext cx="7887564" cy="51823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entury Gothic"/>
                <a:cs typeface="Century Gothic"/>
              </a:rPr>
              <a:t>Draft policy still </a:t>
            </a:r>
            <a:r>
              <a:rPr lang="en-US" b="1" dirty="0">
                <a:latin typeface="Century Gothic"/>
                <a:cs typeface="Century Gothic"/>
              </a:rPr>
              <a:t>being developed by the AC</a:t>
            </a:r>
          </a:p>
          <a:p>
            <a:pPr lvl="1"/>
            <a:r>
              <a:rPr lang="en-US" sz="2400" dirty="0">
                <a:latin typeface="Century Gothic"/>
                <a:cs typeface="Century Gothic"/>
              </a:rPr>
              <a:t>Posted to PPML and presented for community discussion</a:t>
            </a:r>
          </a:p>
          <a:p>
            <a:pPr lvl="2"/>
            <a:r>
              <a:rPr lang="en-US" b="1" dirty="0">
                <a:latin typeface="Century Gothic"/>
                <a:cs typeface="Century Gothic"/>
              </a:rPr>
              <a:t>Fair and Impartial Number Resource Administration?</a:t>
            </a:r>
          </a:p>
          <a:p>
            <a:pPr lvl="2"/>
            <a:r>
              <a:rPr lang="en-US" b="1" dirty="0">
                <a:latin typeface="Century Gothic"/>
                <a:cs typeface="Century Gothic"/>
              </a:rPr>
              <a:t>Technically Sound?</a:t>
            </a:r>
          </a:p>
          <a:p>
            <a:pPr lvl="2"/>
            <a:r>
              <a:rPr lang="en-US" b="1" dirty="0">
                <a:latin typeface="Century Gothic"/>
                <a:cs typeface="Century Gothic"/>
              </a:rPr>
              <a:t>Supported by the Community?</a:t>
            </a:r>
          </a:p>
          <a:p>
            <a:pPr lvl="1"/>
            <a:r>
              <a:rPr lang="en-US" sz="2400" dirty="0">
                <a:latin typeface="Century Gothic"/>
                <a:cs typeface="Century Gothic"/>
              </a:rPr>
              <a:t>Staff/legal assessment to be performed upon request of AC (when draft is fully developed)</a:t>
            </a:r>
          </a:p>
          <a:p>
            <a:pPr marL="400050" lvl="2" indent="0">
              <a:buNone/>
            </a:pP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93694" y="5492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277EC4-2A58-CF41-8417-90CAEBBB4CF5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476075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>
                <a:solidFill>
                  <a:srgbClr val="996633"/>
                </a:solidFill>
              </a:rPr>
              <a:pPr/>
              <a:t>5</a:t>
            </a:fld>
            <a:endParaRPr lang="en-US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4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09600" y="323249"/>
            <a:ext cx="7696200" cy="7143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996633"/>
                </a:solidFill>
                <a:latin typeface="Century Gothic"/>
                <a:cs typeface="Century Gothic"/>
              </a:rPr>
              <a:t>2013-7 – Recent PPML Discussion</a:t>
            </a:r>
            <a:br>
              <a:rPr lang="en-US" sz="3600" b="1" dirty="0" smtClean="0">
                <a:solidFill>
                  <a:srgbClr val="996633"/>
                </a:solidFill>
                <a:latin typeface="Century Gothic"/>
                <a:cs typeface="Century Gothic"/>
              </a:rPr>
            </a:br>
            <a:endParaRPr lang="en-US" sz="3600" b="1" dirty="0">
              <a:solidFill>
                <a:srgbClr val="996633"/>
              </a:solidFill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556344" y="1137027"/>
            <a:ext cx="7887564" cy="51823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 smtClean="0">
                <a:latin typeface="Century Gothic"/>
                <a:cs typeface="Century Gothic"/>
              </a:rPr>
              <a:t>“A unified </a:t>
            </a:r>
            <a:r>
              <a:rPr lang="en-US" dirty="0">
                <a:latin typeface="Century Gothic"/>
                <a:cs typeface="Century Gothic"/>
              </a:rPr>
              <a:t>set of requirements is a big step in the right direction and should simplify things</a:t>
            </a:r>
            <a:r>
              <a:rPr lang="en-US" dirty="0" smtClean="0">
                <a:latin typeface="Century Gothic"/>
                <a:cs typeface="Century Gothic"/>
              </a:rPr>
              <a:t>.”</a:t>
            </a:r>
            <a:endParaRPr lang="en-US" sz="2800" dirty="0" smtClean="0"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93694" y="5492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277EC4-2A58-CF41-8417-90CAEBBB4CF5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476075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>
                <a:solidFill>
                  <a:srgbClr val="996633"/>
                </a:solidFill>
              </a:rPr>
              <a:pPr/>
              <a:t>6</a:t>
            </a:fld>
            <a:endParaRPr lang="en-US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2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15860" y="934361"/>
            <a:ext cx="355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59</a:t>
            </a:r>
            <a:endParaRPr lang="en-US" sz="1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" y="3850501"/>
            <a:ext cx="9144000" cy="2147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bg2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000" smtClean="0">
                <a:solidFill>
                  <a:srgbClr val="996633"/>
                </a:solidFill>
              </a:rPr>
              <a:t>Draft Policy 2013-7</a:t>
            </a:r>
            <a:br>
              <a:rPr lang="en-US" sz="4000" smtClean="0">
                <a:solidFill>
                  <a:srgbClr val="996633"/>
                </a:solidFill>
              </a:rPr>
            </a:br>
            <a:r>
              <a:rPr lang="en-US" sz="3200" b="0" smtClean="0">
                <a:solidFill>
                  <a:srgbClr val="996633"/>
                </a:solidFill>
              </a:rPr>
              <a:t>Merge IPv4 ISP and End-User Requirements</a:t>
            </a:r>
            <a:endParaRPr lang="en-US" sz="3200" b="0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1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267</Words>
  <Application>Microsoft Macintosh PowerPoint</Application>
  <PresentationFormat>On-screen Show (4:3)</PresentationFormat>
  <Paragraphs>48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Draft Policy 2013-7 Merge IPv4 ISP and End-User Requirements</vt:lpstr>
      <vt:lpstr>2013-7 - History</vt:lpstr>
      <vt:lpstr>2013-7 – ARIN Staff Summary </vt:lpstr>
      <vt:lpstr>2013-7 – Status at other RIRs</vt:lpstr>
      <vt:lpstr>2013-7 – Work in Progress </vt:lpstr>
      <vt:lpstr>2013-7 – Recent PPML Discussion </vt:lpstr>
      <vt:lpstr>PowerPoint Presentation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Erin Sellers</cp:lastModifiedBy>
  <cp:revision>76</cp:revision>
  <dcterms:created xsi:type="dcterms:W3CDTF">2010-08-12T13:39:46Z</dcterms:created>
  <dcterms:modified xsi:type="dcterms:W3CDTF">2013-10-09T18:38:11Z</dcterms:modified>
</cp:coreProperties>
</file>