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80" r:id="rId2"/>
    <p:sldId id="282" r:id="rId3"/>
    <p:sldId id="283" r:id="rId4"/>
    <p:sldId id="294" r:id="rId5"/>
    <p:sldId id="295" r:id="rId6"/>
    <p:sldId id="288" r:id="rId7"/>
    <p:sldId id="290" r:id="rId8"/>
    <p:sldId id="284" r:id="rId9"/>
    <p:sldId id="292" r:id="rId10"/>
    <p:sldId id="293" r:id="rId11"/>
    <p:sldId id="28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89" d="100"/>
          <a:sy n="89" d="100"/>
        </p:scale>
        <p:origin x="-1352"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Number of Transactions</c:v>
                </c:pt>
              </c:strCache>
            </c:strRef>
          </c:tx>
          <c:invertIfNegative val="0"/>
          <c:cat>
            <c:strRef>
              <c:f>Sheet1!$A$2:$A$4</c:f>
              <c:strCache>
                <c:ptCount val="3"/>
                <c:pt idx="0">
                  <c:v>Checks</c:v>
                </c:pt>
                <c:pt idx="1">
                  <c:v>Credit Cards</c:v>
                </c:pt>
                <c:pt idx="2">
                  <c:v>Wires</c:v>
                </c:pt>
              </c:strCache>
            </c:strRef>
          </c:cat>
          <c:val>
            <c:numRef>
              <c:f>Sheet1!$B$2:$B$4</c:f>
              <c:numCache>
                <c:formatCode>General</c:formatCode>
                <c:ptCount val="3"/>
                <c:pt idx="0">
                  <c:v>6284.0</c:v>
                </c:pt>
                <c:pt idx="1">
                  <c:v>6598.0</c:v>
                </c:pt>
                <c:pt idx="2">
                  <c:v>130.0</c:v>
                </c:pt>
              </c:numCache>
            </c:numRef>
          </c:val>
        </c:ser>
        <c:ser>
          <c:idx val="1"/>
          <c:order val="1"/>
          <c:tx>
            <c:strRef>
              <c:f>Sheet1!$C$1</c:f>
              <c:strCache>
                <c:ptCount val="1"/>
                <c:pt idx="0">
                  <c:v>$ Amount in ,000s</c:v>
                </c:pt>
              </c:strCache>
            </c:strRef>
          </c:tx>
          <c:invertIfNegative val="0"/>
          <c:cat>
            <c:strRef>
              <c:f>Sheet1!$A$2:$A$4</c:f>
              <c:strCache>
                <c:ptCount val="3"/>
                <c:pt idx="0">
                  <c:v>Checks</c:v>
                </c:pt>
                <c:pt idx="1">
                  <c:v>Credit Cards</c:v>
                </c:pt>
                <c:pt idx="2">
                  <c:v>Wires</c:v>
                </c:pt>
              </c:strCache>
            </c:strRef>
          </c:cat>
          <c:val>
            <c:numRef>
              <c:f>Sheet1!$C$2:$C$4</c:f>
              <c:numCache>
                <c:formatCode>General</c:formatCode>
                <c:ptCount val="3"/>
                <c:pt idx="0">
                  <c:v>5883.35465</c:v>
                </c:pt>
                <c:pt idx="1">
                  <c:v>4203.801140000001</c:v>
                </c:pt>
                <c:pt idx="2">
                  <c:v>238.64901</c:v>
                </c:pt>
              </c:numCache>
            </c:numRef>
          </c:val>
        </c:ser>
        <c:dLbls>
          <c:showLegendKey val="0"/>
          <c:showVal val="0"/>
          <c:showCatName val="0"/>
          <c:showSerName val="0"/>
          <c:showPercent val="0"/>
          <c:showBubbleSize val="0"/>
        </c:dLbls>
        <c:gapWidth val="150"/>
        <c:shape val="box"/>
        <c:axId val="-2106778312"/>
        <c:axId val="-2107395240"/>
        <c:axId val="0"/>
      </c:bar3DChart>
      <c:catAx>
        <c:axId val="-2106778312"/>
        <c:scaling>
          <c:orientation val="minMax"/>
        </c:scaling>
        <c:delete val="0"/>
        <c:axPos val="b"/>
        <c:majorTickMark val="out"/>
        <c:minorTickMark val="none"/>
        <c:tickLblPos val="nextTo"/>
        <c:crossAx val="-2107395240"/>
        <c:crosses val="autoZero"/>
        <c:auto val="1"/>
        <c:lblAlgn val="ctr"/>
        <c:lblOffset val="100"/>
        <c:noMultiLvlLbl val="0"/>
      </c:catAx>
      <c:valAx>
        <c:axId val="-2107395240"/>
        <c:scaling>
          <c:orientation val="minMax"/>
        </c:scaling>
        <c:delete val="0"/>
        <c:axPos val="l"/>
        <c:majorGridlines/>
        <c:numFmt formatCode="General" sourceLinked="1"/>
        <c:majorTickMark val="out"/>
        <c:minorTickMark val="none"/>
        <c:tickLblPos val="nextTo"/>
        <c:crossAx val="-2106778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ASNs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Sheet1!$B$2:$B$7</c:f>
              <c:numCache>
                <c:formatCode>"$"#,##0_);[Red]\("$"#,##0\)</c:formatCode>
                <c:ptCount val="6"/>
                <c:pt idx="0">
                  <c:v>849626.0</c:v>
                </c:pt>
                <c:pt idx="1">
                  <c:v>767587.0</c:v>
                </c:pt>
                <c:pt idx="2">
                  <c:v>710709.0</c:v>
                </c:pt>
                <c:pt idx="3">
                  <c:v>677837.0</c:v>
                </c:pt>
                <c:pt idx="4">
                  <c:v>666163.54</c:v>
                </c:pt>
                <c:pt idx="5" formatCode="General">
                  <c:v>494454.73</c:v>
                </c:pt>
              </c:numCache>
            </c:numRef>
          </c:val>
        </c:ser>
        <c:ser>
          <c:idx val="1"/>
          <c:order val="1"/>
          <c:tx>
            <c:strRef>
              <c:f>Sheet1!$C$1</c:f>
              <c:strCache>
                <c:ptCount val="1"/>
                <c:pt idx="0">
                  <c:v>Assignments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Sheet1!$C$2:$C$7</c:f>
              <c:numCache>
                <c:formatCode>"$"#,##0_);[Red]\("$"#,##0\)</c:formatCode>
                <c:ptCount val="6"/>
                <c:pt idx="0" formatCode="General">
                  <c:v>555250.0</c:v>
                </c:pt>
                <c:pt idx="1">
                  <c:v>511250.0</c:v>
                </c:pt>
                <c:pt idx="2">
                  <c:v>888750.0</c:v>
                </c:pt>
                <c:pt idx="3" formatCode="General">
                  <c:v>1.41525E6</c:v>
                </c:pt>
                <c:pt idx="4">
                  <c:v>1.27775E6</c:v>
                </c:pt>
                <c:pt idx="5" formatCode="General">
                  <c:v>830062.42</c:v>
                </c:pt>
              </c:numCache>
            </c:numRef>
          </c:val>
        </c:ser>
        <c:ser>
          <c:idx val="2"/>
          <c:order val="2"/>
          <c:tx>
            <c:strRef>
              <c:f>Sheet1!$D$1</c:f>
              <c:strCache>
                <c:ptCount val="1"/>
                <c:pt idx="0">
                  <c:v>IPv4 Allocations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Sheet1!$D$2:$D$7</c:f>
              <c:numCache>
                <c:formatCode>"$"#,##0_);[Red]\("$"#,##0\)</c:formatCode>
                <c:ptCount val="6"/>
                <c:pt idx="0">
                  <c:v>9.01117452E6</c:v>
                </c:pt>
                <c:pt idx="1">
                  <c:v>9.53042256E6</c:v>
                </c:pt>
                <c:pt idx="2">
                  <c:v>9.98919546E6</c:v>
                </c:pt>
                <c:pt idx="3">
                  <c:v>1.039375949E7</c:v>
                </c:pt>
                <c:pt idx="4">
                  <c:v>1.061746916E7</c:v>
                </c:pt>
                <c:pt idx="5" formatCode="General">
                  <c:v>7.19524786E6</c:v>
                </c:pt>
              </c:numCache>
            </c:numRef>
          </c:val>
        </c:ser>
        <c:ser>
          <c:idx val="3"/>
          <c:order val="3"/>
          <c:tx>
            <c:strRef>
              <c:f>Sheet1!$E$1</c:f>
              <c:strCache>
                <c:ptCount val="1"/>
                <c:pt idx="0">
                  <c:v>IPv6 Allocations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Sheet1!$E$2:$E$7</c:f>
              <c:numCache>
                <c:formatCode>"$"#,##0_);[Red]\("$"#,##0\)</c:formatCode>
                <c:ptCount val="6"/>
                <c:pt idx="0">
                  <c:v>28600.0</c:v>
                </c:pt>
                <c:pt idx="1">
                  <c:v>82775.0</c:v>
                </c:pt>
                <c:pt idx="2">
                  <c:v>213812.5</c:v>
                </c:pt>
                <c:pt idx="3">
                  <c:v>424684.04</c:v>
                </c:pt>
                <c:pt idx="4">
                  <c:v>906209.81</c:v>
                </c:pt>
                <c:pt idx="5" formatCode="General">
                  <c:v>763708.8999999998</c:v>
                </c:pt>
              </c:numCache>
            </c:numRef>
          </c:val>
        </c:ser>
        <c:ser>
          <c:idx val="4"/>
          <c:order val="4"/>
          <c:tx>
            <c:strRef>
              <c:f>Sheet1!$F$1</c:f>
              <c:strCache>
                <c:ptCount val="1"/>
                <c:pt idx="0">
                  <c:v>Maintenance, Transfers, Contributions, etc.</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Sheet1!$F$2:$F$7</c:f>
              <c:numCache>
                <c:formatCode>"$"#,##0_);[Red]\("$"#,##0\)</c:formatCode>
                <c:ptCount val="6"/>
                <c:pt idx="0">
                  <c:v>1.12914529E6</c:v>
                </c:pt>
                <c:pt idx="1">
                  <c:v>1.54413406E6</c:v>
                </c:pt>
                <c:pt idx="2">
                  <c:v>1.37251016E6</c:v>
                </c:pt>
                <c:pt idx="3">
                  <c:v>1.4552E6</c:v>
                </c:pt>
                <c:pt idx="4">
                  <c:v>1.52330498E6</c:v>
                </c:pt>
                <c:pt idx="5" formatCode="General">
                  <c:v>1.2475E6</c:v>
                </c:pt>
              </c:numCache>
            </c:numRef>
          </c:val>
        </c:ser>
        <c:dLbls>
          <c:showLegendKey val="0"/>
          <c:showVal val="0"/>
          <c:showCatName val="0"/>
          <c:showSerName val="0"/>
          <c:showPercent val="0"/>
          <c:showBubbleSize val="0"/>
        </c:dLbls>
        <c:gapWidth val="150"/>
        <c:overlap val="100"/>
        <c:axId val="-2107566744"/>
        <c:axId val="-2107492888"/>
      </c:barChart>
      <c:catAx>
        <c:axId val="-2107566744"/>
        <c:scaling>
          <c:orientation val="minMax"/>
        </c:scaling>
        <c:delete val="0"/>
        <c:axPos val="b"/>
        <c:numFmt formatCode="General" sourceLinked="1"/>
        <c:majorTickMark val="out"/>
        <c:minorTickMark val="none"/>
        <c:tickLblPos val="nextTo"/>
        <c:txPr>
          <a:bodyPr/>
          <a:lstStyle/>
          <a:p>
            <a:pPr>
              <a:defRPr>
                <a:latin typeface="Century Gothic"/>
                <a:cs typeface="Century Gothic"/>
              </a:defRPr>
            </a:pPr>
            <a:endParaRPr lang="en-US"/>
          </a:p>
        </c:txPr>
        <c:crossAx val="-2107492888"/>
        <c:crosses val="autoZero"/>
        <c:auto val="1"/>
        <c:lblAlgn val="ctr"/>
        <c:lblOffset val="100"/>
        <c:noMultiLvlLbl val="0"/>
      </c:catAx>
      <c:valAx>
        <c:axId val="-2107492888"/>
        <c:scaling>
          <c:orientation val="minMax"/>
        </c:scaling>
        <c:delete val="0"/>
        <c:axPos val="l"/>
        <c:majorGridlines/>
        <c:numFmt formatCode="&quot;$&quot;#,##0_);[Red]\(&quot;$&quot;#,##0\)" sourceLinked="1"/>
        <c:majorTickMark val="out"/>
        <c:minorTickMark val="none"/>
        <c:tickLblPos val="nextTo"/>
        <c:txPr>
          <a:bodyPr/>
          <a:lstStyle/>
          <a:p>
            <a:pPr>
              <a:defRPr>
                <a:latin typeface="Century Gothic"/>
                <a:cs typeface="Century Gothic"/>
              </a:defRPr>
            </a:pPr>
            <a:endParaRPr lang="en-US"/>
          </a:p>
        </c:txPr>
        <c:crossAx val="-2107566744"/>
        <c:crosses val="autoZero"/>
        <c:crossBetween val="between"/>
      </c:valAx>
    </c:plotArea>
    <c:legend>
      <c:legendPos val="r"/>
      <c:layout/>
      <c:overlay val="0"/>
      <c:txPr>
        <a:bodyPr/>
        <a:lstStyle/>
        <a:p>
          <a:pPr>
            <a:defRPr sz="1600">
              <a:latin typeface="Century Gothic"/>
              <a:cs typeface="Century Gothic"/>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ASNs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Sheet1!$B$2:$B$7</c:f>
              <c:numCache>
                <c:formatCode>"$"#,##0_);[Red]\("$"#,##0\)</c:formatCode>
                <c:ptCount val="6"/>
                <c:pt idx="0">
                  <c:v>849626.0</c:v>
                </c:pt>
                <c:pt idx="1">
                  <c:v>767587.0</c:v>
                </c:pt>
                <c:pt idx="2">
                  <c:v>710709.0</c:v>
                </c:pt>
                <c:pt idx="3">
                  <c:v>677837.0</c:v>
                </c:pt>
                <c:pt idx="4">
                  <c:v>666163.54</c:v>
                </c:pt>
                <c:pt idx="5" formatCode="General">
                  <c:v>494454.73</c:v>
                </c:pt>
              </c:numCache>
            </c:numRef>
          </c:val>
        </c:ser>
        <c:ser>
          <c:idx val="1"/>
          <c:order val="1"/>
          <c:tx>
            <c:strRef>
              <c:f>Sheet1!$C$1</c:f>
              <c:strCache>
                <c:ptCount val="1"/>
                <c:pt idx="0">
                  <c:v>Assignments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Sheet1!$C$2:$C$7</c:f>
              <c:numCache>
                <c:formatCode>"$"#,##0_);[Red]\("$"#,##0\)</c:formatCode>
                <c:ptCount val="6"/>
                <c:pt idx="0" formatCode="General">
                  <c:v>555250.0</c:v>
                </c:pt>
                <c:pt idx="1">
                  <c:v>511250.0</c:v>
                </c:pt>
                <c:pt idx="2">
                  <c:v>888750.0</c:v>
                </c:pt>
                <c:pt idx="3" formatCode="General">
                  <c:v>1.41525E6</c:v>
                </c:pt>
                <c:pt idx="4">
                  <c:v>1.27775E6</c:v>
                </c:pt>
                <c:pt idx="5" formatCode="General">
                  <c:v>830062.42</c:v>
                </c:pt>
              </c:numCache>
            </c:numRef>
          </c:val>
        </c:ser>
        <c:ser>
          <c:idx val="2"/>
          <c:order val="2"/>
          <c:tx>
            <c:strRef>
              <c:f>Sheet1!$D$1</c:f>
              <c:strCache>
                <c:ptCount val="1"/>
                <c:pt idx="0">
                  <c:v>IPv4 Allocations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Sheet1!$D$2:$D$7</c:f>
              <c:numCache>
                <c:formatCode>"$"#,##0_);[Red]\("$"#,##0\)</c:formatCode>
                <c:ptCount val="6"/>
                <c:pt idx="0">
                  <c:v>9.01117452E6</c:v>
                </c:pt>
                <c:pt idx="1">
                  <c:v>9.53042256E6</c:v>
                </c:pt>
                <c:pt idx="2">
                  <c:v>9.98919546E6</c:v>
                </c:pt>
                <c:pt idx="3">
                  <c:v>1.039375949E7</c:v>
                </c:pt>
                <c:pt idx="4">
                  <c:v>1.061746916E7</c:v>
                </c:pt>
                <c:pt idx="5" formatCode="General">
                  <c:v>7.19524786E6</c:v>
                </c:pt>
              </c:numCache>
            </c:numRef>
          </c:val>
        </c:ser>
        <c:ser>
          <c:idx val="3"/>
          <c:order val="3"/>
          <c:tx>
            <c:strRef>
              <c:f>Sheet1!$E$1</c:f>
              <c:strCache>
                <c:ptCount val="1"/>
                <c:pt idx="0">
                  <c:v>IPv6 Allocations</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Sheet1!$E$2:$E$7</c:f>
              <c:numCache>
                <c:formatCode>"$"#,##0_);[Red]\("$"#,##0\)</c:formatCode>
                <c:ptCount val="6"/>
                <c:pt idx="0">
                  <c:v>28600.0</c:v>
                </c:pt>
                <c:pt idx="1">
                  <c:v>82775.0</c:v>
                </c:pt>
                <c:pt idx="2">
                  <c:v>213812.5</c:v>
                </c:pt>
                <c:pt idx="3">
                  <c:v>424684.04</c:v>
                </c:pt>
                <c:pt idx="4">
                  <c:v>906209.81</c:v>
                </c:pt>
                <c:pt idx="5" formatCode="General">
                  <c:v>763708.8999999998</c:v>
                </c:pt>
              </c:numCache>
            </c:numRef>
          </c:val>
        </c:ser>
        <c:ser>
          <c:idx val="4"/>
          <c:order val="4"/>
          <c:tx>
            <c:strRef>
              <c:f>Sheet1!$F$1</c:f>
              <c:strCache>
                <c:ptCount val="1"/>
                <c:pt idx="0">
                  <c:v>Maintenance, Transfers, Contributions, etc.</c:v>
                </c:pt>
              </c:strCache>
            </c:strRef>
          </c:tx>
          <c:invertIfNegative val="0"/>
          <c:cat>
            <c:strRef>
              <c:f>Sheet1!$A$2:$A$7</c:f>
              <c:strCache>
                <c:ptCount val="6"/>
                <c:pt idx="0">
                  <c:v>2008</c:v>
                </c:pt>
                <c:pt idx="1">
                  <c:v>2009</c:v>
                </c:pt>
                <c:pt idx="2">
                  <c:v>2010</c:v>
                </c:pt>
                <c:pt idx="3">
                  <c:v>2011</c:v>
                </c:pt>
                <c:pt idx="4">
                  <c:v>2012</c:v>
                </c:pt>
                <c:pt idx="5">
                  <c:v>2013 August</c:v>
                </c:pt>
              </c:strCache>
            </c:strRef>
          </c:cat>
          <c:val>
            <c:numRef>
              <c:f>Sheet1!$F$2:$F$7</c:f>
              <c:numCache>
                <c:formatCode>"$"#,##0_);[Red]\("$"#,##0\)</c:formatCode>
                <c:ptCount val="6"/>
                <c:pt idx="0">
                  <c:v>1.12914529E6</c:v>
                </c:pt>
                <c:pt idx="1">
                  <c:v>1.54413406E6</c:v>
                </c:pt>
                <c:pt idx="2">
                  <c:v>1.37251016E6</c:v>
                </c:pt>
                <c:pt idx="3">
                  <c:v>1.4552E6</c:v>
                </c:pt>
                <c:pt idx="4">
                  <c:v>1.52330498E6</c:v>
                </c:pt>
                <c:pt idx="5" formatCode="General">
                  <c:v>1.2475E6</c:v>
                </c:pt>
              </c:numCache>
            </c:numRef>
          </c:val>
        </c:ser>
        <c:dLbls>
          <c:showLegendKey val="0"/>
          <c:showVal val="0"/>
          <c:showCatName val="0"/>
          <c:showSerName val="0"/>
          <c:showPercent val="0"/>
          <c:showBubbleSize val="0"/>
        </c:dLbls>
        <c:gapWidth val="150"/>
        <c:overlap val="100"/>
        <c:axId val="-2107480344"/>
        <c:axId val="-2107477288"/>
      </c:barChart>
      <c:catAx>
        <c:axId val="-2107480344"/>
        <c:scaling>
          <c:orientation val="minMax"/>
        </c:scaling>
        <c:delete val="0"/>
        <c:axPos val="b"/>
        <c:majorTickMark val="out"/>
        <c:minorTickMark val="none"/>
        <c:tickLblPos val="nextTo"/>
        <c:crossAx val="-2107477288"/>
        <c:crosses val="autoZero"/>
        <c:auto val="1"/>
        <c:lblAlgn val="ctr"/>
        <c:lblOffset val="100"/>
        <c:noMultiLvlLbl val="0"/>
      </c:catAx>
      <c:valAx>
        <c:axId val="-2107477288"/>
        <c:scaling>
          <c:orientation val="minMax"/>
        </c:scaling>
        <c:delete val="0"/>
        <c:axPos val="l"/>
        <c:majorGridlines/>
        <c:numFmt formatCode="0%" sourceLinked="1"/>
        <c:majorTickMark val="out"/>
        <c:minorTickMark val="none"/>
        <c:tickLblPos val="nextTo"/>
        <c:crossAx val="-2107480344"/>
        <c:crosses val="autoZero"/>
        <c:crossBetween val="between"/>
      </c:valAx>
    </c:plotArea>
    <c:legend>
      <c:legendPos val="r"/>
      <c:layout/>
      <c:overlay val="0"/>
    </c:legend>
    <c:plotVisOnly val="1"/>
    <c:dispBlanksAs val="gap"/>
    <c:showDLblsOverMax val="0"/>
  </c:chart>
  <c:txPr>
    <a:bodyPr/>
    <a:lstStyle/>
    <a:p>
      <a:pPr>
        <a:defRPr sz="1800">
          <a:latin typeface="Century Gothic"/>
          <a:cs typeface="Century Gothic"/>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988"/>
            <a:ext cx="9144000" cy="1915670"/>
          </a:xfrm>
        </p:spPr>
        <p:txBody>
          <a:bodyPr/>
          <a:lstStyle/>
          <a:p>
            <a:r>
              <a:rPr lang="en-US" dirty="0" smtClean="0">
                <a:solidFill>
                  <a:srgbClr val="996633"/>
                </a:solidFill>
              </a:rPr>
              <a:t>Director, Financial Services</a:t>
            </a:r>
            <a:endParaRPr lang="en-US" dirty="0">
              <a:solidFill>
                <a:srgbClr val="996633"/>
              </a:solidFill>
            </a:endParaRPr>
          </a:p>
        </p:txBody>
      </p:sp>
      <p:sp>
        <p:nvSpPr>
          <p:cNvPr id="3" name="Subtitle 2"/>
          <p:cNvSpPr>
            <a:spLocks noGrp="1"/>
          </p:cNvSpPr>
          <p:nvPr>
            <p:ph type="subTitle" idx="1"/>
          </p:nvPr>
        </p:nvSpPr>
        <p:spPr>
          <a:xfrm>
            <a:off x="0" y="5388429"/>
            <a:ext cx="9143999" cy="1455002"/>
          </a:xfrm>
        </p:spPr>
        <p:txBody>
          <a:bodyPr/>
          <a:lstStyle/>
          <a:p>
            <a:r>
              <a:rPr lang="en-US" dirty="0" err="1" smtClean="0">
                <a:solidFill>
                  <a:srgbClr val="996633"/>
                </a:solidFill>
              </a:rPr>
              <a:t>Valorie</a:t>
            </a:r>
            <a:r>
              <a:rPr lang="en-US" dirty="0" smtClean="0">
                <a:solidFill>
                  <a:srgbClr val="996633"/>
                </a:solidFill>
              </a:rPr>
              <a:t> Winkelman</a:t>
            </a:r>
            <a:endParaRPr lang="en-US" dirty="0">
              <a:solidFill>
                <a:srgbClr val="996633"/>
              </a:solidFill>
            </a:endParaRPr>
          </a:p>
        </p:txBody>
      </p:sp>
    </p:spTree>
    <p:extLst>
      <p:ext uri="{BB962C8B-B14F-4D97-AF65-F5344CB8AC3E}">
        <p14:creationId xmlns:p14="http://schemas.microsoft.com/office/powerpoint/2010/main" val="2223734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3" y="123812"/>
            <a:ext cx="8497529" cy="1458932"/>
          </a:xfrm>
        </p:spPr>
        <p:txBody>
          <a:bodyPr/>
          <a:lstStyle/>
          <a:p>
            <a:pPr algn="ctr"/>
            <a:r>
              <a:rPr lang="en-US" dirty="0" smtClean="0"/>
              <a:t>Registration Revenue by Mix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595285"/>
              </p:ext>
            </p:extLst>
          </p:nvPr>
        </p:nvGraphicFramePr>
        <p:xfrm>
          <a:off x="318952" y="1376921"/>
          <a:ext cx="8596312" cy="47101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8A2B4DF6-1818-B940-8E30-590D998D271B}" type="slidenum">
              <a:rPr lang="en-US" smtClean="0"/>
              <a:pPr/>
              <a:t>10</a:t>
            </a:fld>
            <a:endParaRPr lang="en-US" dirty="0"/>
          </a:p>
        </p:txBody>
      </p:sp>
    </p:spTree>
    <p:extLst>
      <p:ext uri="{BB962C8B-B14F-4D97-AF65-F5344CB8AC3E}">
        <p14:creationId xmlns:p14="http://schemas.microsoft.com/office/powerpoint/2010/main" val="302033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11</a:t>
            </a:fld>
            <a:endParaRPr lang="en-US" dirty="0"/>
          </a:p>
        </p:txBody>
      </p:sp>
      <p:sp>
        <p:nvSpPr>
          <p:cNvPr id="5" name="TextBox 4"/>
          <p:cNvSpPr txBox="1"/>
          <p:nvPr/>
        </p:nvSpPr>
        <p:spPr>
          <a:xfrm>
            <a:off x="0" y="2555088"/>
            <a:ext cx="9143999" cy="1938992"/>
          </a:xfrm>
          <a:prstGeom prst="rect">
            <a:avLst/>
          </a:prstGeom>
          <a:noFill/>
        </p:spPr>
        <p:txBody>
          <a:bodyPr wrap="square" rtlCol="0">
            <a:spAutoFit/>
          </a:bodyPr>
          <a:lstStyle/>
          <a:p>
            <a:pPr algn="ctr"/>
            <a:r>
              <a:rPr lang="en-US" sz="6000" b="1" dirty="0" smtClean="0">
                <a:solidFill>
                  <a:srgbClr val="996633"/>
                </a:solidFill>
                <a:latin typeface="Century Gothic"/>
                <a:cs typeface="Century Gothic"/>
              </a:rPr>
              <a:t>Questions?</a:t>
            </a:r>
          </a:p>
          <a:p>
            <a:pPr algn="ctr"/>
            <a:endParaRPr lang="en-US" sz="6000" b="1" dirty="0">
              <a:solidFill>
                <a:srgbClr val="996633"/>
              </a:solidFill>
              <a:latin typeface="Century Gothic"/>
              <a:cs typeface="Century Gothic"/>
            </a:endParaRPr>
          </a:p>
        </p:txBody>
      </p:sp>
    </p:spTree>
    <p:extLst>
      <p:ext uri="{BB962C8B-B14F-4D97-AF65-F5344CB8AC3E}">
        <p14:creationId xmlns:p14="http://schemas.microsoft.com/office/powerpoint/2010/main" val="304668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a:xfrm>
            <a:off x="189271" y="1914861"/>
            <a:ext cx="8595928" cy="4600619"/>
          </a:xfrm>
        </p:spPr>
        <p:txBody>
          <a:bodyPr/>
          <a:lstStyle/>
          <a:p>
            <a:r>
              <a:rPr lang="en-US" sz="3600" dirty="0" smtClean="0"/>
              <a:t>Staff</a:t>
            </a:r>
          </a:p>
          <a:p>
            <a:r>
              <a:rPr lang="en-US" sz="3600" dirty="0" smtClean="0"/>
              <a:t>ARIN Online</a:t>
            </a:r>
          </a:p>
          <a:p>
            <a:pPr lvl="1"/>
            <a:r>
              <a:rPr lang="en-US" dirty="0" smtClean="0"/>
              <a:t>Updating Billing Point of Contact</a:t>
            </a:r>
          </a:p>
          <a:p>
            <a:pPr lvl="1"/>
            <a:r>
              <a:rPr lang="en-US" dirty="0" smtClean="0"/>
              <a:t>Fee Calculator – ARIN Online</a:t>
            </a:r>
          </a:p>
          <a:p>
            <a:r>
              <a:rPr lang="en-US" sz="3600" dirty="0"/>
              <a:t>Payment/Invoicing Statistics</a:t>
            </a:r>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750077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Finance Department Staff</a:t>
            </a:r>
            <a:endParaRPr lang="en-US" dirty="0"/>
          </a:p>
        </p:txBody>
      </p:sp>
      <p:sp>
        <p:nvSpPr>
          <p:cNvPr id="3" name="Content Placeholder 2"/>
          <p:cNvSpPr>
            <a:spLocks noGrp="1"/>
          </p:cNvSpPr>
          <p:nvPr>
            <p:ph idx="1"/>
          </p:nvPr>
        </p:nvSpPr>
        <p:spPr>
          <a:xfrm>
            <a:off x="318952" y="1498836"/>
            <a:ext cx="8595928" cy="4873955"/>
          </a:xfrm>
        </p:spPr>
        <p:txBody>
          <a:bodyPr/>
          <a:lstStyle/>
          <a:p>
            <a:r>
              <a:rPr lang="en-US" sz="2400" b="1" dirty="0" smtClean="0"/>
              <a:t>Nate Davis</a:t>
            </a:r>
            <a:r>
              <a:rPr lang="en-US" sz="2400" dirty="0" smtClean="0"/>
              <a:t>, COO, assumed executive responsibilities for Finance Department</a:t>
            </a:r>
          </a:p>
          <a:p>
            <a:endParaRPr lang="en-US" sz="2400" dirty="0" smtClean="0"/>
          </a:p>
          <a:p>
            <a:r>
              <a:rPr lang="en-US" sz="2400" b="1" dirty="0" err="1" smtClean="0"/>
              <a:t>Valorie</a:t>
            </a:r>
            <a:r>
              <a:rPr lang="en-US" sz="2400" b="1" dirty="0" smtClean="0"/>
              <a:t> </a:t>
            </a:r>
            <a:r>
              <a:rPr lang="en-US" sz="2400" b="1" dirty="0"/>
              <a:t>Winkelman</a:t>
            </a:r>
            <a:r>
              <a:rPr lang="en-US" sz="2400" dirty="0"/>
              <a:t>, Director of Finance</a:t>
            </a:r>
          </a:p>
          <a:p>
            <a:endParaRPr lang="en-US" sz="2400" dirty="0"/>
          </a:p>
          <a:p>
            <a:r>
              <a:rPr lang="en-US" sz="2400" b="1" dirty="0"/>
              <a:t>Tammy Rowe</a:t>
            </a:r>
            <a:r>
              <a:rPr lang="en-US" sz="2400" dirty="0"/>
              <a:t>, Accounting Supervisor</a:t>
            </a:r>
          </a:p>
          <a:p>
            <a:pPr marL="0" indent="0">
              <a:buNone/>
            </a:pPr>
            <a:r>
              <a:rPr lang="en-US" sz="2400" dirty="0"/>
              <a:t>	</a:t>
            </a:r>
            <a:r>
              <a:rPr lang="en-US" sz="2400" dirty="0" smtClean="0"/>
              <a:t>-	</a:t>
            </a:r>
            <a:r>
              <a:rPr lang="en-US" sz="2400" b="1" dirty="0" smtClean="0"/>
              <a:t>Tanya </a:t>
            </a:r>
            <a:r>
              <a:rPr lang="en-US" sz="2400" b="1" dirty="0"/>
              <a:t>Gomez</a:t>
            </a:r>
            <a:r>
              <a:rPr lang="en-US" sz="2400" dirty="0"/>
              <a:t>, Senior Account Service Rep</a:t>
            </a:r>
          </a:p>
          <a:p>
            <a:pPr marL="0" indent="0">
              <a:buNone/>
            </a:pPr>
            <a:r>
              <a:rPr lang="en-US" sz="2400" dirty="0"/>
              <a:t>	</a:t>
            </a:r>
            <a:r>
              <a:rPr lang="en-US" sz="2400" dirty="0" smtClean="0"/>
              <a:t>-	</a:t>
            </a:r>
            <a:r>
              <a:rPr lang="en-US" sz="2400" b="1" dirty="0" smtClean="0"/>
              <a:t>Amaris </a:t>
            </a:r>
            <a:r>
              <a:rPr lang="en-US" sz="2400" b="1" dirty="0"/>
              <a:t>Wang</a:t>
            </a:r>
            <a:r>
              <a:rPr lang="en-US" sz="2400" dirty="0"/>
              <a:t>, Senior Account Service Rep</a:t>
            </a:r>
          </a:p>
          <a:p>
            <a:pPr marL="0" indent="0">
              <a:buNone/>
            </a:pPr>
            <a:r>
              <a:rPr lang="en-US" sz="2400" dirty="0"/>
              <a:t>	</a:t>
            </a:r>
            <a:r>
              <a:rPr lang="en-US" sz="2400" dirty="0" smtClean="0"/>
              <a:t>-	</a:t>
            </a:r>
            <a:r>
              <a:rPr lang="en-US" sz="2400" b="1" dirty="0" smtClean="0"/>
              <a:t>Amy </a:t>
            </a:r>
            <a:r>
              <a:rPr lang="en-US" sz="2400" b="1" dirty="0"/>
              <a:t>Sanchez</a:t>
            </a:r>
            <a:r>
              <a:rPr lang="en-US" sz="2400" dirty="0"/>
              <a:t>, Senior Account Service Rep</a:t>
            </a:r>
          </a:p>
          <a:p>
            <a:pPr marL="0" indent="0">
              <a:buNone/>
            </a:pPr>
            <a:r>
              <a:rPr lang="en-US" sz="2400" dirty="0" smtClean="0"/>
              <a:t>	-	</a:t>
            </a:r>
            <a:r>
              <a:rPr lang="en-US" sz="2400" b="1" dirty="0" smtClean="0"/>
              <a:t>Mursal </a:t>
            </a:r>
            <a:r>
              <a:rPr lang="en-US" sz="2400" b="1" dirty="0"/>
              <a:t>Attai</a:t>
            </a:r>
            <a:r>
              <a:rPr lang="en-US" sz="2400" dirty="0"/>
              <a:t>, Jr. Account Service Rep</a:t>
            </a:r>
          </a:p>
          <a:p>
            <a:endParaRPr lang="en-US" sz="2400" dirty="0"/>
          </a:p>
          <a:p>
            <a:pPr marL="0" indent="0">
              <a:buNone/>
            </a:pPr>
            <a:r>
              <a:rPr lang="en-US" sz="2400" dirty="0" smtClean="0"/>
              <a:t> </a:t>
            </a:r>
            <a:endParaRPr lang="en-US" sz="2400" dirty="0"/>
          </a:p>
          <a:p>
            <a:endParaRPr lang="en-US" sz="2000"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58660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Billing Management in ARIN Online</a:t>
            </a:r>
            <a:endParaRPr lang="en-US" sz="3600" dirty="0"/>
          </a:p>
        </p:txBody>
      </p:sp>
      <p:sp>
        <p:nvSpPr>
          <p:cNvPr id="3" name="Content Placeholder 2"/>
          <p:cNvSpPr>
            <a:spLocks noGrp="1"/>
          </p:cNvSpPr>
          <p:nvPr>
            <p:ph idx="1"/>
          </p:nvPr>
        </p:nvSpPr>
        <p:spPr>
          <a:xfrm>
            <a:off x="189271" y="1312741"/>
            <a:ext cx="8595928" cy="5202739"/>
          </a:xfrm>
        </p:spPr>
        <p:txBody>
          <a:bodyPr/>
          <a:lstStyle/>
          <a:p>
            <a:r>
              <a:rPr lang="en-US" b="1" dirty="0" smtClean="0"/>
              <a:t>It is important to keep your Billing POC (BPOC)up to date for several reasons:</a:t>
            </a:r>
          </a:p>
          <a:p>
            <a:pPr lvl="1"/>
            <a:r>
              <a:rPr lang="en-US" b="0" dirty="0" smtClean="0"/>
              <a:t>The BPOC is the only contact point for sending initial invoices</a:t>
            </a:r>
          </a:p>
          <a:p>
            <a:pPr lvl="1"/>
            <a:r>
              <a:rPr lang="en-US" b="0" dirty="0" smtClean="0"/>
              <a:t>Reminders are sent to the BPOC as well as the Admin, Tech and DMR POC</a:t>
            </a:r>
          </a:p>
          <a:p>
            <a:pPr lvl="1"/>
            <a:r>
              <a:rPr lang="en-US" b="0" dirty="0" smtClean="0"/>
              <a:t>Contact point for ARIN staff should there be questions regarding the account</a:t>
            </a:r>
          </a:p>
          <a:p>
            <a:pPr lvl="1"/>
            <a:endParaRPr lang="en-US" dirty="0" smtClean="0"/>
          </a:p>
        </p:txBody>
      </p:sp>
      <p:sp>
        <p:nvSpPr>
          <p:cNvPr id="4" name="Slide Number Placeholder 3"/>
          <p:cNvSpPr>
            <a:spLocks noGrp="1"/>
          </p:cNvSpPr>
          <p:nvPr>
            <p:ph type="sldNum" sz="quarter" idx="4"/>
          </p:nvPr>
        </p:nvSpPr>
        <p:spPr/>
        <p:txBody>
          <a:body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118180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Billing Management in ARIN Online</a:t>
            </a:r>
            <a:endParaRPr lang="en-US" sz="3600" dirty="0"/>
          </a:p>
        </p:txBody>
      </p:sp>
      <p:sp>
        <p:nvSpPr>
          <p:cNvPr id="3" name="Content Placeholder 2"/>
          <p:cNvSpPr>
            <a:spLocks noGrp="1"/>
          </p:cNvSpPr>
          <p:nvPr>
            <p:ph idx="1"/>
          </p:nvPr>
        </p:nvSpPr>
        <p:spPr>
          <a:xfrm>
            <a:off x="189271" y="1258645"/>
            <a:ext cx="8595928" cy="5256835"/>
          </a:xfrm>
        </p:spPr>
        <p:txBody>
          <a:bodyPr/>
          <a:lstStyle/>
          <a:p>
            <a:r>
              <a:rPr lang="en-US" sz="2400" dirty="0" smtClean="0"/>
              <a:t>If </a:t>
            </a:r>
            <a:r>
              <a:rPr lang="en-US" sz="2400" dirty="0"/>
              <a:t>you have an ARIN Online web account linked to an organization (ORG) as an Admin, Tech, Billing or DMR Point of Contact (POC), you may modify billing contact information within ARIN Online. To access this information</a:t>
            </a:r>
            <a:r>
              <a:rPr lang="en-US" sz="2400" dirty="0" smtClean="0"/>
              <a:t>:</a:t>
            </a:r>
          </a:p>
          <a:p>
            <a:pPr marL="0" indent="0">
              <a:buNone/>
            </a:pPr>
            <a:endParaRPr lang="en-US" sz="2000" dirty="0"/>
          </a:p>
          <a:p>
            <a:pPr marL="0" indent="0">
              <a:buNone/>
            </a:pPr>
            <a:r>
              <a:rPr lang="en-US" sz="2000" dirty="0" smtClean="0"/>
              <a:t>	-	Log </a:t>
            </a:r>
            <a:r>
              <a:rPr lang="en-US" sz="2000" dirty="0"/>
              <a:t>into your ARIN Online account</a:t>
            </a:r>
          </a:p>
          <a:p>
            <a:pPr marL="0" indent="0">
              <a:buNone/>
            </a:pPr>
            <a:r>
              <a:rPr lang="en-US" sz="2000" dirty="0" smtClean="0"/>
              <a:t>	-	Select </a:t>
            </a:r>
            <a:r>
              <a:rPr lang="en-US" sz="2000" dirty="0"/>
              <a:t>BILLING INFO from the left-hand menu</a:t>
            </a:r>
          </a:p>
          <a:p>
            <a:pPr marL="0" indent="0">
              <a:buNone/>
            </a:pPr>
            <a:r>
              <a:rPr lang="en-US" sz="2000" dirty="0" smtClean="0"/>
              <a:t>	-	Click </a:t>
            </a:r>
            <a:r>
              <a:rPr lang="en-US" sz="2000" dirty="0"/>
              <a:t>the Org ID from the List that you want to review</a:t>
            </a:r>
          </a:p>
          <a:p>
            <a:pPr marL="0" indent="0">
              <a:buNone/>
            </a:pPr>
            <a:r>
              <a:rPr lang="en-US" sz="2000" dirty="0" smtClean="0"/>
              <a:t>	-	At </a:t>
            </a:r>
            <a:r>
              <a:rPr lang="en-US" sz="2000" dirty="0"/>
              <a:t>the Billing Information Page, if the information is incorrect, </a:t>
            </a:r>
            <a:r>
              <a:rPr lang="en-US" sz="2000" dirty="0" smtClean="0"/>
              <a:t>		click modify </a:t>
            </a:r>
            <a:r>
              <a:rPr lang="en-US" sz="2000" dirty="0"/>
              <a:t>from the Manage Billing section on the </a:t>
            </a:r>
            <a:r>
              <a:rPr lang="en-US" sz="2000" dirty="0" smtClean="0"/>
              <a:t>right-			hand </a:t>
            </a:r>
            <a:r>
              <a:rPr lang="en-US" sz="2000" dirty="0"/>
              <a:t>menu</a:t>
            </a:r>
          </a:p>
          <a:p>
            <a:pPr marL="0" indent="0">
              <a:buNone/>
            </a:pPr>
            <a:r>
              <a:rPr lang="en-US" sz="2000" dirty="0" smtClean="0"/>
              <a:t>	-	Proceed </a:t>
            </a:r>
            <a:r>
              <a:rPr lang="en-US" sz="2000" dirty="0"/>
              <a:t>to provide the new contact information and submit</a:t>
            </a:r>
          </a:p>
          <a:p>
            <a:pPr marL="0" indent="0">
              <a:buNone/>
            </a:pPr>
            <a:endParaRPr lang="en-US" sz="2000"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5</a:t>
            </a:fld>
            <a:endParaRPr lang="en-US" dirty="0"/>
          </a:p>
        </p:txBody>
      </p:sp>
    </p:spTree>
    <p:extLst>
      <p:ext uri="{BB962C8B-B14F-4D97-AF65-F5344CB8AC3E}">
        <p14:creationId xmlns:p14="http://schemas.microsoft.com/office/powerpoint/2010/main" val="2569352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2904"/>
            <a:ext cx="8497529" cy="1458932"/>
          </a:xfrm>
        </p:spPr>
        <p:txBody>
          <a:bodyPr/>
          <a:lstStyle/>
          <a:p>
            <a:pPr algn="ctr"/>
            <a:r>
              <a:rPr lang="en-US" dirty="0" smtClean="0"/>
              <a:t>ARIN Fee Calculator</a:t>
            </a:r>
            <a:endParaRPr lang="en-US" dirty="0"/>
          </a:p>
        </p:txBody>
      </p:sp>
      <p:sp>
        <p:nvSpPr>
          <p:cNvPr id="3" name="Content Placeholder 2"/>
          <p:cNvSpPr>
            <a:spLocks noGrp="1"/>
          </p:cNvSpPr>
          <p:nvPr>
            <p:ph idx="1"/>
          </p:nvPr>
        </p:nvSpPr>
        <p:spPr>
          <a:xfrm>
            <a:off x="189271" y="1094664"/>
            <a:ext cx="8595928" cy="5235320"/>
          </a:xfrm>
        </p:spPr>
        <p:txBody>
          <a:bodyPr/>
          <a:lstStyle/>
          <a:p>
            <a:r>
              <a:rPr lang="en-US" sz="2000" dirty="0"/>
              <a:t>ARIN Online features a fee calculator for ARIN resource holders wishing to view an estimate of annual fees. </a:t>
            </a:r>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47" y="1825735"/>
            <a:ext cx="7507287" cy="404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444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ARIN Fee Calculator (cont’d)</a:t>
            </a:r>
            <a:endParaRPr lang="en-US" dirty="0"/>
          </a:p>
        </p:txBody>
      </p:sp>
      <p:sp>
        <p:nvSpPr>
          <p:cNvPr id="3" name="Content Placeholder 2"/>
          <p:cNvSpPr>
            <a:spLocks noGrp="1"/>
          </p:cNvSpPr>
          <p:nvPr>
            <p:ph idx="1"/>
          </p:nvPr>
        </p:nvSpPr>
        <p:spPr/>
        <p:txBody>
          <a:bodyPr/>
          <a:lstStyle/>
          <a:p>
            <a:r>
              <a:rPr lang="en-US" sz="2800" dirty="0"/>
              <a:t>Users linked to at least one ORG with billable resources may view an estimate of their annual ARIN fees by navigating to the Billing Info section, selecting an ORG, and selecting the "fee" button on the right. This table will list that ORG's fees as they apply to their current resource holdings, and list them by category with a total on the bottom row. This table is populated via queries to </a:t>
            </a:r>
            <a:r>
              <a:rPr lang="en-US" sz="2800" dirty="0" smtClean="0"/>
              <a:t>Navision.</a:t>
            </a:r>
            <a:endParaRPr lang="en-US" sz="2800"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7</a:t>
            </a:fld>
            <a:endParaRPr lang="en-US" dirty="0"/>
          </a:p>
        </p:txBody>
      </p:sp>
    </p:spTree>
    <p:extLst>
      <p:ext uri="{BB962C8B-B14F-4D97-AF65-F5344CB8AC3E}">
        <p14:creationId xmlns:p14="http://schemas.microsoft.com/office/powerpoint/2010/main" val="943610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Payment Types YTD August 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0847360"/>
              </p:ext>
            </p:extLst>
          </p:nvPr>
        </p:nvGraphicFramePr>
        <p:xfrm>
          <a:off x="188913" y="1484556"/>
          <a:ext cx="8596312" cy="500832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8A2B4DF6-1818-B940-8E30-590D998D271B}" type="slidenum">
              <a:rPr lang="en-US" smtClean="0"/>
              <a:pPr/>
              <a:t>8</a:t>
            </a:fld>
            <a:endParaRPr lang="en-US" dirty="0"/>
          </a:p>
        </p:txBody>
      </p:sp>
    </p:spTree>
    <p:extLst>
      <p:ext uri="{BB962C8B-B14F-4D97-AF65-F5344CB8AC3E}">
        <p14:creationId xmlns:p14="http://schemas.microsoft.com/office/powerpoint/2010/main" val="2980865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Revenue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3661146"/>
              </p:ext>
            </p:extLst>
          </p:nvPr>
        </p:nvGraphicFramePr>
        <p:xfrm>
          <a:off x="318952" y="1405458"/>
          <a:ext cx="8596312" cy="47101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8A2B4DF6-1818-B940-8E30-590D998D271B}" type="slidenum">
              <a:rPr lang="en-US" smtClean="0"/>
              <a:pPr/>
              <a:t>9</a:t>
            </a:fld>
            <a:endParaRPr lang="en-US" dirty="0"/>
          </a:p>
        </p:txBody>
      </p:sp>
    </p:spTree>
    <p:extLst>
      <p:ext uri="{BB962C8B-B14F-4D97-AF65-F5344CB8AC3E}">
        <p14:creationId xmlns:p14="http://schemas.microsoft.com/office/powerpoint/2010/main" val="374846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1584</TotalTime>
  <Words>294</Words>
  <Application>Microsoft Macintosh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Director, Financial Services</vt:lpstr>
      <vt:lpstr>Summary</vt:lpstr>
      <vt:lpstr>Finance Department Staff</vt:lpstr>
      <vt:lpstr>Billing Management in ARIN Online</vt:lpstr>
      <vt:lpstr>Billing Management in ARIN Online</vt:lpstr>
      <vt:lpstr>ARIN Fee Calculator</vt:lpstr>
      <vt:lpstr>ARIN Fee Calculator (cont’d)</vt:lpstr>
      <vt:lpstr>Payment Types YTD August 2013</vt:lpstr>
      <vt:lpstr>Registration Revenue</vt:lpstr>
      <vt:lpstr>Registration Revenue by Mix %</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Erin Sellers</cp:lastModifiedBy>
  <cp:revision>104</cp:revision>
  <dcterms:created xsi:type="dcterms:W3CDTF">2010-08-12T13:39:46Z</dcterms:created>
  <dcterms:modified xsi:type="dcterms:W3CDTF">2013-10-04T14:49:40Z</dcterms:modified>
</cp:coreProperties>
</file>