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80" r:id="rId2"/>
    <p:sldId id="283" r:id="rId3"/>
    <p:sldId id="304" r:id="rId4"/>
    <p:sldId id="311" r:id="rId5"/>
    <p:sldId id="286" r:id="rId6"/>
    <p:sldId id="288" r:id="rId7"/>
    <p:sldId id="320" r:id="rId8"/>
    <p:sldId id="314" r:id="rId9"/>
    <p:sldId id="289" r:id="rId10"/>
    <p:sldId id="319" r:id="rId11"/>
    <p:sldId id="322" r:id="rId12"/>
    <p:sldId id="310" r:id="rId13"/>
    <p:sldId id="316" r:id="rId14"/>
    <p:sldId id="317" r:id="rId15"/>
    <p:sldId id="300" r:id="rId16"/>
    <p:sldId id="321" r:id="rId17"/>
    <p:sldId id="30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BAC"/>
    <a:srgbClr val="EEB952"/>
    <a:srgbClr val="7FBCC8"/>
    <a:srgbClr val="98E0E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63" autoAdjust="0"/>
  </p:normalViewPr>
  <p:slideViewPr>
    <p:cSldViewPr snapToGrid="0" snapToObjects="1" showGuides="1">
      <p:cViewPr varScale="1">
        <p:scale>
          <a:sx n="62" d="100"/>
          <a:sy n="62" d="100"/>
        </p:scale>
        <p:origin x="-9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10/10/13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we do – issue v4, v6 and </a:t>
            </a:r>
            <a:r>
              <a:rPr lang="en-US" baseline="0" dirty="0" err="1" smtClean="0"/>
              <a:t>asns</a:t>
            </a:r>
            <a:r>
              <a:rPr lang="en-US" baseline="0" dirty="0" smtClean="0"/>
              <a:t>, handle all transfers, do all </a:t>
            </a:r>
            <a:r>
              <a:rPr lang="en-US" baseline="0" dirty="0" err="1" smtClean="0"/>
              <a:t>modifictaions</a:t>
            </a:r>
            <a:r>
              <a:rPr lang="en-US" baseline="0" dirty="0" smtClean="0"/>
              <a:t> and updates, maintain the integrity of the database, run the </a:t>
            </a:r>
            <a:r>
              <a:rPr lang="en-US" baseline="0" dirty="0" err="1" smtClean="0"/>
              <a:t>irr</a:t>
            </a:r>
            <a:r>
              <a:rPr lang="en-US" baseline="0" dirty="0" smtClean="0"/>
              <a:t>, run a </a:t>
            </a:r>
            <a:r>
              <a:rPr lang="en-US" baseline="0" dirty="0" err="1" smtClean="0"/>
              <a:t>helpdesk,run</a:t>
            </a:r>
            <a:r>
              <a:rPr lang="en-US" baseline="0" dirty="0" smtClean="0"/>
              <a:t> services like </a:t>
            </a:r>
            <a:r>
              <a:rPr lang="en-US" baseline="0" dirty="0" err="1" smtClean="0"/>
              <a:t>stls</a:t>
            </a:r>
            <a:r>
              <a:rPr lang="en-US" baseline="0" dirty="0" smtClean="0"/>
              <a:t>, do outreach, act as </a:t>
            </a:r>
            <a:r>
              <a:rPr lang="en-US" baseline="0" dirty="0" err="1" smtClean="0"/>
              <a:t>smes</a:t>
            </a:r>
            <a:r>
              <a:rPr lang="en-US" baseline="0" dirty="0" smtClean="0"/>
              <a:t> to all departments, particularly </a:t>
            </a:r>
            <a:r>
              <a:rPr lang="en-US" baseline="0" dirty="0" err="1" smtClean="0"/>
              <a:t>cmsd</a:t>
            </a:r>
            <a:r>
              <a:rPr lang="en-US" baseline="0" dirty="0" smtClean="0"/>
              <a:t> and to john as he receives many external inquiries.  RSD runs the core function of the registry by issuing resources, implementing policies, running a helpdesk, </a:t>
            </a:r>
            <a:r>
              <a:rPr lang="en-US" baseline="0" dirty="0" err="1" smtClean="0"/>
              <a:t>maintainingg</a:t>
            </a:r>
            <a:r>
              <a:rPr lang="en-US" baseline="0" dirty="0" smtClean="0"/>
              <a:t> </a:t>
            </a:r>
            <a:r>
              <a:rPr lang="en-US" baseline="0" dirty="0" err="1" smtClean="0"/>
              <a:t>whois</a:t>
            </a:r>
            <a:r>
              <a:rPr lang="en-US" baseline="0" dirty="0" smtClean="0"/>
              <a:t> and the </a:t>
            </a:r>
            <a:r>
              <a:rPr lang="en-US" baseline="0" dirty="0" err="1" smtClean="0"/>
              <a:t>irr</a:t>
            </a:r>
            <a:r>
              <a:rPr lang="en-US" baseline="0" dirty="0" smtClean="0"/>
              <a:t>, etc. but we also act as </a:t>
            </a:r>
            <a:r>
              <a:rPr lang="en-US" baseline="0" dirty="0" err="1" smtClean="0"/>
              <a:t>sme</a:t>
            </a:r>
            <a:r>
              <a:rPr lang="en-US" baseline="0" dirty="0" smtClean="0"/>
              <a:t> within the company, provide support to many outreach events, etc.  They are at the forefront of this changing world we live in and are doing a great job at adapting and excelling. And I just want to recognize them for all of their hard work.</a:t>
            </a:r>
            <a:endParaRPr lang="en-US" dirty="0"/>
          </a:p>
        </p:txBody>
      </p:sp>
      <p:sp>
        <p:nvSpPr>
          <p:cNvPr id="4" name="Slide Number Placeholder 3"/>
          <p:cNvSpPr>
            <a:spLocks noGrp="1"/>
          </p:cNvSpPr>
          <p:nvPr>
            <p:ph type="sldNum" sz="quarter" idx="10"/>
          </p:nvPr>
        </p:nvSpPr>
        <p:spPr/>
        <p:txBody>
          <a:bodyPr/>
          <a:lstStyle/>
          <a:p>
            <a:fld id="{1F290F53-9B2A-F942-AF4A-B541B0D0B158}" type="slidenum">
              <a:rPr lang="en-US" smtClean="0"/>
              <a:t>2</a:t>
            </a:fld>
            <a:endParaRPr lang="en-US"/>
          </a:p>
        </p:txBody>
      </p:sp>
    </p:spTree>
    <p:extLst>
      <p:ext uri="{BB962C8B-B14F-4D97-AF65-F5344CB8AC3E}">
        <p14:creationId xmlns:p14="http://schemas.microsoft.com/office/powerpoint/2010/main" val="427380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a:t>
            </a:r>
            <a:r>
              <a:rPr lang="en-US" b="1" baseline="0" dirty="0" smtClean="0"/>
              <a:t> stats need to be updated as follows:</a:t>
            </a:r>
          </a:p>
          <a:p>
            <a:r>
              <a:rPr lang="en-US" b="1" baseline="0" dirty="0" smtClean="0"/>
              <a:t>Remove Jan 2012 through July 2012</a:t>
            </a:r>
          </a:p>
          <a:p>
            <a:endParaRPr lang="en-US" b="1" dirty="0"/>
          </a:p>
        </p:txBody>
      </p:sp>
      <p:sp>
        <p:nvSpPr>
          <p:cNvPr id="4" name="Slide Number Placeholder 3"/>
          <p:cNvSpPr>
            <a:spLocks noGrp="1"/>
          </p:cNvSpPr>
          <p:nvPr>
            <p:ph type="sldNum" sz="quarter" idx="10"/>
          </p:nvPr>
        </p:nvSpPr>
        <p:spPr/>
        <p:txBody>
          <a:bodyPr/>
          <a:lstStyle/>
          <a:p>
            <a:fld id="{A01CE67F-0DD7-CB48-A1CB-09830BDCA497}" type="slidenum">
              <a:rPr lang="en-US" smtClean="0"/>
              <a:t>16</a:t>
            </a:fld>
            <a:endParaRPr lang="en-US"/>
          </a:p>
        </p:txBody>
      </p:sp>
    </p:spTree>
    <p:extLst>
      <p:ext uri="{BB962C8B-B14F-4D97-AF65-F5344CB8AC3E}">
        <p14:creationId xmlns:p14="http://schemas.microsoft.com/office/powerpoint/2010/main" val="136550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increase in iPv6 ISP requests</a:t>
            </a:r>
          </a:p>
          <a:p>
            <a:r>
              <a:rPr lang="en-US" dirty="0" smtClean="0"/>
              <a:t>14% increase in total ASNs issued</a:t>
            </a:r>
            <a:endParaRPr lang="en-US" dirty="0"/>
          </a:p>
        </p:txBody>
      </p:sp>
      <p:sp>
        <p:nvSpPr>
          <p:cNvPr id="4" name="Slide Number Placeholder 3"/>
          <p:cNvSpPr>
            <a:spLocks noGrp="1"/>
          </p:cNvSpPr>
          <p:nvPr>
            <p:ph type="sldNum" sz="quarter" idx="10"/>
          </p:nvPr>
        </p:nvSpPr>
        <p:spPr/>
        <p:txBody>
          <a:bodyPr/>
          <a:lstStyle/>
          <a:p>
            <a:fld id="{A01CE67F-0DD7-CB48-A1CB-09830BDCA497}" type="slidenum">
              <a:rPr lang="en-US" smtClean="0"/>
              <a:t>3</a:t>
            </a:fld>
            <a:endParaRPr lang="en-US"/>
          </a:p>
        </p:txBody>
      </p:sp>
    </p:spTree>
    <p:extLst>
      <p:ext uri="{BB962C8B-B14F-4D97-AF65-F5344CB8AC3E}">
        <p14:creationId xmlns:p14="http://schemas.microsoft.com/office/powerpoint/2010/main" val="385074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31859C"/>
              </a:solidFill>
            </a:endParaRPr>
          </a:p>
        </p:txBody>
      </p:sp>
      <p:sp>
        <p:nvSpPr>
          <p:cNvPr id="4" name="Slide Number Placeholder 3"/>
          <p:cNvSpPr>
            <a:spLocks noGrp="1"/>
          </p:cNvSpPr>
          <p:nvPr>
            <p:ph type="sldNum" sz="quarter" idx="10"/>
          </p:nvPr>
        </p:nvSpPr>
        <p:spPr/>
        <p:txBody>
          <a:bodyPr/>
          <a:lstStyle/>
          <a:p>
            <a:fld id="{A01CE67F-0DD7-CB48-A1CB-09830BDCA497}" type="slidenum">
              <a:rPr lang="en-US" smtClean="0"/>
              <a:t>5</a:t>
            </a:fld>
            <a:endParaRPr lang="en-US"/>
          </a:p>
        </p:txBody>
      </p:sp>
    </p:spTree>
    <p:extLst>
      <p:ext uri="{BB962C8B-B14F-4D97-AF65-F5344CB8AC3E}">
        <p14:creationId xmlns:p14="http://schemas.microsoft.com/office/powerpoint/2010/main" val="131714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ARIN has reviewed and refined its procedures to create an IPv4 Countdown Plan explaining how IPv4 requests will be processed as the remaining IPv4 address pool is distributed.  There are a number of variables that could accelerate or slow the rate at which ARIN moves through each phase. Some IPv4 space may be returned to IANA in accordance with global policy and new policies and/or larger requests could change intended plans and lead to faster depletion of the remaining IPv4 address pool</a:t>
            </a:r>
            <a:r>
              <a:rPr lang="en-US" dirty="0" smtClean="0">
                <a:latin typeface="Calibri" charset="0"/>
              </a:rPr>
              <a:t>.</a:t>
            </a:r>
          </a:p>
          <a:p>
            <a:pPr marL="0" marR="0" lvl="1" indent="0" algn="l" defTabSz="457200" rtl="0" eaLnBrk="1" fontAlgn="auto" latinLnBrk="0" hangingPunct="1">
              <a:lnSpc>
                <a:spcPct val="100000"/>
              </a:lnSpc>
              <a:spcBef>
                <a:spcPct val="0"/>
              </a:spcBef>
              <a:spcAft>
                <a:spcPts val="0"/>
              </a:spcAft>
              <a:buClrTx/>
              <a:buSzTx/>
              <a:buFontTx/>
              <a:buNone/>
              <a:tabLst/>
              <a:defRPr/>
            </a:pPr>
            <a:r>
              <a:rPr lang="en-US" sz="2400" b="1" dirty="0" smtClean="0">
                <a:latin typeface="Century Gothic" charset="0"/>
              </a:rPr>
              <a:t>**Working with CMSD on communications planning for next phase</a:t>
            </a:r>
          </a:p>
          <a:p>
            <a:pPr eaLnBrk="1" hangingPunct="1">
              <a:spcBef>
                <a:spcPct val="0"/>
              </a:spcBef>
            </a:pP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EA0663E-2005-A945-AC0F-A7E87B9150D2}" type="slidenum">
              <a:rPr lang="en-US" sz="1200"/>
              <a:pPr eaLnBrk="1" fontAlgn="base" hangingPunct="1">
                <a:spcBef>
                  <a:spcPct val="0"/>
                </a:spcBef>
                <a:spcAft>
                  <a:spcPct val="0"/>
                </a:spcAft>
              </a:pPr>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we </a:t>
            </a:r>
            <a:r>
              <a:rPr lang="en-US" baseline="0" dirty="0" smtClean="0"/>
              <a:t> recover about two thirds of  the total number of 2 byte </a:t>
            </a:r>
            <a:r>
              <a:rPr lang="en-US" baseline="0" dirty="0" err="1" smtClean="0"/>
              <a:t>asns</a:t>
            </a:r>
            <a:r>
              <a:rPr lang="en-US" baseline="0" dirty="0" smtClean="0"/>
              <a:t> that we issue each year</a:t>
            </a:r>
          </a:p>
          <a:p>
            <a:r>
              <a:rPr lang="en-US" baseline="0" dirty="0" smtClean="0"/>
              <a:t>Issuing on average 1400 2 byte </a:t>
            </a:r>
            <a:r>
              <a:rPr lang="en-US" baseline="0" smtClean="0"/>
              <a:t>ASNs per year</a:t>
            </a:r>
            <a:endParaRPr lang="en-US" dirty="0"/>
          </a:p>
        </p:txBody>
      </p:sp>
      <p:sp>
        <p:nvSpPr>
          <p:cNvPr id="4" name="Slide Number Placeholder 3"/>
          <p:cNvSpPr>
            <a:spLocks noGrp="1"/>
          </p:cNvSpPr>
          <p:nvPr>
            <p:ph type="sldNum" sz="quarter" idx="10"/>
          </p:nvPr>
        </p:nvSpPr>
        <p:spPr/>
        <p:txBody>
          <a:bodyPr/>
          <a:lstStyle/>
          <a:p>
            <a:fld id="{AD565CD6-F878-E048-BBF4-AA85AC16BAB8}" type="slidenum">
              <a:rPr lang="en-US" smtClean="0"/>
              <a:t>9</a:t>
            </a:fld>
            <a:endParaRPr lang="en-US"/>
          </a:p>
        </p:txBody>
      </p:sp>
    </p:spTree>
    <p:extLst>
      <p:ext uri="{BB962C8B-B14F-4D97-AF65-F5344CB8AC3E}">
        <p14:creationId xmlns:p14="http://schemas.microsoft.com/office/powerpoint/2010/main" val="371709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Multi-homed policy – says that you must have intent to </a:t>
            </a:r>
            <a:r>
              <a:rPr lang="en-US" dirty="0" err="1" smtClean="0"/>
              <a:t>mulit</a:t>
            </a:r>
            <a:r>
              <a:rPr lang="en-US" dirty="0" smtClean="0"/>
              <a:t>-home immediately</a:t>
            </a:r>
            <a:r>
              <a:rPr lang="en-US" baseline="0" dirty="0" smtClean="0"/>
              <a:t> (we use 30 days as a measure and require connectivity agreements)</a:t>
            </a:r>
            <a:endParaRPr lang="en-US" dirty="0"/>
          </a:p>
        </p:txBody>
      </p:sp>
      <p:sp>
        <p:nvSpPr>
          <p:cNvPr id="4" name="Slide Number Placeholder 3"/>
          <p:cNvSpPr>
            <a:spLocks noGrp="1"/>
          </p:cNvSpPr>
          <p:nvPr>
            <p:ph type="sldNum" sz="quarter" idx="10"/>
          </p:nvPr>
        </p:nvSpPr>
        <p:spPr/>
        <p:txBody>
          <a:bodyPr/>
          <a:lstStyle/>
          <a:p>
            <a:fld id="{A01CE67F-0DD7-CB48-A1CB-09830BDCA497}" type="slidenum">
              <a:rPr lang="en-US" smtClean="0"/>
              <a:t>10</a:t>
            </a:fld>
            <a:endParaRPr lang="en-US"/>
          </a:p>
        </p:txBody>
      </p:sp>
    </p:spTree>
    <p:extLst>
      <p:ext uri="{BB962C8B-B14F-4D97-AF65-F5344CB8AC3E}">
        <p14:creationId xmlns:p14="http://schemas.microsoft.com/office/powerpoint/2010/main" val="255764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Issued 1.47 /8s in 2012</a:t>
            </a:r>
          </a:p>
        </p:txBody>
      </p:sp>
      <p:sp>
        <p:nvSpPr>
          <p:cNvPr id="4" name="Slide Number Placeholder 3"/>
          <p:cNvSpPr>
            <a:spLocks noGrp="1"/>
          </p:cNvSpPr>
          <p:nvPr>
            <p:ph type="sldNum" sz="quarter" idx="10"/>
          </p:nvPr>
        </p:nvSpPr>
        <p:spPr/>
        <p:txBody>
          <a:bodyPr/>
          <a:lstStyle/>
          <a:p>
            <a:fld id="{A01CE67F-0DD7-CB48-A1CB-09830BDCA497}" type="slidenum">
              <a:rPr lang="en-US" smtClean="0"/>
              <a:t>13</a:t>
            </a:fld>
            <a:endParaRPr lang="en-US"/>
          </a:p>
        </p:txBody>
      </p:sp>
    </p:spTree>
    <p:extLst>
      <p:ext uri="{BB962C8B-B14F-4D97-AF65-F5344CB8AC3E}">
        <p14:creationId xmlns:p14="http://schemas.microsoft.com/office/powerpoint/2010/main" val="352589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218 allocations and 161 assignments through August 2013.</a:t>
            </a:r>
          </a:p>
          <a:p>
            <a:pPr>
              <a:spcBef>
                <a:spcPct val="0"/>
              </a:spcBef>
            </a:pPr>
            <a:r>
              <a:rPr lang="en-US" b="1" dirty="0" smtClean="0">
                <a:latin typeface="Calibri" charset="0"/>
              </a:rPr>
              <a:t>**ERIN</a:t>
            </a:r>
            <a:r>
              <a:rPr lang="en-US" b="1" baseline="0" dirty="0" smtClean="0">
                <a:latin typeface="Calibri" charset="0"/>
              </a:rPr>
              <a:t> - </a:t>
            </a:r>
            <a:r>
              <a:rPr lang="en-US" b="1" dirty="0" smtClean="0">
                <a:latin typeface="Calibri" charset="0"/>
              </a:rPr>
              <a:t>Need</a:t>
            </a:r>
            <a:r>
              <a:rPr lang="en-US" b="1" baseline="0" dirty="0" smtClean="0">
                <a:latin typeface="Calibri" charset="0"/>
              </a:rPr>
              <a:t> to add September stats – 15 IPv6 allocations, 22 IPv6 assignments, Total 2013 </a:t>
            </a:r>
            <a:r>
              <a:rPr lang="en-US" b="1" baseline="0" dirty="0" err="1" smtClean="0">
                <a:latin typeface="Calibri" charset="0"/>
              </a:rPr>
              <a:t>ytd</a:t>
            </a:r>
            <a:r>
              <a:rPr lang="en-US" b="1" baseline="0" dirty="0" smtClean="0">
                <a:latin typeface="Calibri" charset="0"/>
              </a:rPr>
              <a:t> = 233 IPv6 allocations and 183 IPv6 assignments</a:t>
            </a:r>
          </a:p>
          <a:p>
            <a:pPr>
              <a:spcBef>
                <a:spcPct val="0"/>
              </a:spcBef>
            </a:pPr>
            <a:r>
              <a:rPr lang="en-US" b="1" baseline="0" dirty="0" smtClean="0">
                <a:latin typeface="Calibri" charset="0"/>
              </a:rPr>
              <a:t>ERIN - **Can you add a box around the 2013 stats?? Leslie – not sure what you mean here?</a:t>
            </a:r>
            <a:endParaRPr lang="en-US" b="1"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4DBB5935-BA9C-474B-AB88-412AC3695BB7}" type="slidenum">
              <a:rPr lang="en-US"/>
              <a:pPr fontAlgn="base">
                <a:spcBef>
                  <a:spcPct val="0"/>
                </a:spcBef>
                <a:spcAft>
                  <a:spcPct val="0"/>
                </a:spcAft>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**ERIN - Need to</a:t>
            </a:r>
            <a:r>
              <a:rPr lang="en-US" b="1" baseline="0" dirty="0" smtClean="0"/>
              <a:t> update as follows:</a:t>
            </a:r>
          </a:p>
          <a:p>
            <a:r>
              <a:rPr lang="en-US" b="1" dirty="0" smtClean="0"/>
              <a:t>As of Oct</a:t>
            </a:r>
            <a:r>
              <a:rPr lang="en-US" b="1" baseline="0" dirty="0" smtClean="0"/>
              <a:t> 1</a:t>
            </a:r>
            <a:r>
              <a:rPr lang="en-US" b="1" dirty="0" smtClean="0"/>
              <a:t>, 2013:</a:t>
            </a:r>
          </a:p>
          <a:p>
            <a:r>
              <a:rPr lang="en-US" sz="1200" b="1" kern="1200" dirty="0" smtClean="0">
                <a:solidFill>
                  <a:schemeClr val="tx1"/>
                </a:solidFill>
                <a:latin typeface="+mn-lt"/>
                <a:ea typeface="+mn-ea"/>
                <a:cs typeface="+mn-cs"/>
              </a:rPr>
              <a:t>Total subscribers: 4484</a:t>
            </a:r>
          </a:p>
          <a:p>
            <a:r>
              <a:rPr lang="en-US" sz="1200" b="1" kern="1200" dirty="0" smtClean="0">
                <a:solidFill>
                  <a:schemeClr val="tx1"/>
                </a:solidFill>
                <a:latin typeface="+mn-lt"/>
                <a:ea typeface="+mn-ea"/>
                <a:cs typeface="+mn-cs"/>
              </a:rPr>
              <a:t>Total IPv4 only: 2466 (55%)</a:t>
            </a:r>
          </a:p>
          <a:p>
            <a:r>
              <a:rPr lang="ro-RO" sz="1200" b="1" kern="1200" dirty="0" smtClean="0">
                <a:solidFill>
                  <a:schemeClr val="tx1"/>
                </a:solidFill>
                <a:latin typeface="+mn-lt"/>
                <a:ea typeface="+mn-ea"/>
                <a:cs typeface="+mn-cs"/>
              </a:rPr>
              <a:t>Total IPv4:IPv6: 1738 (39%)</a:t>
            </a:r>
          </a:p>
          <a:p>
            <a:r>
              <a:rPr lang="en-US" sz="1200" b="1" kern="1200" dirty="0" smtClean="0">
                <a:solidFill>
                  <a:schemeClr val="tx1"/>
                </a:solidFill>
                <a:latin typeface="+mn-lt"/>
                <a:ea typeface="+mn-ea"/>
                <a:cs typeface="+mn-cs"/>
              </a:rPr>
              <a:t>Total IPv6 only: 280 (6%)</a:t>
            </a:r>
            <a:endParaRPr lang="en-US" b="1" dirty="0" smtClean="0"/>
          </a:p>
        </p:txBody>
      </p:sp>
      <p:sp>
        <p:nvSpPr>
          <p:cNvPr id="4" name="Slide Number Placeholder 3"/>
          <p:cNvSpPr>
            <a:spLocks noGrp="1"/>
          </p:cNvSpPr>
          <p:nvPr>
            <p:ph type="sldNum" sz="quarter" idx="10"/>
          </p:nvPr>
        </p:nvSpPr>
        <p:spPr/>
        <p:txBody>
          <a:bodyPr/>
          <a:lstStyle/>
          <a:p>
            <a:fld id="{A01CE67F-0DD7-CB48-A1CB-09830BDCA497}" type="slidenum">
              <a:rPr lang="en-US" smtClean="0"/>
              <a:t>15</a:t>
            </a:fld>
            <a:endParaRPr lang="en-US"/>
          </a:p>
        </p:txBody>
      </p:sp>
    </p:spTree>
    <p:extLst>
      <p:ext uri="{BB962C8B-B14F-4D97-AF65-F5344CB8AC3E}">
        <p14:creationId xmlns:p14="http://schemas.microsoft.com/office/powerpoint/2010/main" val="21919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318952" y="6356350"/>
            <a:ext cx="717091" cy="365125"/>
          </a:xfrm>
        </p:spPr>
        <p:txBody>
          <a:bodyPr/>
          <a:lstStyle/>
          <a:p>
            <a:fld id="{AF30A753-F8FB-2347-AFA5-F3BA184B92E5}" type="slidenum">
              <a:rPr lang="en-US" smtClean="0"/>
              <a:t>‹#›</a:t>
            </a:fld>
            <a:endParaRPr lang="en-US" dirty="0"/>
          </a:p>
        </p:txBody>
      </p:sp>
    </p:spTree>
    <p:extLst>
      <p:ext uri="{BB962C8B-B14F-4D97-AF65-F5344CB8AC3E}">
        <p14:creationId xmlns:p14="http://schemas.microsoft.com/office/powerpoint/2010/main" val="923103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75997"/>
            <a:ext cx="9144000" cy="1915670"/>
          </a:xfrm>
        </p:spPr>
        <p:txBody>
          <a:bodyPr/>
          <a:lstStyle/>
          <a:p>
            <a:r>
              <a:rPr lang="en-US" dirty="0" smtClean="0">
                <a:solidFill>
                  <a:srgbClr val="996633"/>
                </a:solidFill>
              </a:rPr>
              <a:t>Registration Services Department Update</a:t>
            </a:r>
            <a:endParaRPr lang="en-US" dirty="0">
              <a:solidFill>
                <a:srgbClr val="996633"/>
              </a:solidFill>
            </a:endParaRPr>
          </a:p>
        </p:txBody>
      </p:sp>
      <p:sp>
        <p:nvSpPr>
          <p:cNvPr id="3" name="Subtitle 2"/>
          <p:cNvSpPr>
            <a:spLocks noGrp="1"/>
          </p:cNvSpPr>
          <p:nvPr>
            <p:ph type="subTitle" idx="1"/>
          </p:nvPr>
        </p:nvSpPr>
        <p:spPr>
          <a:xfrm>
            <a:off x="0" y="5388429"/>
            <a:ext cx="9143999" cy="1455002"/>
          </a:xfrm>
        </p:spPr>
        <p:txBody>
          <a:bodyPr/>
          <a:lstStyle/>
          <a:p>
            <a:r>
              <a:rPr lang="en-US" dirty="0" smtClean="0">
                <a:solidFill>
                  <a:srgbClr val="996633"/>
                </a:solidFill>
              </a:rPr>
              <a:t>Leslie Nobile</a:t>
            </a:r>
            <a:endParaRPr lang="en-US" dirty="0">
              <a:solidFill>
                <a:srgbClr val="996633"/>
              </a:solidFill>
            </a:endParaRPr>
          </a:p>
        </p:txBody>
      </p:sp>
    </p:spTree>
    <p:extLst>
      <p:ext uri="{BB962C8B-B14F-4D97-AF65-F5344CB8AC3E}">
        <p14:creationId xmlns:p14="http://schemas.microsoft.com/office/powerpoint/2010/main" val="2223734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Common Problems with Resource Requests</a:t>
            </a:r>
            <a:endParaRPr lang="en-US" dirty="0"/>
          </a:p>
        </p:txBody>
      </p:sp>
      <p:sp>
        <p:nvSpPr>
          <p:cNvPr id="3" name="Content Placeholder 2"/>
          <p:cNvSpPr>
            <a:spLocks noGrp="1"/>
          </p:cNvSpPr>
          <p:nvPr>
            <p:ph idx="1"/>
          </p:nvPr>
        </p:nvSpPr>
        <p:spPr>
          <a:xfrm>
            <a:off x="189271" y="1832551"/>
            <a:ext cx="8595928" cy="4163427"/>
          </a:xfrm>
        </p:spPr>
        <p:txBody>
          <a:bodyPr/>
          <a:lstStyle/>
          <a:p>
            <a:r>
              <a:rPr lang="en-US" sz="2800" dirty="0"/>
              <a:t>First time requestors don't have IPs </a:t>
            </a:r>
            <a:r>
              <a:rPr lang="en-US" sz="2800" dirty="0" smtClean="0"/>
              <a:t>reassigned (</a:t>
            </a:r>
            <a:r>
              <a:rPr lang="en-US" sz="2800" dirty="0" err="1" smtClean="0"/>
              <a:t>swipped</a:t>
            </a:r>
            <a:r>
              <a:rPr lang="en-US" sz="2800" dirty="0" smtClean="0"/>
              <a:t>) </a:t>
            </a:r>
            <a:r>
              <a:rPr lang="en-US" sz="2800" dirty="0"/>
              <a:t>to them by their upstream(</a:t>
            </a:r>
            <a:r>
              <a:rPr lang="en-US" sz="2800" dirty="0" smtClean="0"/>
              <a:t>s)</a:t>
            </a:r>
            <a:endParaRPr lang="en-US" sz="2800" dirty="0"/>
          </a:p>
          <a:p>
            <a:r>
              <a:rPr lang="en-US" sz="2800" dirty="0" smtClean="0">
                <a:solidFill>
                  <a:srgbClr val="000000"/>
                </a:solidFill>
              </a:rPr>
              <a:t>/24s being requested for </a:t>
            </a:r>
            <a:r>
              <a:rPr lang="en-US" sz="2800" dirty="0" err="1" smtClean="0">
                <a:solidFill>
                  <a:srgbClr val="000000"/>
                </a:solidFill>
              </a:rPr>
              <a:t>anycast</a:t>
            </a:r>
            <a:r>
              <a:rPr lang="en-US" sz="2800" dirty="0">
                <a:solidFill>
                  <a:srgbClr val="000000"/>
                </a:solidFill>
              </a:rPr>
              <a:t>/</a:t>
            </a:r>
            <a:r>
              <a:rPr lang="en-US" sz="2800" dirty="0" smtClean="0">
                <a:solidFill>
                  <a:srgbClr val="000000"/>
                </a:solidFill>
              </a:rPr>
              <a:t>multi-homing requirements with no host counts to support the request (no policy to support this)</a:t>
            </a:r>
          </a:p>
          <a:p>
            <a:r>
              <a:rPr lang="en-US" sz="2800" dirty="0" smtClean="0"/>
              <a:t>Not multi-homed or won’t be for </a:t>
            </a:r>
            <a:r>
              <a:rPr lang="en-US" sz="2800" dirty="0"/>
              <a:t>many </a:t>
            </a:r>
            <a:r>
              <a:rPr lang="en-US" sz="2800" dirty="0" smtClean="0"/>
              <a:t>months, want IP addresses in advance in order to be ready to deploy</a:t>
            </a:r>
          </a:p>
          <a:p>
            <a:endParaRPr lang="en-US" sz="2800" dirty="0" smtClean="0"/>
          </a:p>
          <a:p>
            <a:endParaRPr lang="en-US" sz="2000"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10</a:t>
            </a:fld>
            <a:endParaRPr lang="en-US" dirty="0"/>
          </a:p>
        </p:txBody>
      </p:sp>
    </p:spTree>
    <p:extLst>
      <p:ext uri="{BB962C8B-B14F-4D97-AF65-F5344CB8AC3E}">
        <p14:creationId xmlns:p14="http://schemas.microsoft.com/office/powerpoint/2010/main" val="46223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974808"/>
          </a:xfrm>
        </p:spPr>
        <p:txBody>
          <a:bodyPr/>
          <a:lstStyle/>
          <a:p>
            <a:pPr algn="ctr"/>
            <a:r>
              <a:rPr lang="en-US" dirty="0" smtClean="0"/>
              <a:t>Common Problems…</a:t>
            </a:r>
            <a:endParaRPr lang="en-US" dirty="0"/>
          </a:p>
        </p:txBody>
      </p:sp>
      <p:sp>
        <p:nvSpPr>
          <p:cNvPr id="3" name="Content Placeholder 2"/>
          <p:cNvSpPr>
            <a:spLocks noGrp="1"/>
          </p:cNvSpPr>
          <p:nvPr>
            <p:ph idx="1"/>
          </p:nvPr>
        </p:nvSpPr>
        <p:spPr>
          <a:xfrm>
            <a:off x="189271" y="1414601"/>
            <a:ext cx="8595928" cy="5100879"/>
          </a:xfrm>
        </p:spPr>
        <p:txBody>
          <a:bodyPr/>
          <a:lstStyle/>
          <a:p>
            <a:r>
              <a:rPr lang="en-US" sz="2800" dirty="0"/>
              <a:t>Block size requested is </a:t>
            </a:r>
            <a:r>
              <a:rPr lang="en-US" sz="2800" dirty="0" smtClean="0"/>
              <a:t>larger </a:t>
            </a:r>
            <a:r>
              <a:rPr lang="en-US" sz="2800" dirty="0"/>
              <a:t>than justified for </a:t>
            </a:r>
            <a:r>
              <a:rPr lang="en-US" sz="2800" dirty="0" smtClean="0"/>
              <a:t>three </a:t>
            </a:r>
            <a:r>
              <a:rPr lang="en-US" sz="2800" dirty="0"/>
              <a:t>month need based on demonstrated historical utilization rate</a:t>
            </a:r>
          </a:p>
          <a:p>
            <a:r>
              <a:rPr lang="en-US" sz="2800" dirty="0"/>
              <a:t>C</a:t>
            </a:r>
            <a:r>
              <a:rPr lang="en-US" sz="2800" dirty="0" smtClean="0"/>
              <a:t>ustomer justification data not well understood (they would like a standard form)</a:t>
            </a:r>
          </a:p>
          <a:p>
            <a:r>
              <a:rPr lang="en-US" sz="2800" dirty="0" smtClean="0"/>
              <a:t>Don't </a:t>
            </a:r>
            <a:r>
              <a:rPr lang="en-US" sz="2800" dirty="0"/>
              <a:t>want to provide customer information </a:t>
            </a:r>
            <a:r>
              <a:rPr lang="en-US" sz="2800" dirty="0" smtClean="0"/>
              <a:t>due to privacy concerns</a:t>
            </a:r>
          </a:p>
          <a:p>
            <a:r>
              <a:rPr lang="en-US" sz="2800" dirty="0" smtClean="0"/>
              <a:t>Customers want their requests expedited</a:t>
            </a:r>
          </a:p>
          <a:p>
            <a:endParaRPr lang="en-US" sz="2800" dirty="0"/>
          </a:p>
          <a:p>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11</a:t>
            </a:fld>
            <a:endParaRPr lang="en-US" dirty="0"/>
          </a:p>
        </p:txBody>
      </p:sp>
    </p:spTree>
    <p:extLst>
      <p:ext uri="{BB962C8B-B14F-4D97-AF65-F5344CB8AC3E}">
        <p14:creationId xmlns:p14="http://schemas.microsoft.com/office/powerpoint/2010/main" val="308283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Phone Stats</a:t>
            </a:r>
            <a:br>
              <a:rPr lang="en-US" dirty="0" smtClean="0"/>
            </a:br>
            <a:r>
              <a:rPr lang="en-US" sz="2400" dirty="0" smtClean="0"/>
              <a:t>(</a:t>
            </a:r>
            <a:r>
              <a:rPr lang="en-US" sz="2800" dirty="0" smtClean="0"/>
              <a:t>Jan-Sept 2013)</a:t>
            </a:r>
            <a:endParaRPr lang="en-US" sz="2800" dirty="0"/>
          </a:p>
        </p:txBody>
      </p:sp>
      <p:sp>
        <p:nvSpPr>
          <p:cNvPr id="3" name="Content Placeholder 2"/>
          <p:cNvSpPr>
            <a:spLocks noGrp="1"/>
          </p:cNvSpPr>
          <p:nvPr>
            <p:ph idx="1"/>
          </p:nvPr>
        </p:nvSpPr>
        <p:spPr>
          <a:xfrm>
            <a:off x="189271" y="1862380"/>
            <a:ext cx="8595928" cy="3677393"/>
          </a:xfrm>
        </p:spPr>
        <p:txBody>
          <a:bodyPr/>
          <a:lstStyle/>
          <a:p>
            <a:r>
              <a:rPr lang="en-US" dirty="0" smtClean="0"/>
              <a:t>Phones staffed </a:t>
            </a:r>
            <a:r>
              <a:rPr lang="en-US" b="1" dirty="0" smtClean="0">
                <a:solidFill>
                  <a:srgbClr val="948A54"/>
                </a:solidFill>
              </a:rPr>
              <a:t>7am to 7pm ET</a:t>
            </a:r>
          </a:p>
          <a:p>
            <a:r>
              <a:rPr lang="en-US" dirty="0" smtClean="0"/>
              <a:t>Average </a:t>
            </a:r>
            <a:r>
              <a:rPr lang="en-US" dirty="0"/>
              <a:t># of </a:t>
            </a:r>
            <a:r>
              <a:rPr lang="en-US" dirty="0" smtClean="0"/>
              <a:t>calls per month: </a:t>
            </a:r>
            <a:r>
              <a:rPr lang="en-US" b="1" dirty="0" smtClean="0">
                <a:solidFill>
                  <a:srgbClr val="948A54"/>
                </a:solidFill>
              </a:rPr>
              <a:t>776</a:t>
            </a:r>
            <a:r>
              <a:rPr lang="en-US" b="1" dirty="0" smtClean="0">
                <a:solidFill>
                  <a:srgbClr val="996633"/>
                </a:solidFill>
              </a:rPr>
              <a:t> </a:t>
            </a:r>
          </a:p>
          <a:p>
            <a:r>
              <a:rPr lang="en-US" dirty="0" smtClean="0"/>
              <a:t>Highest call volume time</a:t>
            </a:r>
            <a:r>
              <a:rPr lang="en-US" dirty="0" smtClean="0">
                <a:solidFill>
                  <a:srgbClr val="996633"/>
                </a:solidFill>
              </a:rPr>
              <a:t>:  </a:t>
            </a:r>
            <a:r>
              <a:rPr lang="en-US" b="1" dirty="0" smtClean="0">
                <a:solidFill>
                  <a:srgbClr val="948A54"/>
                </a:solidFill>
              </a:rPr>
              <a:t>2</a:t>
            </a:r>
            <a:r>
              <a:rPr lang="en-US" b="1" dirty="0">
                <a:solidFill>
                  <a:srgbClr val="948A54"/>
                </a:solidFill>
              </a:rPr>
              <a:t>:</a:t>
            </a:r>
            <a:r>
              <a:rPr lang="en-US" b="1" dirty="0" smtClean="0">
                <a:solidFill>
                  <a:srgbClr val="948A54"/>
                </a:solidFill>
              </a:rPr>
              <a:t>00 – 3pm</a:t>
            </a:r>
          </a:p>
          <a:p>
            <a:r>
              <a:rPr lang="en-US" dirty="0" smtClean="0"/>
              <a:t>Lowest call volume time: </a:t>
            </a:r>
            <a:r>
              <a:rPr lang="en-US" b="1" dirty="0">
                <a:solidFill>
                  <a:srgbClr val="948A54"/>
                </a:solidFill>
              </a:rPr>
              <a:t>7:</a:t>
            </a:r>
            <a:r>
              <a:rPr lang="en-US" b="1" dirty="0" smtClean="0">
                <a:solidFill>
                  <a:srgbClr val="948A54"/>
                </a:solidFill>
              </a:rPr>
              <a:t>00 – 8am</a:t>
            </a:r>
            <a:endParaRPr lang="en-US" b="1" dirty="0">
              <a:solidFill>
                <a:srgbClr val="948A54"/>
              </a:solidFill>
            </a:endParaRPr>
          </a:p>
          <a:p>
            <a:r>
              <a:rPr lang="en-US" dirty="0" smtClean="0"/>
              <a:t>Busiest call day of the week:</a:t>
            </a:r>
            <a:r>
              <a:rPr lang="en-US" dirty="0" smtClean="0">
                <a:solidFill>
                  <a:srgbClr val="948A54"/>
                </a:solidFill>
              </a:rPr>
              <a:t> </a:t>
            </a:r>
            <a:r>
              <a:rPr lang="en-US" b="1" dirty="0" smtClean="0">
                <a:solidFill>
                  <a:srgbClr val="948A54"/>
                </a:solidFill>
              </a:rPr>
              <a:t>Tuesday</a:t>
            </a:r>
            <a:r>
              <a:rPr lang="en-US" dirty="0" smtClean="0">
                <a:solidFill>
                  <a:srgbClr val="948A54"/>
                </a:solidFill>
              </a:rPr>
              <a:t> </a:t>
            </a:r>
          </a:p>
          <a:p>
            <a:r>
              <a:rPr lang="en-US" dirty="0" smtClean="0"/>
              <a:t>Least busy day: </a:t>
            </a:r>
            <a:r>
              <a:rPr lang="en-US" b="1" dirty="0" smtClean="0">
                <a:solidFill>
                  <a:srgbClr val="948A54"/>
                </a:solidFill>
              </a:rPr>
              <a:t>Friday</a:t>
            </a:r>
          </a:p>
          <a:p>
            <a:pPr marL="0" indent="0">
              <a:buNone/>
            </a:pPr>
            <a:r>
              <a:rPr lang="en-US" dirty="0"/>
              <a:t> </a:t>
            </a:r>
          </a:p>
        </p:txBody>
      </p:sp>
      <p:sp>
        <p:nvSpPr>
          <p:cNvPr id="4" name="Slide Number Placeholder 3"/>
          <p:cNvSpPr>
            <a:spLocks noGrp="1"/>
          </p:cNvSpPr>
          <p:nvPr>
            <p:ph type="sldNum" sz="quarter" idx="4"/>
          </p:nvPr>
        </p:nvSpPr>
        <p:spPr/>
        <p:txBody>
          <a:bodyPr/>
          <a:lstStyle/>
          <a:p>
            <a:fld id="{8A2B4DF6-1818-B940-8E30-590D998D271B}" type="slidenum">
              <a:rPr lang="en-US" smtClean="0"/>
              <a:pPr/>
              <a:t>12</a:t>
            </a:fld>
            <a:endParaRPr lang="en-US" dirty="0"/>
          </a:p>
        </p:txBody>
      </p:sp>
    </p:spTree>
    <p:extLst>
      <p:ext uri="{BB962C8B-B14F-4D97-AF65-F5344CB8AC3E}">
        <p14:creationId xmlns:p14="http://schemas.microsoft.com/office/powerpoint/2010/main" val="3941872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33" y="674751"/>
            <a:ext cx="7910645" cy="5468373"/>
          </a:xfrm>
          <a:prstGeom prst="rect">
            <a:avLst/>
          </a:prstGeom>
        </p:spPr>
      </p:pic>
      <p:sp>
        <p:nvSpPr>
          <p:cNvPr id="31746" name="Rectangle 2"/>
          <p:cNvSpPr>
            <a:spLocks noChangeArrowheads="1"/>
          </p:cNvSpPr>
          <p:nvPr/>
        </p:nvSpPr>
        <p:spPr bwMode="auto">
          <a:xfrm>
            <a:off x="1143000" y="152400"/>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smtClean="0">
                <a:solidFill>
                  <a:srgbClr val="996633"/>
                </a:solidFill>
                <a:latin typeface="Century Gothic"/>
                <a:cs typeface="Century Gothic"/>
              </a:rPr>
              <a:t>IPv4 Space Issued</a:t>
            </a:r>
            <a:endParaRPr lang="en-US" sz="2400" b="1" dirty="0" smtClean="0">
              <a:solidFill>
                <a:srgbClr val="996633"/>
              </a:solidFill>
              <a:latin typeface="Century Gothic"/>
              <a:cs typeface="Century Gothic"/>
            </a:endParaRPr>
          </a:p>
        </p:txBody>
      </p:sp>
      <p:sp>
        <p:nvSpPr>
          <p:cNvPr id="3" name="TextBox 2"/>
          <p:cNvSpPr txBox="1"/>
          <p:nvPr/>
        </p:nvSpPr>
        <p:spPr>
          <a:xfrm>
            <a:off x="239059" y="6143125"/>
            <a:ext cx="4326642" cy="369332"/>
          </a:xfrm>
          <a:prstGeom prst="rect">
            <a:avLst/>
          </a:prstGeom>
          <a:noFill/>
        </p:spPr>
        <p:txBody>
          <a:bodyPr wrap="square" rtlCol="0">
            <a:spAutoFit/>
          </a:bodyPr>
          <a:lstStyle/>
          <a:p>
            <a:r>
              <a:rPr lang="en-US" b="1" dirty="0" smtClean="0">
                <a:solidFill>
                  <a:srgbClr val="0000FF"/>
                </a:solidFill>
                <a:latin typeface="Century Gothic"/>
                <a:cs typeface="Century Gothic"/>
              </a:rPr>
              <a:t>*1.07 /8s issued as of Sept 30, 2013</a:t>
            </a:r>
            <a:endParaRPr lang="en-US" b="1" dirty="0">
              <a:solidFill>
                <a:srgbClr val="0000FF"/>
              </a:solidFill>
              <a:latin typeface="Century Gothic"/>
              <a:cs typeface="Century Gothic"/>
            </a:endParaRPr>
          </a:p>
        </p:txBody>
      </p:sp>
      <p:sp>
        <p:nvSpPr>
          <p:cNvPr id="5" name="Slide Number Placeholder 3"/>
          <p:cNvSpPr>
            <a:spLocks noGrp="1"/>
          </p:cNvSpPr>
          <p:nvPr>
            <p:ph type="sldNum" sz="quarter" idx="4"/>
          </p:nvPr>
        </p:nvSpPr>
        <p:spPr>
          <a:xfrm>
            <a:off x="318952" y="6492875"/>
            <a:ext cx="717091" cy="365125"/>
          </a:xfrm>
        </p:spPr>
        <p:txBody>
          <a:bodyPr/>
          <a:lstStyle/>
          <a:p>
            <a:fld id="{8A2B4DF6-1818-B940-8E30-590D998D271B}" type="slidenum">
              <a:rPr lang="en-US" smtClean="0"/>
              <a:pPr/>
              <a:t>13</a:t>
            </a:fld>
            <a:endParaRPr lang="en-US" dirty="0"/>
          </a:p>
        </p:txBody>
      </p:sp>
    </p:spTree>
    <p:extLst>
      <p:ext uri="{BB962C8B-B14F-4D97-AF65-F5344CB8AC3E}">
        <p14:creationId xmlns:p14="http://schemas.microsoft.com/office/powerpoint/2010/main" val="27944504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6148" y="803575"/>
            <a:ext cx="7619580" cy="518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a:xfrm>
            <a:off x="1752600" y="64456"/>
            <a:ext cx="5943600" cy="947233"/>
          </a:xfrm>
        </p:spPr>
        <p:txBody>
          <a:bodyPr>
            <a:normAutofit/>
          </a:bodyPr>
          <a:lstStyle/>
          <a:p>
            <a:r>
              <a:rPr lang="en-US" sz="4000" dirty="0" smtClean="0">
                <a:latin typeface="Century Gothic" charset="0"/>
              </a:rPr>
              <a:t>IPv6 Space Issued</a:t>
            </a:r>
            <a:endParaRPr lang="en-US" sz="4000" dirty="0">
              <a:latin typeface="Century Gothic" charset="0"/>
            </a:endParaRPr>
          </a:p>
        </p:txBody>
      </p:sp>
      <p:sp>
        <p:nvSpPr>
          <p:cNvPr id="6" name="Slide Number Placeholder 3"/>
          <p:cNvSpPr>
            <a:spLocks noGrp="1"/>
          </p:cNvSpPr>
          <p:nvPr>
            <p:ph type="sldNum" sz="quarter" idx="4"/>
          </p:nvPr>
        </p:nvSpPr>
        <p:spPr>
          <a:xfrm>
            <a:off x="318952" y="6492875"/>
            <a:ext cx="717091" cy="365125"/>
          </a:xfrm>
        </p:spPr>
        <p:txBody>
          <a:bodyPr/>
          <a:lstStyle/>
          <a:p>
            <a:fld id="{8A2B4DF6-1818-B940-8E30-590D998D271B}" type="slidenum">
              <a:rPr lang="en-US" smtClean="0"/>
              <a:pPr/>
              <a:t>14</a:t>
            </a:fld>
            <a:endParaRPr lang="en-US" dirty="0"/>
          </a:p>
        </p:txBody>
      </p:sp>
      <p:sp>
        <p:nvSpPr>
          <p:cNvPr id="2" name="TextBox 1"/>
          <p:cNvSpPr txBox="1"/>
          <p:nvPr/>
        </p:nvSpPr>
        <p:spPr>
          <a:xfrm>
            <a:off x="318952" y="5829883"/>
            <a:ext cx="4476968" cy="369332"/>
          </a:xfrm>
          <a:prstGeom prst="rect">
            <a:avLst/>
          </a:prstGeom>
          <a:noFill/>
        </p:spPr>
        <p:txBody>
          <a:bodyPr wrap="square" rtlCol="0">
            <a:spAutoFit/>
          </a:bodyPr>
          <a:lstStyle/>
          <a:p>
            <a:r>
              <a:rPr lang="en-US" dirty="0" smtClean="0">
                <a:solidFill>
                  <a:srgbClr val="0000FF"/>
                </a:solidFill>
                <a:latin typeface="Century Gothic"/>
                <a:cs typeface="Century Gothic"/>
              </a:rPr>
              <a:t>*</a:t>
            </a:r>
            <a:r>
              <a:rPr lang="en-US" b="1" dirty="0" smtClean="0">
                <a:solidFill>
                  <a:srgbClr val="0000FF"/>
                </a:solidFill>
                <a:latin typeface="Century Gothic"/>
                <a:cs typeface="Century Gothic"/>
              </a:rPr>
              <a:t>2013 data through Sept 30</a:t>
            </a:r>
            <a:endParaRPr lang="en-US" b="1" dirty="0">
              <a:solidFill>
                <a:srgbClr val="0000FF"/>
              </a:solidFill>
              <a:latin typeface="Century Gothic"/>
              <a:cs typeface="Century Gothic"/>
            </a:endParaRPr>
          </a:p>
        </p:txBody>
      </p:sp>
    </p:spTree>
    <p:extLst>
      <p:ext uri="{BB962C8B-B14F-4D97-AF65-F5344CB8AC3E}">
        <p14:creationId xmlns:p14="http://schemas.microsoft.com/office/powerpoint/2010/main" val="4533258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729" y="1114715"/>
            <a:ext cx="7110682" cy="4819090"/>
          </a:xfrm>
          <a:prstGeom prst="rect">
            <a:avLst/>
          </a:prstGeom>
        </p:spPr>
      </p:pic>
      <p:sp>
        <p:nvSpPr>
          <p:cNvPr id="3" name="Title 1"/>
          <p:cNvSpPr txBox="1">
            <a:spLocks/>
          </p:cNvSpPr>
          <p:nvPr/>
        </p:nvSpPr>
        <p:spPr>
          <a:xfrm>
            <a:off x="501270" y="401283"/>
            <a:ext cx="8270955" cy="8461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Century Gothic"/>
                <a:ea typeface="+mj-ea"/>
                <a:cs typeface="Century Gothic"/>
              </a:defRPr>
            </a:lvl1pPr>
          </a:lstStyle>
          <a:p>
            <a:r>
              <a:rPr lang="en-US" sz="4000" dirty="0" smtClean="0">
                <a:solidFill>
                  <a:srgbClr val="996633"/>
                </a:solidFill>
                <a:latin typeface="Century Gothic" charset="0"/>
                <a:ea typeface="ＭＳ Ｐゴシック" charset="0"/>
                <a:cs typeface="ＭＳ Ｐゴシック" charset="0"/>
              </a:rPr>
              <a:t>IPv4 </a:t>
            </a:r>
            <a:r>
              <a:rPr lang="en-US" sz="4000" dirty="0" err="1" smtClean="0">
                <a:solidFill>
                  <a:srgbClr val="996633"/>
                </a:solidFill>
                <a:latin typeface="Century Gothic" charset="0"/>
                <a:ea typeface="ＭＳ Ｐゴシック" charset="0"/>
                <a:cs typeface="ＭＳ Ｐゴシック" charset="0"/>
              </a:rPr>
              <a:t>vs</a:t>
            </a:r>
            <a:r>
              <a:rPr lang="en-US" sz="4000" dirty="0" smtClean="0">
                <a:solidFill>
                  <a:srgbClr val="996633"/>
                </a:solidFill>
                <a:latin typeface="Century Gothic" charset="0"/>
                <a:ea typeface="ＭＳ Ｐゴシック" charset="0"/>
                <a:cs typeface="ＭＳ Ｐゴシック" charset="0"/>
              </a:rPr>
              <a:t> IPv6 Subscribers</a:t>
            </a:r>
            <a:endParaRPr lang="en-US" sz="4000" dirty="0">
              <a:solidFill>
                <a:srgbClr val="996633"/>
              </a:solidFill>
              <a:latin typeface="Century Gothic" charset="0"/>
              <a:ea typeface="ＭＳ Ｐゴシック" charset="0"/>
              <a:cs typeface="ＭＳ Ｐゴシック" charset="0"/>
            </a:endParaRPr>
          </a:p>
        </p:txBody>
      </p:sp>
      <p:sp>
        <p:nvSpPr>
          <p:cNvPr id="4" name="Slide Number Placeholder 3"/>
          <p:cNvSpPr>
            <a:spLocks noGrp="1"/>
          </p:cNvSpPr>
          <p:nvPr>
            <p:ph type="sldNum" sz="quarter" idx="4"/>
          </p:nvPr>
        </p:nvSpPr>
        <p:spPr>
          <a:xfrm>
            <a:off x="318952" y="6407722"/>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15</a:t>
            </a:fld>
            <a:endParaRPr lang="en-US" dirty="0">
              <a:solidFill>
                <a:srgbClr val="996633"/>
              </a:solidFill>
            </a:endParaRPr>
          </a:p>
        </p:txBody>
      </p:sp>
    </p:spTree>
    <p:extLst>
      <p:ext uri="{BB962C8B-B14F-4D97-AF65-F5344CB8AC3E}">
        <p14:creationId xmlns:p14="http://schemas.microsoft.com/office/powerpoint/2010/main" val="3814733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8148"/>
            <a:ext cx="9004643" cy="1027991"/>
          </a:xfrm>
        </p:spPr>
        <p:txBody>
          <a:bodyPr>
            <a:noAutofit/>
          </a:bodyPr>
          <a:lstStyle/>
          <a:p>
            <a:r>
              <a:rPr lang="en-US" sz="3600" dirty="0" smtClean="0"/>
              <a:t>8.3 (Specified) &amp; 8.4 (Inter-RIR) Transfers</a:t>
            </a:r>
            <a:endParaRPr lang="en-US" sz="3600" dirty="0"/>
          </a:p>
        </p:txBody>
      </p:sp>
      <p:sp>
        <p:nvSpPr>
          <p:cNvPr id="4" name="Slide Number Placeholder 3"/>
          <p:cNvSpPr>
            <a:spLocks noGrp="1"/>
          </p:cNvSpPr>
          <p:nvPr>
            <p:ph type="sldNum" sz="quarter" idx="4"/>
          </p:nvPr>
        </p:nvSpPr>
        <p:spPr>
          <a:xfrm>
            <a:off x="489569" y="5744410"/>
            <a:ext cx="7467484" cy="705584"/>
          </a:xfrm>
        </p:spPr>
        <p:txBody>
          <a:bodyPr/>
          <a:lstStyle/>
          <a:p>
            <a:r>
              <a:rPr lang="en-US" b="1" dirty="0">
                <a:solidFill>
                  <a:srgbClr val="0000FF"/>
                </a:solidFill>
              </a:rPr>
              <a:t>https://</a:t>
            </a:r>
            <a:r>
              <a:rPr lang="en-US" b="1" dirty="0" err="1">
                <a:solidFill>
                  <a:srgbClr val="0000FF"/>
                </a:solidFill>
              </a:rPr>
              <a:t>www.arin.net</a:t>
            </a:r>
            <a:r>
              <a:rPr lang="en-US" b="1" dirty="0">
                <a:solidFill>
                  <a:srgbClr val="0000FF"/>
                </a:solidFill>
              </a:rPr>
              <a:t>/knowledge/statistics/</a:t>
            </a:r>
            <a:r>
              <a:rPr lang="en-US" b="1" dirty="0" err="1">
                <a:solidFill>
                  <a:srgbClr val="0000FF"/>
                </a:solidFill>
              </a:rPr>
              <a:t>transfers.html</a:t>
            </a:r>
            <a:endParaRPr lang="en-US" b="1" dirty="0">
              <a:solidFill>
                <a:srgbClr val="0000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47" y="851292"/>
            <a:ext cx="6060807" cy="4893981"/>
          </a:xfrm>
          <a:prstGeom prst="rect">
            <a:avLst/>
          </a:prstGeom>
        </p:spPr>
      </p:pic>
      <p:sp>
        <p:nvSpPr>
          <p:cNvPr id="7" name="TextBox 6"/>
          <p:cNvSpPr txBox="1"/>
          <p:nvPr/>
        </p:nvSpPr>
        <p:spPr>
          <a:xfrm>
            <a:off x="7429383" y="2882950"/>
            <a:ext cx="1714617" cy="1846659"/>
          </a:xfrm>
          <a:prstGeom prst="rect">
            <a:avLst/>
          </a:prstGeom>
          <a:noFill/>
        </p:spPr>
        <p:txBody>
          <a:bodyPr wrap="square" rtlCol="0">
            <a:spAutoFit/>
          </a:bodyPr>
          <a:lstStyle/>
          <a:p>
            <a:r>
              <a:rPr lang="en-US" sz="1600" b="1" dirty="0">
                <a:solidFill>
                  <a:srgbClr val="996633"/>
                </a:solidFill>
                <a:latin typeface="Century Gothic"/>
                <a:cs typeface="Century Gothic"/>
              </a:rPr>
              <a:t>*18 completed</a:t>
            </a:r>
          </a:p>
          <a:p>
            <a:r>
              <a:rPr lang="en-US" sz="1600" b="1" dirty="0">
                <a:solidFill>
                  <a:srgbClr val="996633"/>
                </a:solidFill>
                <a:latin typeface="Century Gothic"/>
                <a:cs typeface="Century Gothic"/>
              </a:rPr>
              <a:t> Inter-RIR transfers</a:t>
            </a:r>
          </a:p>
          <a:p>
            <a:r>
              <a:rPr lang="en-US" sz="1600" b="1" dirty="0">
                <a:solidFill>
                  <a:srgbClr val="996633"/>
                </a:solidFill>
                <a:latin typeface="Century Gothic"/>
                <a:cs typeface="Century Gothic"/>
              </a:rPr>
              <a:t> from ARIN to </a:t>
            </a:r>
          </a:p>
          <a:p>
            <a:r>
              <a:rPr lang="en-US" sz="1600" b="1" dirty="0">
                <a:solidFill>
                  <a:srgbClr val="996633"/>
                </a:solidFill>
                <a:latin typeface="Century Gothic"/>
                <a:cs typeface="Century Gothic"/>
              </a:rPr>
              <a:t>APNIC region to </a:t>
            </a:r>
            <a:r>
              <a:rPr lang="en-US" sz="1600" b="1" dirty="0" smtClean="0">
                <a:solidFill>
                  <a:srgbClr val="996633"/>
                </a:solidFill>
                <a:latin typeface="Century Gothic"/>
                <a:cs typeface="Century Gothic"/>
              </a:rPr>
              <a:t>date</a:t>
            </a:r>
            <a:endParaRPr lang="en-US" sz="1600" b="1" dirty="0">
              <a:solidFill>
                <a:srgbClr val="996633"/>
              </a:solidFill>
              <a:latin typeface="Century Gothic"/>
              <a:cs typeface="Century Gothic"/>
            </a:endParaRPr>
          </a:p>
          <a:p>
            <a:endParaRPr lang="en-US" dirty="0">
              <a:solidFill>
                <a:srgbClr val="996633"/>
              </a:solidFill>
              <a:latin typeface="Century Gothic"/>
              <a:cs typeface="Century Gothic"/>
            </a:endParaRPr>
          </a:p>
        </p:txBody>
      </p:sp>
      <p:sp>
        <p:nvSpPr>
          <p:cNvPr id="8" name="Slide Number Placeholder 3"/>
          <p:cNvSpPr txBox="1">
            <a:spLocks/>
          </p:cNvSpPr>
          <p:nvPr/>
        </p:nvSpPr>
        <p:spPr>
          <a:xfrm>
            <a:off x="199423" y="6492875"/>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srgbClr val="996633"/>
                </a:solidFill>
              </a:rPr>
              <a:pPr/>
              <a:t>16</a:t>
            </a:fld>
            <a:endParaRPr lang="en-US" dirty="0">
              <a:solidFill>
                <a:srgbClr val="996633"/>
              </a:solidFill>
            </a:endParaRPr>
          </a:p>
        </p:txBody>
      </p:sp>
    </p:spTree>
    <p:extLst>
      <p:ext uri="{BB962C8B-B14F-4D97-AF65-F5344CB8AC3E}">
        <p14:creationId xmlns:p14="http://schemas.microsoft.com/office/powerpoint/2010/main" val="1049593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_button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907" y="920768"/>
            <a:ext cx="4543690" cy="4493042"/>
          </a:xfrm>
          <a:prstGeom prst="rect">
            <a:avLst/>
          </a:prstGeom>
        </p:spPr>
      </p:pic>
      <p:sp>
        <p:nvSpPr>
          <p:cNvPr id="4" name="Slide Number Placeholder 3"/>
          <p:cNvSpPr>
            <a:spLocks noGrp="1"/>
          </p:cNvSpPr>
          <p:nvPr>
            <p:ph type="sldNum" sz="quarter" idx="4"/>
          </p:nvPr>
        </p:nvSpPr>
        <p:spPr>
          <a:xfrm>
            <a:off x="199423" y="64928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17</a:t>
            </a:fld>
            <a:endParaRPr lang="en-US" dirty="0">
              <a:solidFill>
                <a:srgbClr val="996633"/>
              </a:solidFill>
            </a:endParaRPr>
          </a:p>
        </p:txBody>
      </p:sp>
    </p:spTree>
    <p:extLst>
      <p:ext uri="{BB962C8B-B14F-4D97-AF65-F5344CB8AC3E}">
        <p14:creationId xmlns:p14="http://schemas.microsoft.com/office/powerpoint/2010/main" val="23508230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734039" y="166770"/>
            <a:ext cx="4442692" cy="1177314"/>
          </a:xfrm>
        </p:spPr>
        <p:txBody>
          <a:bodyPr/>
          <a:lstStyle/>
          <a:p>
            <a:pPr algn="ctr"/>
            <a:r>
              <a:rPr lang="en-US" dirty="0">
                <a:solidFill>
                  <a:srgbClr val="996633"/>
                </a:solidFill>
                <a:latin typeface="Century Gothic" charset="0"/>
              </a:rPr>
              <a:t>RSD Team</a:t>
            </a:r>
          </a:p>
        </p:txBody>
      </p:sp>
      <p:sp>
        <p:nvSpPr>
          <p:cNvPr id="4" name="Rectangle 3"/>
          <p:cNvSpPr>
            <a:spLocks noGrp="1" noChangeArrowheads="1"/>
          </p:cNvSpPr>
          <p:nvPr/>
        </p:nvSpPr>
        <p:spPr>
          <a:xfrm>
            <a:off x="506413" y="1896237"/>
            <a:ext cx="4816475" cy="4133082"/>
          </a:xfrm>
          <a:prstGeom prst="rect">
            <a:avLst/>
          </a:prstGeom>
        </p:spPr>
        <p:txBody>
          <a:bodyPr>
            <a:normAutofit/>
          </a:bodyPr>
          <a:lstStyle/>
          <a:p>
            <a:pPr marL="342900" indent="-342900">
              <a:lnSpc>
                <a:spcPct val="75000"/>
              </a:lnSpc>
              <a:spcBef>
                <a:spcPct val="20000"/>
              </a:spcBef>
              <a:spcAft>
                <a:spcPts val="600"/>
              </a:spcAft>
              <a:buFont typeface="Wingdings 2" charset="0"/>
              <a:buNone/>
              <a:defRPr/>
            </a:pPr>
            <a:r>
              <a:rPr lang="en-US" sz="2800" b="1" u="sng" dirty="0">
                <a:solidFill>
                  <a:srgbClr val="948A54"/>
                </a:solidFill>
                <a:latin typeface="Century Gothic" charset="0"/>
                <a:cs typeface="Century Gothic" charset="0"/>
              </a:rPr>
              <a:t>Principal Resource Analyst</a:t>
            </a:r>
          </a:p>
          <a:p>
            <a:pPr marL="342900" indent="-342900">
              <a:lnSpc>
                <a:spcPct val="75000"/>
              </a:lnSpc>
              <a:spcBef>
                <a:spcPct val="20000"/>
              </a:spcBef>
              <a:spcAft>
                <a:spcPts val="1800"/>
              </a:spcAft>
              <a:buFont typeface="Wingdings 2" charset="0"/>
              <a:buNone/>
              <a:defRPr/>
            </a:pPr>
            <a:r>
              <a:rPr lang="en-US" sz="2800" dirty="0">
                <a:latin typeface="Century Gothic" charset="0"/>
                <a:cs typeface="Century Gothic" charset="0"/>
              </a:rPr>
              <a:t>Cathy Clements</a:t>
            </a:r>
          </a:p>
          <a:p>
            <a:pPr marL="342900" indent="-342900">
              <a:spcBef>
                <a:spcPct val="20000"/>
              </a:spcBef>
              <a:spcAft>
                <a:spcPts val="600"/>
              </a:spcAft>
              <a:buFont typeface="Arial" charset="0"/>
              <a:buNone/>
              <a:defRPr/>
            </a:pPr>
            <a:r>
              <a:rPr lang="en-US" sz="2800" b="1" u="sng" dirty="0" smtClean="0">
                <a:solidFill>
                  <a:srgbClr val="948A54"/>
                </a:solidFill>
                <a:latin typeface="Century Gothic" charset="0"/>
                <a:cs typeface="Century Gothic" charset="0"/>
              </a:rPr>
              <a:t>Senior </a:t>
            </a:r>
            <a:r>
              <a:rPr lang="en-US" sz="2800" b="1" u="sng" dirty="0">
                <a:solidFill>
                  <a:srgbClr val="948A54"/>
                </a:solidFill>
                <a:latin typeface="Century Gothic" charset="0"/>
                <a:cs typeface="Century Gothic" charset="0"/>
              </a:rPr>
              <a:t>Resource </a:t>
            </a:r>
            <a:r>
              <a:rPr lang="en-US" sz="2800" b="1" u="sng" dirty="0" smtClean="0">
                <a:solidFill>
                  <a:srgbClr val="948A54"/>
                </a:solidFill>
                <a:latin typeface="Century Gothic" charset="0"/>
                <a:cs typeface="Century Gothic" charset="0"/>
              </a:rPr>
              <a:t>Analysts</a:t>
            </a:r>
            <a:endParaRPr lang="en-US" sz="2800" b="1" u="sng" dirty="0">
              <a:solidFill>
                <a:srgbClr val="948A54"/>
              </a:solidFill>
              <a:latin typeface="Century Gothic" charset="0"/>
              <a:cs typeface="Century Gothic" charset="0"/>
            </a:endParaRPr>
          </a:p>
          <a:p>
            <a:pPr marL="342900" indent="-342900">
              <a:spcBef>
                <a:spcPct val="20000"/>
              </a:spcBef>
              <a:spcAft>
                <a:spcPts val="600"/>
              </a:spcAft>
              <a:buFont typeface="Arial" charset="0"/>
              <a:buNone/>
              <a:defRPr/>
            </a:pPr>
            <a:r>
              <a:rPr lang="en-US" sz="2800" dirty="0">
                <a:latin typeface="Century Gothic" charset="0"/>
                <a:cs typeface="Century Gothic" charset="0"/>
              </a:rPr>
              <a:t>Jon </a:t>
            </a:r>
            <a:r>
              <a:rPr lang="en-US" sz="2800" dirty="0" smtClean="0">
                <a:latin typeface="Century Gothic" charset="0"/>
                <a:cs typeface="Century Gothic" charset="0"/>
              </a:rPr>
              <a:t>Worley</a:t>
            </a:r>
          </a:p>
          <a:p>
            <a:pPr marL="342900" indent="-342900">
              <a:spcBef>
                <a:spcPct val="20000"/>
              </a:spcBef>
              <a:spcAft>
                <a:spcPts val="600"/>
              </a:spcAft>
              <a:buFont typeface="Arial" charset="0"/>
              <a:buNone/>
              <a:defRPr/>
            </a:pPr>
            <a:r>
              <a:rPr lang="en-US" sz="2800" dirty="0" smtClean="0">
                <a:latin typeface="Century Gothic" charset="0"/>
                <a:cs typeface="Century Gothic" charset="0"/>
              </a:rPr>
              <a:t>Lisa </a:t>
            </a:r>
            <a:r>
              <a:rPr lang="en-US" sz="2800" dirty="0" err="1" smtClean="0">
                <a:latin typeface="Century Gothic" charset="0"/>
                <a:cs typeface="Century Gothic" charset="0"/>
              </a:rPr>
              <a:t>Liedel</a:t>
            </a:r>
            <a:endParaRPr lang="en-US" sz="2800" dirty="0">
              <a:latin typeface="Century Gothic" charset="0"/>
              <a:cs typeface="Century Gothic" charset="0"/>
            </a:endParaRPr>
          </a:p>
          <a:p>
            <a:pPr marL="342900" indent="-342900">
              <a:lnSpc>
                <a:spcPct val="75000"/>
              </a:lnSpc>
              <a:spcBef>
                <a:spcPct val="10000"/>
              </a:spcBef>
              <a:spcAft>
                <a:spcPct val="10000"/>
              </a:spcAft>
              <a:buClr>
                <a:srgbClr val="FFCC00"/>
              </a:buClr>
              <a:buSzPct val="75000"/>
              <a:buFont typeface="Arial" charset="0"/>
              <a:buNone/>
              <a:defRPr/>
            </a:pPr>
            <a:endParaRPr lang="en-US" sz="2800" dirty="0">
              <a:latin typeface="Century Gothic" charset="0"/>
              <a:cs typeface="Century Gothic" charset="0"/>
            </a:endParaRPr>
          </a:p>
          <a:p>
            <a:pPr marL="342900" indent="-342900">
              <a:lnSpc>
                <a:spcPct val="75000"/>
              </a:lnSpc>
              <a:spcBef>
                <a:spcPct val="20000"/>
              </a:spcBef>
              <a:buFont typeface="Wingdings 2" charset="0"/>
              <a:buNone/>
              <a:defRPr/>
            </a:pPr>
            <a:endParaRPr lang="en-US" sz="2800" dirty="0">
              <a:latin typeface="Century Gothic" charset="0"/>
              <a:cs typeface="Century Gothic" charset="0"/>
            </a:endParaRPr>
          </a:p>
          <a:p>
            <a:pPr marL="342900" indent="-342900">
              <a:lnSpc>
                <a:spcPct val="75000"/>
              </a:lnSpc>
              <a:spcBef>
                <a:spcPct val="20000"/>
              </a:spcBef>
              <a:buFont typeface="Wingdings 2" charset="0"/>
              <a:buNone/>
              <a:defRPr/>
            </a:pPr>
            <a:endParaRPr lang="en-US" sz="2800" dirty="0">
              <a:latin typeface="Century Gothic" charset="0"/>
              <a:cs typeface="Century Gothic" charset="0"/>
            </a:endParaRPr>
          </a:p>
          <a:p>
            <a:pPr marL="742950" lvl="1" indent="-285750">
              <a:lnSpc>
                <a:spcPct val="75000"/>
              </a:lnSpc>
              <a:spcBef>
                <a:spcPct val="20000"/>
              </a:spcBef>
              <a:buFont typeface="Arial" charset="0"/>
              <a:buChar char="–"/>
              <a:defRPr/>
            </a:pPr>
            <a:endParaRPr lang="en-US" sz="2800" dirty="0">
              <a:latin typeface="Century Gothic" charset="0"/>
              <a:cs typeface="Century Gothic" charset="0"/>
            </a:endParaRPr>
          </a:p>
          <a:p>
            <a:pPr marL="342900" indent="-342900">
              <a:lnSpc>
                <a:spcPct val="75000"/>
              </a:lnSpc>
              <a:spcBef>
                <a:spcPct val="20000"/>
              </a:spcBef>
              <a:buFont typeface="Arial" charset="0"/>
              <a:buChar char="•"/>
              <a:defRPr/>
            </a:pPr>
            <a:endParaRPr lang="en-US" sz="3200" dirty="0">
              <a:latin typeface="Century Gothic" charset="0"/>
              <a:cs typeface="Century Gothic" charset="0"/>
            </a:endParaRPr>
          </a:p>
          <a:p>
            <a:pPr marL="342900" indent="-342900">
              <a:lnSpc>
                <a:spcPct val="75000"/>
              </a:lnSpc>
              <a:spcBef>
                <a:spcPct val="20000"/>
              </a:spcBef>
              <a:buFont typeface="Arial" charset="0"/>
              <a:buChar char="•"/>
              <a:defRPr/>
            </a:pPr>
            <a:endParaRPr lang="en-US" sz="2400" dirty="0">
              <a:latin typeface="Century Gothic" charset="0"/>
              <a:cs typeface="Century Gothic" charset="0"/>
            </a:endParaRPr>
          </a:p>
          <a:p>
            <a:pPr marL="342900" indent="-342900">
              <a:lnSpc>
                <a:spcPct val="75000"/>
              </a:lnSpc>
              <a:spcBef>
                <a:spcPct val="20000"/>
              </a:spcBef>
              <a:buFont typeface="Arial" charset="0"/>
              <a:buChar char="•"/>
              <a:defRPr/>
            </a:pPr>
            <a:endParaRPr lang="en-US" sz="2400" dirty="0">
              <a:latin typeface="Century Gothic" charset="0"/>
              <a:cs typeface="Century Gothic" charset="0"/>
            </a:endParaRPr>
          </a:p>
        </p:txBody>
      </p:sp>
      <p:sp>
        <p:nvSpPr>
          <p:cNvPr id="5" name="Rectangle 4"/>
          <p:cNvSpPr>
            <a:spLocks noChangeArrowheads="1"/>
          </p:cNvSpPr>
          <p:nvPr/>
        </p:nvSpPr>
        <p:spPr bwMode="auto">
          <a:xfrm>
            <a:off x="506413" y="4248008"/>
            <a:ext cx="4054475" cy="863600"/>
          </a:xfrm>
          <a:prstGeom prst="rect">
            <a:avLst/>
          </a:prstGeom>
          <a:noFill/>
          <a:ln w="9525">
            <a:noFill/>
            <a:miter lim="800000"/>
            <a:headEnd/>
            <a:tailEnd/>
          </a:ln>
          <a:effectLst/>
        </p:spPr>
        <p:txBody>
          <a:bodyPr/>
          <a:lstStyle/>
          <a:p>
            <a:pPr marL="804863" lvl="1" indent="-347663" fontAlgn="ctr">
              <a:lnSpc>
                <a:spcPct val="75000"/>
              </a:lnSpc>
              <a:spcBef>
                <a:spcPct val="10000"/>
              </a:spcBef>
              <a:spcAft>
                <a:spcPct val="10000"/>
              </a:spcAft>
              <a:buClr>
                <a:srgbClr val="FFCC00"/>
              </a:buClr>
              <a:buSzPct val="90000"/>
              <a:buFont typeface="Wingdings" charset="0"/>
              <a:buNone/>
              <a:tabLst>
                <a:tab pos="914400" algn="l"/>
                <a:tab pos="1255713" algn="l"/>
                <a:tab pos="1652588" algn="l"/>
                <a:tab pos="2060575" algn="l"/>
              </a:tabLst>
              <a:defRPr/>
            </a:pPr>
            <a:endParaRPr lang="en-US" sz="3200" dirty="0">
              <a:effectLst>
                <a:outerShdw blurRad="38100" dist="38100" dir="2700000" algn="tl">
                  <a:srgbClr val="DDDDDD"/>
                </a:outerShdw>
              </a:effectLst>
              <a:latin typeface="Futura Md BT" charset="0"/>
            </a:endParaRPr>
          </a:p>
          <a:p>
            <a:pPr marL="804863" lvl="1" indent="-347663" fontAlgn="ctr">
              <a:lnSpc>
                <a:spcPct val="75000"/>
              </a:lnSpc>
              <a:spcBef>
                <a:spcPct val="10000"/>
              </a:spcBef>
              <a:spcAft>
                <a:spcPct val="10000"/>
              </a:spcAft>
              <a:buClr>
                <a:srgbClr val="FFCC00"/>
              </a:buClr>
              <a:buSzPct val="90000"/>
              <a:buFont typeface="Wingdings" charset="0"/>
              <a:buNone/>
              <a:tabLst>
                <a:tab pos="914400" algn="l"/>
                <a:tab pos="1255713" algn="l"/>
                <a:tab pos="1652588" algn="l"/>
                <a:tab pos="2060575" algn="l"/>
              </a:tabLst>
              <a:defRPr/>
            </a:pPr>
            <a:endParaRPr lang="en-US" dirty="0">
              <a:effectLst>
                <a:outerShdw blurRad="38100" dist="38100" dir="2700000" algn="tl">
                  <a:srgbClr val="DDDDDD"/>
                </a:outerShdw>
              </a:effectLst>
              <a:latin typeface="Futura Md BT" charset="0"/>
            </a:endParaRPr>
          </a:p>
          <a:p>
            <a:pPr marL="342900" indent="-342900">
              <a:lnSpc>
                <a:spcPct val="75000"/>
              </a:lnSpc>
              <a:spcBef>
                <a:spcPct val="10000"/>
              </a:spcBef>
              <a:spcAft>
                <a:spcPct val="10000"/>
              </a:spcAft>
              <a:buClr>
                <a:srgbClr val="FFCC00"/>
              </a:buClr>
              <a:buSzPct val="75000"/>
              <a:buFont typeface="Wingdings 2" charset="0"/>
              <a:buChar char=""/>
              <a:tabLst>
                <a:tab pos="914400" algn="l"/>
                <a:tab pos="1255713" algn="l"/>
                <a:tab pos="1652588" algn="l"/>
                <a:tab pos="2060575" algn="l"/>
              </a:tabLst>
              <a:defRPr/>
            </a:pPr>
            <a:endParaRPr lang="en-US" dirty="0">
              <a:effectLst>
                <a:outerShdw blurRad="38100" dist="38100" dir="2700000" algn="tl">
                  <a:srgbClr val="DDDDDD"/>
                </a:outerShdw>
              </a:effectLst>
              <a:latin typeface="Futura Hv BT" charset="0"/>
            </a:endParaRPr>
          </a:p>
        </p:txBody>
      </p:sp>
      <p:sp>
        <p:nvSpPr>
          <p:cNvPr id="13316" name="Text Box 10"/>
          <p:cNvSpPr txBox="1">
            <a:spLocks noChangeArrowheads="1"/>
          </p:cNvSpPr>
          <p:nvPr/>
        </p:nvSpPr>
        <p:spPr bwMode="auto">
          <a:xfrm>
            <a:off x="5441950" y="1763937"/>
            <a:ext cx="3363693"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800" b="1" u="sng" dirty="0">
                <a:solidFill>
                  <a:schemeClr val="bg2">
                    <a:lumMod val="50000"/>
                  </a:schemeClr>
                </a:solidFill>
                <a:latin typeface="Century Gothic" charset="0"/>
                <a:cs typeface="Century Gothic" charset="0"/>
              </a:rPr>
              <a:t>Resource Analysts</a:t>
            </a:r>
            <a:endParaRPr lang="en-US" sz="2800" u="sng" dirty="0">
              <a:solidFill>
                <a:schemeClr val="bg2">
                  <a:lumMod val="50000"/>
                </a:schemeClr>
              </a:solidFill>
              <a:latin typeface="Century Gothic" charset="0"/>
              <a:cs typeface="Century Gothic" charset="0"/>
            </a:endParaRPr>
          </a:p>
          <a:p>
            <a:pPr eaLnBrk="1" hangingPunct="1">
              <a:spcAft>
                <a:spcPts val="600"/>
              </a:spcAft>
            </a:pPr>
            <a:r>
              <a:rPr lang="en-US" sz="2800" dirty="0">
                <a:latin typeface="Century Gothic" charset="0"/>
                <a:cs typeface="Century Gothic" charset="0"/>
              </a:rPr>
              <a:t>Doreen </a:t>
            </a:r>
            <a:r>
              <a:rPr lang="en-US" sz="2800" dirty="0" err="1">
                <a:latin typeface="Century Gothic" charset="0"/>
                <a:cs typeface="Century Gothic" charset="0"/>
              </a:rPr>
              <a:t>Marraffa</a:t>
            </a:r>
            <a:endParaRPr lang="en-US" sz="2800" dirty="0">
              <a:latin typeface="Century Gothic" charset="0"/>
              <a:cs typeface="Century Gothic" charset="0"/>
            </a:endParaRPr>
          </a:p>
          <a:p>
            <a:pPr eaLnBrk="1" hangingPunct="1">
              <a:spcAft>
                <a:spcPts val="600"/>
              </a:spcAft>
            </a:pPr>
            <a:r>
              <a:rPr lang="en-US" sz="2800" dirty="0">
                <a:latin typeface="Century Gothic" charset="0"/>
                <a:cs typeface="Century Gothic" charset="0"/>
              </a:rPr>
              <a:t>Sue </a:t>
            </a:r>
            <a:r>
              <a:rPr lang="en-US" sz="2800" dirty="0" err="1">
                <a:latin typeface="Century Gothic" charset="0"/>
                <a:cs typeface="Century Gothic" charset="0"/>
              </a:rPr>
              <a:t>Dobert</a:t>
            </a:r>
            <a:endParaRPr lang="en-US" sz="2800" dirty="0">
              <a:latin typeface="Century Gothic" charset="0"/>
              <a:cs typeface="Century Gothic" charset="0"/>
            </a:endParaRPr>
          </a:p>
          <a:p>
            <a:pPr eaLnBrk="1" hangingPunct="1">
              <a:spcAft>
                <a:spcPts val="600"/>
              </a:spcAft>
            </a:pPr>
            <a:r>
              <a:rPr lang="en-US" sz="2800" dirty="0">
                <a:latin typeface="Century Gothic" charset="0"/>
                <a:cs typeface="Century Gothic" charset="0"/>
              </a:rPr>
              <a:t>Mike </a:t>
            </a:r>
            <a:r>
              <a:rPr lang="en-US" sz="2800" dirty="0" err="1">
                <a:latin typeface="Century Gothic" charset="0"/>
                <a:cs typeface="Century Gothic" charset="0"/>
              </a:rPr>
              <a:t>Pappano</a:t>
            </a:r>
            <a:endParaRPr lang="en-US" sz="2800" dirty="0">
              <a:latin typeface="Century Gothic" charset="0"/>
              <a:cs typeface="Century Gothic" charset="0"/>
            </a:endParaRPr>
          </a:p>
          <a:p>
            <a:pPr eaLnBrk="1" hangingPunct="1">
              <a:spcAft>
                <a:spcPts val="600"/>
              </a:spcAft>
            </a:pPr>
            <a:r>
              <a:rPr lang="en-US" sz="2800" dirty="0" smtClean="0">
                <a:latin typeface="Century Gothic" charset="0"/>
                <a:cs typeface="Century Gothic" charset="0"/>
              </a:rPr>
              <a:t>Eddie Diego</a:t>
            </a:r>
          </a:p>
          <a:p>
            <a:pPr eaLnBrk="1" hangingPunct="1">
              <a:spcAft>
                <a:spcPts val="600"/>
              </a:spcAft>
            </a:pPr>
            <a:r>
              <a:rPr lang="en-US" sz="2800" dirty="0" smtClean="0">
                <a:latin typeface="Century Gothic" charset="0"/>
                <a:cs typeface="Century Gothic" charset="0"/>
              </a:rPr>
              <a:t>Shawn Sullivan</a:t>
            </a:r>
          </a:p>
          <a:p>
            <a:pPr eaLnBrk="1" hangingPunct="1">
              <a:spcAft>
                <a:spcPts val="600"/>
              </a:spcAft>
            </a:pPr>
            <a:r>
              <a:rPr lang="en-US" sz="2800" dirty="0" err="1" smtClean="0">
                <a:latin typeface="Century Gothic" charset="0"/>
                <a:cs typeface="Century Gothic" charset="0"/>
              </a:rPr>
              <a:t>Misuk</a:t>
            </a:r>
            <a:r>
              <a:rPr lang="en-US" sz="2800" dirty="0" smtClean="0">
                <a:latin typeface="Century Gothic" charset="0"/>
                <a:cs typeface="Century Gothic" charset="0"/>
              </a:rPr>
              <a:t> Kwon</a:t>
            </a:r>
            <a:endParaRPr lang="en-US" sz="2800" dirty="0">
              <a:latin typeface="Century Gothic" charset="0"/>
              <a:cs typeface="Century Gothic" charset="0"/>
            </a:endParaRPr>
          </a:p>
        </p:txBody>
      </p:sp>
      <p:sp>
        <p:nvSpPr>
          <p:cNvPr id="6" name="Slide Number Placeholder 3"/>
          <p:cNvSpPr>
            <a:spLocks noGrp="1"/>
          </p:cNvSpPr>
          <p:nvPr>
            <p:ph type="sldNum" sz="quarter" idx="4294967295"/>
          </p:nvPr>
        </p:nvSpPr>
        <p:spPr>
          <a:xfrm>
            <a:off x="266181" y="6492875"/>
            <a:ext cx="27136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2</a:t>
            </a:fld>
            <a:endParaRPr lang="en-US" dirty="0">
              <a:solidFill>
                <a:srgbClr val="996633"/>
              </a:solidFill>
            </a:endParaRPr>
          </a:p>
        </p:txBody>
      </p:sp>
    </p:spTree>
    <p:extLst>
      <p:ext uri="{BB962C8B-B14F-4D97-AF65-F5344CB8AC3E}">
        <p14:creationId xmlns:p14="http://schemas.microsoft.com/office/powerpoint/2010/main" val="11244268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039026"/>
          </a:xfrm>
        </p:spPr>
        <p:txBody>
          <a:bodyPr>
            <a:normAutofit/>
          </a:bodyPr>
          <a:lstStyle/>
          <a:p>
            <a:pPr algn="ctr"/>
            <a:r>
              <a:rPr lang="en-US" sz="4400" dirty="0" smtClean="0"/>
              <a:t>Recent Trends </a:t>
            </a:r>
            <a:endParaRPr lang="en-US" sz="4400" dirty="0"/>
          </a:p>
        </p:txBody>
      </p:sp>
      <p:sp>
        <p:nvSpPr>
          <p:cNvPr id="3" name="Content Placeholder 2"/>
          <p:cNvSpPr>
            <a:spLocks noGrp="1"/>
          </p:cNvSpPr>
          <p:nvPr>
            <p:ph idx="1"/>
          </p:nvPr>
        </p:nvSpPr>
        <p:spPr>
          <a:xfrm>
            <a:off x="318952" y="1229936"/>
            <a:ext cx="8595928" cy="5271256"/>
          </a:xfrm>
        </p:spPr>
        <p:txBody>
          <a:bodyPr/>
          <a:lstStyle/>
          <a:p>
            <a:r>
              <a:rPr lang="en-US" sz="2800" dirty="0" smtClean="0"/>
              <a:t>IPv4:</a:t>
            </a:r>
          </a:p>
          <a:p>
            <a:pPr lvl="1"/>
            <a:r>
              <a:rPr lang="en-US" sz="2400" dirty="0"/>
              <a:t>N</a:t>
            </a:r>
            <a:r>
              <a:rPr lang="en-US" sz="2400" dirty="0" smtClean="0"/>
              <a:t>o measurable increase in total space issued</a:t>
            </a:r>
          </a:p>
          <a:p>
            <a:pPr lvl="1"/>
            <a:r>
              <a:rPr lang="en-US" sz="2400" dirty="0" smtClean="0"/>
              <a:t>Slight increase in requests, particularly end user</a:t>
            </a:r>
          </a:p>
          <a:p>
            <a:r>
              <a:rPr lang="en-US" sz="2800" dirty="0" smtClean="0"/>
              <a:t>Transfers:</a:t>
            </a:r>
          </a:p>
          <a:p>
            <a:pPr lvl="1"/>
            <a:r>
              <a:rPr lang="en-US" sz="2400" dirty="0" smtClean="0"/>
              <a:t>No measurable increase in requested transfers </a:t>
            </a:r>
          </a:p>
          <a:p>
            <a:r>
              <a:rPr lang="en-US" sz="2800" dirty="0" smtClean="0"/>
              <a:t>IPv6:</a:t>
            </a:r>
          </a:p>
          <a:p>
            <a:pPr lvl="1"/>
            <a:r>
              <a:rPr lang="en-US" sz="2400" dirty="0" smtClean="0"/>
              <a:t>Slight increase in IPv6 ISP requests, decrease in end user</a:t>
            </a:r>
          </a:p>
          <a:p>
            <a:r>
              <a:rPr lang="en-US" sz="2800" dirty="0" smtClean="0"/>
              <a:t>ASNs:</a:t>
            </a:r>
          </a:p>
          <a:p>
            <a:pPr lvl="1"/>
            <a:r>
              <a:rPr lang="en-US" sz="2400" dirty="0" smtClean="0"/>
              <a:t>Slight increase in total ASNs issued</a:t>
            </a:r>
          </a:p>
          <a:p>
            <a:pPr lvl="2"/>
            <a:r>
              <a:rPr lang="en-US" dirty="0" smtClean="0"/>
              <a:t>32 4-byte ASNs issued, none returned</a:t>
            </a:r>
          </a:p>
          <a:p>
            <a:endParaRPr lang="en-US" dirty="0" smtClean="0"/>
          </a:p>
          <a:p>
            <a:pPr lvl="1"/>
            <a:endParaRPr lang="en-US" sz="2400" dirty="0" smtClean="0"/>
          </a:p>
        </p:txBody>
      </p:sp>
      <p:sp>
        <p:nvSpPr>
          <p:cNvPr id="4" name="Slide Number Placeholder 3"/>
          <p:cNvSpPr>
            <a:spLocks noGrp="1"/>
          </p:cNvSpPr>
          <p:nvPr>
            <p:ph type="sldNum" sz="quarter" idx="4"/>
          </p:nvPr>
        </p:nvSpPr>
        <p:spPr/>
        <p:txBody>
          <a:bodyPr/>
          <a:lstStyle/>
          <a:p>
            <a:fld id="{8A2B4DF6-1818-B940-8E30-590D998D271B}" type="slidenum">
              <a:rPr lang="en-US" smtClean="0"/>
              <a:pPr/>
              <a:t>3</a:t>
            </a:fld>
            <a:endParaRPr lang="en-US" dirty="0"/>
          </a:p>
        </p:txBody>
      </p:sp>
    </p:spTree>
    <p:extLst>
      <p:ext uri="{BB962C8B-B14F-4D97-AF65-F5344CB8AC3E}">
        <p14:creationId xmlns:p14="http://schemas.microsoft.com/office/powerpoint/2010/main" val="116694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258204"/>
          </a:xfrm>
        </p:spPr>
        <p:txBody>
          <a:bodyPr>
            <a:normAutofit/>
          </a:bodyPr>
          <a:lstStyle/>
          <a:p>
            <a:pPr algn="ctr"/>
            <a:r>
              <a:rPr lang="en-US" sz="4400" dirty="0" smtClean="0"/>
              <a:t>Recent Trends…</a:t>
            </a:r>
            <a:endParaRPr lang="en-US" sz="4400" dirty="0"/>
          </a:p>
        </p:txBody>
      </p:sp>
      <p:sp>
        <p:nvSpPr>
          <p:cNvPr id="3" name="Content Placeholder 2"/>
          <p:cNvSpPr>
            <a:spLocks noGrp="1"/>
          </p:cNvSpPr>
          <p:nvPr>
            <p:ph idx="1"/>
          </p:nvPr>
        </p:nvSpPr>
        <p:spPr>
          <a:xfrm>
            <a:off x="318952" y="1440797"/>
            <a:ext cx="8595928" cy="4911974"/>
          </a:xfrm>
        </p:spPr>
        <p:txBody>
          <a:bodyPr/>
          <a:lstStyle/>
          <a:p>
            <a:r>
              <a:rPr lang="en-US" dirty="0" smtClean="0"/>
              <a:t>POCs </a:t>
            </a:r>
            <a:r>
              <a:rPr lang="en-US" dirty="0"/>
              <a:t>of legacy resources registered to companies dissolved long ago requesting to transfer these resources; not always clear they are authorized </a:t>
            </a:r>
            <a:endParaRPr lang="en-US" dirty="0" smtClean="0"/>
          </a:p>
          <a:p>
            <a:pPr marL="0" indent="0">
              <a:buNone/>
            </a:pPr>
            <a:endParaRPr lang="en-US" dirty="0" smtClean="0"/>
          </a:p>
          <a:p>
            <a:r>
              <a:rPr lang="en-US" dirty="0"/>
              <a:t>Increase in out of region requests from both APNIC and RIPE regions</a:t>
            </a:r>
          </a:p>
          <a:p>
            <a:endParaRPr lang="en-US" dirty="0"/>
          </a:p>
          <a:p>
            <a:pPr lvl="1"/>
            <a:endParaRPr lang="en-US" dirty="0" smtClean="0"/>
          </a:p>
          <a:p>
            <a:pPr marL="457200" lvl="1" indent="0">
              <a:buNone/>
            </a:pPr>
            <a:endParaRPr lang="en-US" dirty="0" smtClean="0"/>
          </a:p>
          <a:p>
            <a:pPr marL="457200" lvl="1" indent="0">
              <a:buNone/>
            </a:pPr>
            <a:endParaRPr lang="en-US" sz="2400" dirty="0" smtClean="0"/>
          </a:p>
          <a:p>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4</a:t>
            </a:fld>
            <a:endParaRPr lang="en-US" dirty="0"/>
          </a:p>
        </p:txBody>
      </p:sp>
    </p:spTree>
    <p:extLst>
      <p:ext uri="{BB962C8B-B14F-4D97-AF65-F5344CB8AC3E}">
        <p14:creationId xmlns:p14="http://schemas.microsoft.com/office/powerpoint/2010/main" val="339133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2" y="323193"/>
            <a:ext cx="8832178" cy="1294429"/>
          </a:xfrm>
        </p:spPr>
        <p:txBody>
          <a:bodyPr>
            <a:normAutofit fontScale="90000"/>
          </a:bodyPr>
          <a:lstStyle/>
          <a:p>
            <a:pPr algn="ctr"/>
            <a:r>
              <a:rPr lang="en-US" dirty="0" smtClean="0"/>
              <a:t>Customer Transaction Survey Results</a:t>
            </a:r>
            <a:br>
              <a:rPr lang="en-US" dirty="0" smtClean="0"/>
            </a:br>
            <a:r>
              <a:rPr lang="en-US" sz="2400" b="0" dirty="0" smtClean="0"/>
              <a:t>Overall</a:t>
            </a:r>
            <a:r>
              <a:rPr lang="en-US" sz="2400" b="0" dirty="0"/>
              <a:t>, how satisfied were you with the entire </a:t>
            </a:r>
            <a:r>
              <a:rPr lang="en-US" sz="2400" b="0" dirty="0" smtClean="0"/>
              <a:t>request </a:t>
            </a:r>
            <a:r>
              <a:rPr lang="en-US" sz="2400" b="0" dirty="0"/>
              <a:t>process?</a:t>
            </a:r>
            <a:r>
              <a:rPr lang="en-US" sz="2400" dirty="0"/>
              <a:t/>
            </a:r>
            <a:br>
              <a:rPr lang="en-US" sz="2400" dirty="0"/>
            </a:br>
            <a:endParaRPr lang="en-US" sz="2400" dirty="0"/>
          </a:p>
        </p:txBody>
      </p:sp>
      <p:sp>
        <p:nvSpPr>
          <p:cNvPr id="4" name="Slide Number Placeholder 3"/>
          <p:cNvSpPr>
            <a:spLocks noGrp="1"/>
          </p:cNvSpPr>
          <p:nvPr>
            <p:ph type="sldNum" sz="quarter" idx="4"/>
          </p:nvPr>
        </p:nvSpPr>
        <p:spPr>
          <a:xfrm>
            <a:off x="171860" y="6407722"/>
            <a:ext cx="455670"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a:t>
            </a:fld>
            <a:endParaRPr lang="en-US" dirty="0">
              <a:solidFill>
                <a:srgbClr val="996633"/>
              </a:solidFill>
            </a:endParaRPr>
          </a:p>
        </p:txBody>
      </p:sp>
      <p:pic>
        <p:nvPicPr>
          <p:cNvPr id="6" name="Picture 5" descr="satisfaction_201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22" y="1258038"/>
            <a:ext cx="8206545" cy="4578011"/>
          </a:xfrm>
          <a:prstGeom prst="rect">
            <a:avLst/>
          </a:prstGeom>
        </p:spPr>
      </p:pic>
      <p:sp>
        <p:nvSpPr>
          <p:cNvPr id="7" name="TextBox 6"/>
          <p:cNvSpPr txBox="1"/>
          <p:nvPr/>
        </p:nvSpPr>
        <p:spPr>
          <a:xfrm>
            <a:off x="5145207" y="5037286"/>
            <a:ext cx="3396123" cy="923330"/>
          </a:xfrm>
          <a:prstGeom prst="rect">
            <a:avLst/>
          </a:prstGeom>
          <a:noFill/>
        </p:spPr>
        <p:txBody>
          <a:bodyPr wrap="square" rtlCol="0">
            <a:spAutoFit/>
          </a:bodyPr>
          <a:lstStyle/>
          <a:p>
            <a:r>
              <a:rPr lang="en-US" b="1" dirty="0" smtClean="0">
                <a:solidFill>
                  <a:srgbClr val="996633"/>
                </a:solidFill>
                <a:latin typeface="Century Gothic"/>
                <a:cs typeface="Century Gothic"/>
              </a:rPr>
              <a:t>*93.1% were either very satisfied, satisfied or somewhat satisfied</a:t>
            </a:r>
            <a:endParaRPr lang="en-US" b="1" dirty="0">
              <a:solidFill>
                <a:srgbClr val="996633"/>
              </a:solidFill>
              <a:latin typeface="Century Gothic"/>
              <a:cs typeface="Century Gothic"/>
            </a:endParaRPr>
          </a:p>
        </p:txBody>
      </p:sp>
    </p:spTree>
    <p:extLst>
      <p:ext uri="{BB962C8B-B14F-4D97-AF65-F5344CB8AC3E}">
        <p14:creationId xmlns:p14="http://schemas.microsoft.com/office/powerpoint/2010/main" val="41648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7161"/>
            <a:ext cx="6288150" cy="961882"/>
          </a:xfrm>
        </p:spPr>
        <p:txBody>
          <a:bodyPr>
            <a:noAutofit/>
          </a:bodyPr>
          <a:lstStyle/>
          <a:p>
            <a:pPr algn="r"/>
            <a:r>
              <a:rPr lang="en-US" dirty="0" smtClean="0">
                <a:latin typeface="Century Gothic" charset="0"/>
              </a:rPr>
              <a:t/>
            </a:r>
            <a:br>
              <a:rPr lang="en-US" dirty="0" smtClean="0">
                <a:latin typeface="Century Gothic" charset="0"/>
              </a:rPr>
            </a:br>
            <a:r>
              <a:rPr lang="en-US" dirty="0" smtClean="0">
                <a:latin typeface="Century Gothic" charset="0"/>
              </a:rPr>
              <a:t>Current </a:t>
            </a:r>
            <a:r>
              <a:rPr lang="en-US" dirty="0">
                <a:latin typeface="Century Gothic" charset="0"/>
              </a:rPr>
              <a:t>IPv4 Inventory </a:t>
            </a:r>
            <a:br>
              <a:rPr lang="en-US" dirty="0">
                <a:latin typeface="Century Gothic" charset="0"/>
              </a:rPr>
            </a:br>
            <a:endParaRPr lang="en-US" dirty="0">
              <a:latin typeface="Century Gothic" charset="0"/>
            </a:endParaRPr>
          </a:p>
        </p:txBody>
      </p:sp>
      <p:sp>
        <p:nvSpPr>
          <p:cNvPr id="17410" name="Content Placeholder 2"/>
          <p:cNvSpPr>
            <a:spLocks noGrp="1"/>
          </p:cNvSpPr>
          <p:nvPr>
            <p:ph idx="1"/>
          </p:nvPr>
        </p:nvSpPr>
        <p:spPr>
          <a:xfrm>
            <a:off x="457200" y="1112905"/>
            <a:ext cx="8337117" cy="4807960"/>
          </a:xfrm>
        </p:spPr>
        <p:txBody>
          <a:bodyPr>
            <a:normAutofit/>
          </a:bodyPr>
          <a:lstStyle/>
          <a:p>
            <a:pPr marL="0" indent="0">
              <a:lnSpc>
                <a:spcPct val="110000"/>
              </a:lnSpc>
              <a:buNone/>
            </a:pPr>
            <a:r>
              <a:rPr lang="en-US" sz="2800" b="1" dirty="0" smtClean="0">
                <a:solidFill>
                  <a:srgbClr val="376092"/>
                </a:solidFill>
                <a:latin typeface="Century Gothic" charset="0"/>
              </a:rPr>
              <a:t>                           </a:t>
            </a:r>
            <a:r>
              <a:rPr lang="en-US" sz="2800" b="1" dirty="0" smtClean="0">
                <a:solidFill>
                  <a:schemeClr val="bg2">
                    <a:lumMod val="50000"/>
                  </a:schemeClr>
                </a:solidFill>
                <a:latin typeface="Century Gothic" charset="0"/>
              </a:rPr>
              <a:t>1.74 /8 equivalents</a:t>
            </a:r>
            <a:r>
              <a:rPr lang="en-US" sz="2800" dirty="0" smtClean="0">
                <a:solidFill>
                  <a:schemeClr val="bg2">
                    <a:lumMod val="50000"/>
                  </a:schemeClr>
                </a:solidFill>
                <a:latin typeface="Century Gothic" charset="0"/>
              </a:rPr>
              <a:t> </a:t>
            </a:r>
            <a:r>
              <a:rPr lang="en-US" sz="2800" dirty="0">
                <a:latin typeface="Century Gothic" charset="0"/>
              </a:rPr>
              <a:t>in </a:t>
            </a:r>
            <a:r>
              <a:rPr lang="en-US" sz="2800" dirty="0" smtClean="0">
                <a:latin typeface="Century Gothic" charset="0"/>
              </a:rPr>
              <a:t>the pool</a:t>
            </a:r>
            <a:endParaRPr lang="en-US" sz="2800" b="1" dirty="0" smtClean="0">
              <a:solidFill>
                <a:srgbClr val="376092"/>
              </a:solidFill>
              <a:latin typeface="Century Gothic" charset="0"/>
            </a:endParaRPr>
          </a:p>
          <a:p>
            <a:pPr marL="0" indent="0">
              <a:lnSpc>
                <a:spcPct val="110000"/>
              </a:lnSpc>
              <a:buNone/>
            </a:pPr>
            <a:r>
              <a:rPr lang="en-US" sz="2800" b="1" dirty="0" smtClean="0">
                <a:solidFill>
                  <a:srgbClr val="376092"/>
                </a:solidFill>
                <a:latin typeface="Century Gothic" charset="0"/>
              </a:rPr>
              <a:t>                            </a:t>
            </a:r>
            <a:r>
              <a:rPr lang="en-US" sz="2800" dirty="0" smtClean="0">
                <a:latin typeface="Century Gothic" charset="0"/>
              </a:rPr>
              <a:t>of available addresses</a:t>
            </a:r>
          </a:p>
          <a:p>
            <a:pPr marL="0" indent="0">
              <a:lnSpc>
                <a:spcPct val="110000"/>
              </a:lnSpc>
              <a:buNone/>
            </a:pPr>
            <a:endParaRPr lang="en-US" sz="2800" b="1" dirty="0">
              <a:solidFill>
                <a:srgbClr val="376092"/>
              </a:solidFill>
              <a:latin typeface="Century Gothic" charset="0"/>
            </a:endParaRPr>
          </a:p>
          <a:p>
            <a:pPr marL="0" indent="0">
              <a:lnSpc>
                <a:spcPct val="110000"/>
              </a:lnSpc>
              <a:buNone/>
            </a:pPr>
            <a:r>
              <a:rPr lang="en-US" sz="2800" b="1" dirty="0" smtClean="0">
                <a:solidFill>
                  <a:srgbClr val="948A54"/>
                </a:solidFill>
                <a:latin typeface="Century Gothic" charset="0"/>
              </a:rPr>
              <a:t> 7.02 </a:t>
            </a:r>
            <a:r>
              <a:rPr lang="en-US" sz="2800" b="1" dirty="0">
                <a:solidFill>
                  <a:srgbClr val="948A54"/>
                </a:solidFill>
                <a:latin typeface="Century Gothic" charset="0"/>
              </a:rPr>
              <a:t>/16 equivalents </a:t>
            </a:r>
            <a:r>
              <a:rPr lang="en-US" sz="2800" dirty="0">
                <a:latin typeface="Century Gothic" charset="0"/>
              </a:rPr>
              <a:t>in </a:t>
            </a:r>
            <a:r>
              <a:rPr lang="en-US" sz="2800" dirty="0" smtClean="0">
                <a:latin typeface="Century Gothic" charset="0"/>
              </a:rPr>
              <a:t>the “RRH” bucket    (number fluctuates)</a:t>
            </a:r>
          </a:p>
          <a:p>
            <a:pPr marL="0" indent="0">
              <a:lnSpc>
                <a:spcPct val="110000"/>
              </a:lnSpc>
              <a:buNone/>
            </a:pPr>
            <a:r>
              <a:rPr lang="en-US" sz="2800" dirty="0" smtClean="0">
                <a:latin typeface="Century Gothic" charset="0"/>
              </a:rPr>
              <a:t>    (RRH = returned, revoked, held)</a:t>
            </a:r>
          </a:p>
          <a:p>
            <a:pPr marL="0" indent="0">
              <a:lnSpc>
                <a:spcPct val="110000"/>
              </a:lnSpc>
              <a:buNone/>
            </a:pPr>
            <a:r>
              <a:rPr lang="en-US" altLang="ja-JP" sz="2800" b="1" dirty="0">
                <a:solidFill>
                  <a:srgbClr val="948A54"/>
                </a:solidFill>
                <a:latin typeface="Century Gothic" charset="0"/>
              </a:rPr>
              <a:t>1</a:t>
            </a:r>
            <a:r>
              <a:rPr lang="en-US" altLang="ja-JP" sz="2800" b="1" dirty="0" smtClean="0">
                <a:solidFill>
                  <a:srgbClr val="948A54"/>
                </a:solidFill>
                <a:latin typeface="Century Gothic" charset="0"/>
              </a:rPr>
              <a:t> /10 reserved </a:t>
            </a:r>
            <a:endParaRPr lang="en-US" altLang="ja-JP" sz="2800" dirty="0">
              <a:solidFill>
                <a:srgbClr val="948A54"/>
              </a:solidFill>
              <a:latin typeface="Century Gothic" charset="0"/>
            </a:endParaRPr>
          </a:p>
          <a:p>
            <a:pPr marL="457200" lvl="1" indent="0">
              <a:lnSpc>
                <a:spcPct val="110000"/>
              </a:lnSpc>
              <a:buNone/>
            </a:pPr>
            <a:r>
              <a:rPr lang="en-US" altLang="ja-JP" sz="2400" dirty="0" smtClean="0">
                <a:latin typeface="Century Gothic" charset="0"/>
              </a:rPr>
              <a:t>For NRPM 4.10 “</a:t>
            </a:r>
            <a:r>
              <a:rPr lang="en-US" sz="2400" dirty="0"/>
              <a:t>Dedicated IPv4 block to facilitate IPv6 </a:t>
            </a:r>
            <a:r>
              <a:rPr lang="en-US" sz="2400" dirty="0" smtClean="0"/>
              <a:t>Deployment”  </a:t>
            </a:r>
            <a:endParaRPr lang="en-US" altLang="ja-JP" sz="2400" dirty="0" smtClean="0">
              <a:latin typeface="Century Gothic" charset="0"/>
            </a:endParaRPr>
          </a:p>
        </p:txBody>
      </p:sp>
      <p:sp>
        <p:nvSpPr>
          <p:cNvPr id="3" name="TextBox 2"/>
          <p:cNvSpPr txBox="1"/>
          <p:nvPr/>
        </p:nvSpPr>
        <p:spPr>
          <a:xfrm>
            <a:off x="457200" y="5920865"/>
            <a:ext cx="2369509" cy="400110"/>
          </a:xfrm>
          <a:prstGeom prst="rect">
            <a:avLst/>
          </a:prstGeom>
          <a:noFill/>
        </p:spPr>
        <p:txBody>
          <a:bodyPr wrap="none" rtlCol="0">
            <a:spAutoFit/>
          </a:bodyPr>
          <a:lstStyle/>
          <a:p>
            <a:r>
              <a:rPr lang="en-US" sz="2000" b="1" dirty="0" smtClean="0">
                <a:solidFill>
                  <a:srgbClr val="0000FF"/>
                </a:solidFill>
                <a:latin typeface="Century Gothic"/>
                <a:cs typeface="Century Gothic"/>
              </a:rPr>
              <a:t>*As of Oct 1, 2013</a:t>
            </a:r>
            <a:endParaRPr lang="en-US" sz="2000" b="1" dirty="0">
              <a:solidFill>
                <a:srgbClr val="0000FF"/>
              </a:solidFill>
              <a:latin typeface="Century Gothic"/>
              <a:cs typeface="Century Gothic"/>
            </a:endParaRPr>
          </a:p>
        </p:txBody>
      </p:sp>
      <p:sp>
        <p:nvSpPr>
          <p:cNvPr id="5"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6</a:t>
            </a:fld>
            <a:endParaRPr lang="en-US" dirty="0">
              <a:solidFill>
                <a:srgbClr val="996633"/>
              </a:solidFill>
            </a:endParaRPr>
          </a:p>
        </p:txBody>
      </p:sp>
      <p:pic>
        <p:nvPicPr>
          <p:cNvPr id="6" name="Picture 5" descr="new_ticker-02-02.png"/>
          <p:cNvPicPr>
            <a:picLocks noChangeAspect="1"/>
          </p:cNvPicPr>
          <p:nvPr/>
        </p:nvPicPr>
        <p:blipFill rotWithShape="1">
          <a:blip r:embed="rId2">
            <a:extLst>
              <a:ext uri="{28A0092B-C50C-407E-A947-70E740481C1C}">
                <a14:useLocalDpi xmlns:a14="http://schemas.microsoft.com/office/drawing/2010/main" val="0"/>
              </a:ext>
            </a:extLst>
          </a:blip>
          <a:srcRect l="1390" t="10072" r="42786" b="15412"/>
          <a:stretch/>
        </p:blipFill>
        <p:spPr>
          <a:xfrm>
            <a:off x="581011" y="1180934"/>
            <a:ext cx="2319863" cy="13235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442292" y="1738160"/>
            <a:ext cx="597301" cy="369332"/>
          </a:xfrm>
          <a:prstGeom prst="rect">
            <a:avLst/>
          </a:prstGeom>
          <a:noFill/>
        </p:spPr>
        <p:txBody>
          <a:bodyPr wrap="none" rtlCol="0">
            <a:spAutoFit/>
          </a:bodyPr>
          <a:lstStyle/>
          <a:p>
            <a:r>
              <a:rPr lang="en-US" b="1" kern="1200" dirty="0" smtClean="0"/>
              <a:t>1.74</a:t>
            </a:r>
            <a:endParaRPr lang="en-US" b="1" kern="1200" dirty="0"/>
          </a:p>
        </p:txBody>
      </p:sp>
    </p:spTree>
    <p:extLst>
      <p:ext uri="{BB962C8B-B14F-4D97-AF65-F5344CB8AC3E}">
        <p14:creationId xmlns:p14="http://schemas.microsoft.com/office/powerpoint/2010/main" val="1238831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717588" cy="1458932"/>
          </a:xfrm>
        </p:spPr>
        <p:txBody>
          <a:bodyPr/>
          <a:lstStyle/>
          <a:p>
            <a:pPr algn="ctr"/>
            <a:r>
              <a:rPr lang="en-US" dirty="0"/>
              <a:t>Block Size Distribution of Remaining IPv4 Inventory</a:t>
            </a:r>
          </a:p>
        </p:txBody>
      </p:sp>
      <p:sp>
        <p:nvSpPr>
          <p:cNvPr id="3" name="Content Placeholder 2"/>
          <p:cNvSpPr>
            <a:spLocks noGrp="1"/>
          </p:cNvSpPr>
          <p:nvPr>
            <p:ph idx="1"/>
          </p:nvPr>
        </p:nvSpPr>
        <p:spPr>
          <a:xfrm>
            <a:off x="189271" y="1641525"/>
            <a:ext cx="8595928" cy="4643803"/>
          </a:xfrm>
        </p:spPr>
        <p:txBody>
          <a:bodyPr/>
          <a:lstStyle/>
          <a:p>
            <a:pPr marL="0" indent="0">
              <a:buNone/>
            </a:pPr>
            <a:r>
              <a:rPr lang="en-US" sz="2000" b="1" dirty="0"/>
              <a:t>Total /8: 1</a:t>
            </a:r>
            <a:r>
              <a:rPr lang="en-US" sz="2000" b="1" dirty="0" smtClean="0"/>
              <a:t> Total </a:t>
            </a:r>
            <a:r>
              <a:rPr lang="en-US" sz="2000" b="1" dirty="0"/>
              <a:t>/10: 2 Total /13: 2 Total /14: 2 Total /15: 1 Total /16: 9 Total /17: 11</a:t>
            </a:r>
            <a:r>
              <a:rPr lang="en-US" sz="2000" b="1" dirty="0" smtClean="0"/>
              <a:t> Total /18: 16 Total /19: 24 Total /20: 10 Total /21: 97 Total /22: 72 Total /23: 623 Total /24: 1372</a:t>
            </a:r>
          </a:p>
          <a:p>
            <a:endParaRPr lang="en-US" sz="2400"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7</a:t>
            </a:fld>
            <a:endParaRPr lang="en-US" dirty="0"/>
          </a:p>
        </p:txBody>
      </p:sp>
      <p:sp>
        <p:nvSpPr>
          <p:cNvPr id="5" name="TextBox 4"/>
          <p:cNvSpPr txBox="1"/>
          <p:nvPr/>
        </p:nvSpPr>
        <p:spPr>
          <a:xfrm>
            <a:off x="2459837" y="1898725"/>
            <a:ext cx="6534368" cy="3816430"/>
          </a:xfrm>
          <a:prstGeom prst="rect">
            <a:avLst/>
          </a:prstGeom>
          <a:noFill/>
        </p:spPr>
        <p:txBody>
          <a:bodyPr wrap="square" rtlCol="0">
            <a:spAutoFit/>
          </a:bodyPr>
          <a:lstStyle/>
          <a:p>
            <a:pPr marL="285750" indent="-285750">
              <a:buFont typeface="Arial"/>
              <a:buChar char="•"/>
            </a:pPr>
            <a:r>
              <a:rPr lang="en-US" sz="2800" b="1" dirty="0" smtClean="0">
                <a:solidFill>
                  <a:schemeClr val="accent2">
                    <a:lumMod val="50000"/>
                  </a:schemeClr>
                </a:solidFill>
              </a:rPr>
              <a:t>When Might ARIN break into the last /8?</a:t>
            </a:r>
          </a:p>
          <a:p>
            <a:endParaRPr lang="en-US" sz="2800" b="1" dirty="0" smtClean="0">
              <a:solidFill>
                <a:schemeClr val="accent2">
                  <a:lumMod val="50000"/>
                </a:schemeClr>
              </a:solidFill>
            </a:endParaRPr>
          </a:p>
          <a:p>
            <a:pPr marL="742950" lvl="1" indent="-285750">
              <a:buFont typeface="Arial"/>
              <a:buChar char="•"/>
            </a:pPr>
            <a:r>
              <a:rPr lang="en-US" sz="2400" dirty="0" smtClean="0">
                <a:solidFill>
                  <a:srgbClr val="996633"/>
                </a:solidFill>
              </a:rPr>
              <a:t>~.74 /8 equivalents remaining not including the last /8</a:t>
            </a:r>
          </a:p>
          <a:p>
            <a:pPr marL="742950" lvl="1" indent="-285750">
              <a:buFont typeface="Arial"/>
              <a:buChar char="•"/>
            </a:pPr>
            <a:r>
              <a:rPr lang="en-US" sz="2400" dirty="0" smtClean="0">
                <a:solidFill>
                  <a:srgbClr val="996633"/>
                </a:solidFill>
              </a:rPr>
              <a:t>Based on current issuance rates of blocks /22 and larger, It could be 6-7 months before we need to break up the last /8</a:t>
            </a:r>
          </a:p>
          <a:p>
            <a:pPr marL="1200150" lvl="2" indent="-285750">
              <a:buFont typeface="Arial"/>
              <a:buChar char="•"/>
            </a:pPr>
            <a:r>
              <a:rPr lang="en-US" sz="2400" dirty="0" smtClean="0">
                <a:solidFill>
                  <a:srgbClr val="996633"/>
                </a:solidFill>
              </a:rPr>
              <a:t>Dependent upon the number of larger prefixes issued</a:t>
            </a:r>
            <a:endParaRPr lang="en-US" dirty="0" smtClean="0">
              <a:solidFill>
                <a:srgbClr val="996633"/>
              </a:solidFill>
            </a:endParaRPr>
          </a:p>
          <a:p>
            <a:pPr marL="285750" indent="-285750">
              <a:buFont typeface="Arial"/>
              <a:buChar char="•"/>
            </a:pPr>
            <a:endParaRPr lang="en-US" dirty="0"/>
          </a:p>
        </p:txBody>
      </p:sp>
      <p:sp>
        <p:nvSpPr>
          <p:cNvPr id="6" name="TextBox 5"/>
          <p:cNvSpPr txBox="1"/>
          <p:nvPr/>
        </p:nvSpPr>
        <p:spPr>
          <a:xfrm>
            <a:off x="3127775" y="5638997"/>
            <a:ext cx="5118176" cy="646331"/>
          </a:xfrm>
          <a:prstGeom prst="rect">
            <a:avLst/>
          </a:prstGeom>
          <a:noFill/>
        </p:spPr>
        <p:txBody>
          <a:bodyPr wrap="square" rtlCol="0">
            <a:spAutoFit/>
          </a:bodyPr>
          <a:lstStyle/>
          <a:p>
            <a:r>
              <a:rPr lang="en-US" b="1" dirty="0" smtClean="0">
                <a:solidFill>
                  <a:srgbClr val="0000FF"/>
                </a:solidFill>
                <a:latin typeface="Century Gothic"/>
                <a:cs typeface="Century Gothic"/>
              </a:rPr>
              <a:t>https</a:t>
            </a:r>
            <a:r>
              <a:rPr lang="en-US" b="1" dirty="0">
                <a:solidFill>
                  <a:srgbClr val="0000FF"/>
                </a:solidFill>
                <a:latin typeface="Century Gothic"/>
                <a:cs typeface="Century Gothic"/>
              </a:rPr>
              <a:t>://</a:t>
            </a:r>
            <a:r>
              <a:rPr lang="en-US" b="1" dirty="0" err="1">
                <a:solidFill>
                  <a:srgbClr val="0000FF"/>
                </a:solidFill>
                <a:latin typeface="Century Gothic"/>
                <a:cs typeface="Century Gothic"/>
              </a:rPr>
              <a:t>www.arin.net</a:t>
            </a:r>
            <a:r>
              <a:rPr lang="en-US" b="1" dirty="0">
                <a:solidFill>
                  <a:srgbClr val="0000FF"/>
                </a:solidFill>
                <a:latin typeface="Century Gothic"/>
                <a:cs typeface="Century Gothic"/>
              </a:rPr>
              <a:t>/resources/request/ipv4_countdown.html</a:t>
            </a:r>
          </a:p>
        </p:txBody>
      </p:sp>
    </p:spTree>
    <p:extLst>
      <p:ext uri="{BB962C8B-B14F-4D97-AF65-F5344CB8AC3E}">
        <p14:creationId xmlns:p14="http://schemas.microsoft.com/office/powerpoint/2010/main" val="308304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89271" y="182593"/>
            <a:ext cx="8497529" cy="1013704"/>
          </a:xfrm>
        </p:spPr>
        <p:txBody>
          <a:bodyPr/>
          <a:lstStyle/>
          <a:p>
            <a:pPr algn="ctr" eaLnBrk="1" hangingPunct="1"/>
            <a:r>
              <a:rPr lang="en-US" dirty="0">
                <a:latin typeface="Century Gothic" charset="0"/>
              </a:rPr>
              <a:t>ARIN’s IPv4 Countdown Plan</a:t>
            </a:r>
          </a:p>
        </p:txBody>
      </p:sp>
      <p:sp>
        <p:nvSpPr>
          <p:cNvPr id="19458" name="Content Placeholder 2"/>
          <p:cNvSpPr>
            <a:spLocks noGrp="1"/>
          </p:cNvSpPr>
          <p:nvPr>
            <p:ph idx="1"/>
          </p:nvPr>
        </p:nvSpPr>
        <p:spPr>
          <a:xfrm>
            <a:off x="189271" y="1585536"/>
            <a:ext cx="8595928" cy="4251453"/>
          </a:xfrm>
        </p:spPr>
        <p:txBody>
          <a:bodyPr/>
          <a:lstStyle/>
          <a:p>
            <a:pPr eaLnBrk="1" hangingPunct="1"/>
            <a:r>
              <a:rPr lang="en-US" sz="2800" dirty="0" smtClean="0">
                <a:latin typeface="Century Gothic" charset="0"/>
              </a:rPr>
              <a:t>Defined process </a:t>
            </a:r>
            <a:r>
              <a:rPr lang="en-US" sz="2800" dirty="0">
                <a:latin typeface="Century Gothic" charset="0"/>
              </a:rPr>
              <a:t>for final IPv4 </a:t>
            </a:r>
            <a:r>
              <a:rPr lang="en-US" sz="2800" dirty="0" smtClean="0">
                <a:latin typeface="Century Gothic" charset="0"/>
              </a:rPr>
              <a:t>requests, divided </a:t>
            </a:r>
            <a:r>
              <a:rPr lang="en-US" sz="2800" dirty="0">
                <a:latin typeface="Century Gothic" charset="0"/>
              </a:rPr>
              <a:t>into 4 </a:t>
            </a:r>
            <a:r>
              <a:rPr lang="en-US" sz="2800" dirty="0" smtClean="0">
                <a:latin typeface="Century Gothic" charset="0"/>
              </a:rPr>
              <a:t>phases</a:t>
            </a:r>
            <a:endParaRPr lang="en-US" sz="2800" dirty="0">
              <a:latin typeface="Century Gothic" charset="0"/>
            </a:endParaRPr>
          </a:p>
          <a:p>
            <a:pPr lvl="1" eaLnBrk="1" hangingPunct="1"/>
            <a:r>
              <a:rPr lang="en-US" sz="2400" dirty="0" smtClean="0">
                <a:latin typeface="Century Gothic" charset="0"/>
              </a:rPr>
              <a:t>Currently in Phase 3; will move into Phase 4 once ARIN has one /8 equivalent remaining</a:t>
            </a:r>
          </a:p>
          <a:p>
            <a:pPr lvl="2"/>
            <a:r>
              <a:rPr lang="en-US" dirty="0" smtClean="0">
                <a:latin typeface="Century Gothic" charset="0"/>
              </a:rPr>
              <a:t>First in, first out </a:t>
            </a:r>
          </a:p>
          <a:p>
            <a:pPr lvl="2"/>
            <a:r>
              <a:rPr lang="en-US" dirty="0">
                <a:latin typeface="Century Gothic" charset="0"/>
              </a:rPr>
              <a:t>A</a:t>
            </a:r>
            <a:r>
              <a:rPr lang="en-US" dirty="0" smtClean="0">
                <a:latin typeface="Century Gothic" charset="0"/>
              </a:rPr>
              <a:t>ll IPv4 requests team reviewed</a:t>
            </a:r>
          </a:p>
          <a:p>
            <a:pPr lvl="2"/>
            <a:r>
              <a:rPr lang="en-US" dirty="0">
                <a:latin typeface="Century Gothic" charset="0"/>
              </a:rPr>
              <a:t>Hold period for recovered resources moves to 30 </a:t>
            </a:r>
            <a:r>
              <a:rPr lang="en-US" dirty="0" smtClean="0">
                <a:latin typeface="Century Gothic" charset="0"/>
              </a:rPr>
              <a:t>days</a:t>
            </a:r>
          </a:p>
          <a:p>
            <a:pPr lvl="2"/>
            <a:r>
              <a:rPr lang="en-US" dirty="0" smtClean="0">
                <a:latin typeface="Century Gothic" charset="0"/>
              </a:rPr>
              <a:t>60 days from approval to complete payment and RSA</a:t>
            </a:r>
          </a:p>
          <a:p>
            <a:pPr lvl="1" eaLnBrk="1" hangingPunct="1"/>
            <a:endParaRPr lang="en-US" dirty="0" smtClean="0">
              <a:latin typeface="Century Gothic" charset="0"/>
            </a:endParaRPr>
          </a:p>
          <a:p>
            <a:pPr lvl="1" eaLnBrk="1" hangingPunct="1"/>
            <a:endParaRPr lang="en-US" dirty="0">
              <a:latin typeface="Century Gothic" charset="0"/>
            </a:endParaRPr>
          </a:p>
        </p:txBody>
      </p:sp>
      <p:sp>
        <p:nvSpPr>
          <p:cNvPr id="19461" name="TextBox 6"/>
          <p:cNvSpPr txBox="1">
            <a:spLocks noChangeArrowheads="1"/>
          </p:cNvSpPr>
          <p:nvPr/>
        </p:nvSpPr>
        <p:spPr bwMode="auto">
          <a:xfrm>
            <a:off x="189271" y="5836989"/>
            <a:ext cx="715682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dirty="0">
                <a:solidFill>
                  <a:srgbClr val="0000FF"/>
                </a:solidFill>
                <a:latin typeface="Century Gothic" charset="0"/>
                <a:cs typeface="Century Gothic" charset="0"/>
              </a:rPr>
              <a:t>https://</a:t>
            </a:r>
            <a:r>
              <a:rPr lang="en-US" sz="1800" b="1" dirty="0" err="1">
                <a:solidFill>
                  <a:srgbClr val="0000FF"/>
                </a:solidFill>
                <a:latin typeface="Century Gothic" charset="0"/>
                <a:cs typeface="Century Gothic" charset="0"/>
              </a:rPr>
              <a:t>www.arin.net</a:t>
            </a:r>
            <a:r>
              <a:rPr lang="en-US" sz="1800" b="1" dirty="0">
                <a:solidFill>
                  <a:srgbClr val="0000FF"/>
                </a:solidFill>
                <a:latin typeface="Century Gothic" charset="0"/>
                <a:cs typeface="Century Gothic" charset="0"/>
              </a:rPr>
              <a:t>/resources/request/ipv4_countdown.html</a:t>
            </a:r>
          </a:p>
        </p:txBody>
      </p:sp>
      <p:sp>
        <p:nvSpPr>
          <p:cNvPr id="5" name="Slide Number Placeholder 3"/>
          <p:cNvSpPr>
            <a:spLocks noGrp="1"/>
          </p:cNvSpPr>
          <p:nvPr>
            <p:ph type="sldNum" sz="quarter" idx="4"/>
          </p:nvPr>
        </p:nvSpPr>
        <p:spPr>
          <a:xfrm>
            <a:off x="318952" y="6492875"/>
            <a:ext cx="308577" cy="365125"/>
          </a:xfrm>
        </p:spPr>
        <p:txBody>
          <a:bodyPr/>
          <a:lstStyle/>
          <a:p>
            <a:fld id="{8A2B4DF6-1818-B940-8E30-590D998D271B}" type="slidenum">
              <a:rPr lang="en-US" smtClean="0"/>
              <a:pPr/>
              <a:t>8</a:t>
            </a:fld>
            <a:endParaRPr lang="en-US" dirty="0"/>
          </a:p>
        </p:txBody>
      </p:sp>
    </p:spTree>
    <p:extLst>
      <p:ext uri="{BB962C8B-B14F-4D97-AF65-F5344CB8AC3E}">
        <p14:creationId xmlns:p14="http://schemas.microsoft.com/office/powerpoint/2010/main" val="22216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93" y="199346"/>
            <a:ext cx="8229600" cy="949099"/>
          </a:xfrm>
        </p:spPr>
        <p:txBody>
          <a:bodyPr>
            <a:normAutofit/>
          </a:bodyPr>
          <a:lstStyle/>
          <a:p>
            <a:pPr algn="ctr"/>
            <a:r>
              <a:rPr lang="en-US" dirty="0" smtClean="0"/>
              <a:t>Recovered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0439873"/>
              </p:ext>
            </p:extLst>
          </p:nvPr>
        </p:nvGraphicFramePr>
        <p:xfrm>
          <a:off x="709139" y="1492134"/>
          <a:ext cx="7754470" cy="4328728"/>
        </p:xfrm>
        <a:graphic>
          <a:graphicData uri="http://schemas.openxmlformats.org/drawingml/2006/table">
            <a:tbl>
              <a:tblPr firstRow="1" bandRow="1">
                <a:tableStyleId>{5C22544A-7EE6-4342-B048-85BDC9FD1C3A}</a:tableStyleId>
              </a:tblPr>
              <a:tblGrid>
                <a:gridCol w="1607388"/>
                <a:gridCol w="3474789"/>
                <a:gridCol w="2672293"/>
              </a:tblGrid>
              <a:tr h="761786">
                <a:tc>
                  <a:txBody>
                    <a:bodyPr/>
                    <a:lstStyle/>
                    <a:p>
                      <a:r>
                        <a:rPr lang="en-US" sz="2400" dirty="0" smtClean="0">
                          <a:latin typeface="Century Gothic"/>
                          <a:cs typeface="Century Gothic"/>
                        </a:rPr>
                        <a:t>Year</a:t>
                      </a:r>
                      <a:endParaRPr lang="en-US" sz="2400" dirty="0">
                        <a:latin typeface="Century Gothic"/>
                        <a:cs typeface="Century Gothic"/>
                      </a:endParaRPr>
                    </a:p>
                  </a:txBody>
                  <a:tcPr/>
                </a:tc>
                <a:tc>
                  <a:txBody>
                    <a:bodyPr/>
                    <a:lstStyle/>
                    <a:p>
                      <a:r>
                        <a:rPr lang="en-US" sz="2400" dirty="0" smtClean="0">
                          <a:latin typeface="Century Gothic"/>
                          <a:cs typeface="Century Gothic"/>
                        </a:rPr>
                        <a:t>IPv4 blocks</a:t>
                      </a:r>
                    </a:p>
                    <a:p>
                      <a:r>
                        <a:rPr lang="en-US" sz="2400" dirty="0" smtClean="0">
                          <a:latin typeface="Century Gothic"/>
                          <a:cs typeface="Century Gothic"/>
                        </a:rPr>
                        <a:t>(/16</a:t>
                      </a:r>
                      <a:r>
                        <a:rPr lang="en-US" sz="2400" baseline="0" dirty="0" smtClean="0">
                          <a:latin typeface="Century Gothic"/>
                          <a:cs typeface="Century Gothic"/>
                        </a:rPr>
                        <a:t> equivalents)</a:t>
                      </a:r>
                      <a:endParaRPr lang="en-US" sz="2400" dirty="0" smtClean="0">
                        <a:latin typeface="Century Gothic"/>
                        <a:cs typeface="Century Gothic"/>
                      </a:endParaRPr>
                    </a:p>
                  </a:txBody>
                  <a:tcPr/>
                </a:tc>
                <a:tc>
                  <a:txBody>
                    <a:bodyPr/>
                    <a:lstStyle/>
                    <a:p>
                      <a:r>
                        <a:rPr lang="en-US" sz="2400" dirty="0" smtClean="0">
                          <a:latin typeface="Century Gothic"/>
                          <a:cs typeface="Century Gothic"/>
                        </a:rPr>
                        <a:t>ASNs</a:t>
                      </a:r>
                      <a:endParaRPr lang="en-US" sz="2400" dirty="0">
                        <a:latin typeface="Century Gothic"/>
                        <a:cs typeface="Century Gothic"/>
                      </a:endParaRPr>
                    </a:p>
                  </a:txBody>
                  <a:tcPr/>
                </a:tc>
              </a:tr>
              <a:tr h="486893">
                <a:tc>
                  <a:txBody>
                    <a:bodyPr/>
                    <a:lstStyle/>
                    <a:p>
                      <a:r>
                        <a:rPr lang="en-US" sz="2000" dirty="0" smtClean="0">
                          <a:latin typeface="Century Gothic"/>
                          <a:cs typeface="Century Gothic"/>
                        </a:rPr>
                        <a:t>2007</a:t>
                      </a:r>
                      <a:endParaRPr lang="en-US" sz="2000" dirty="0">
                        <a:latin typeface="Century Gothic"/>
                        <a:cs typeface="Century Gothic"/>
                      </a:endParaRPr>
                    </a:p>
                  </a:txBody>
                  <a:tcPr/>
                </a:tc>
                <a:tc>
                  <a:txBody>
                    <a:bodyPr/>
                    <a:lstStyle/>
                    <a:p>
                      <a:r>
                        <a:rPr lang="en-US" sz="2000" dirty="0" smtClean="0">
                          <a:latin typeface="Century Gothic"/>
                          <a:cs typeface="Century Gothic"/>
                        </a:rPr>
                        <a:t>101.2     (85% returns)</a:t>
                      </a:r>
                      <a:endParaRPr lang="en-US" sz="2000" dirty="0">
                        <a:latin typeface="Century Gothic"/>
                        <a:cs typeface="Century Gothic"/>
                      </a:endParaRPr>
                    </a:p>
                  </a:txBody>
                  <a:tcPr/>
                </a:tc>
                <a:tc>
                  <a:txBody>
                    <a:bodyPr/>
                    <a:lstStyle/>
                    <a:p>
                      <a:r>
                        <a:rPr lang="en-US" sz="2000" dirty="0" smtClean="0">
                          <a:latin typeface="Century Gothic"/>
                          <a:cs typeface="Century Gothic"/>
                        </a:rPr>
                        <a:t>1552   (12% returns)</a:t>
                      </a:r>
                      <a:endParaRPr lang="en-US" sz="2000" dirty="0">
                        <a:latin typeface="Century Gothic"/>
                        <a:cs typeface="Century Gothic"/>
                      </a:endParaRPr>
                    </a:p>
                  </a:txBody>
                  <a:tcPr/>
                </a:tc>
              </a:tr>
              <a:tr h="486893">
                <a:tc>
                  <a:txBody>
                    <a:bodyPr/>
                    <a:lstStyle/>
                    <a:p>
                      <a:r>
                        <a:rPr lang="en-US" sz="2000" dirty="0" smtClean="0">
                          <a:latin typeface="Century Gothic"/>
                          <a:cs typeface="Century Gothic"/>
                        </a:rPr>
                        <a:t>2008</a:t>
                      </a:r>
                      <a:endParaRPr lang="en-US" sz="2000" dirty="0">
                        <a:latin typeface="Century Gothic"/>
                        <a:cs typeface="Century Gothic"/>
                      </a:endParaRPr>
                    </a:p>
                  </a:txBody>
                  <a:tcPr/>
                </a:tc>
                <a:tc>
                  <a:txBody>
                    <a:bodyPr/>
                    <a:lstStyle/>
                    <a:p>
                      <a:r>
                        <a:rPr lang="en-US" sz="2000" dirty="0" smtClean="0">
                          <a:latin typeface="Century Gothic"/>
                          <a:cs typeface="Century Gothic"/>
                        </a:rPr>
                        <a:t>178.6     (87%</a:t>
                      </a:r>
                      <a:r>
                        <a:rPr lang="en-US" sz="2000" baseline="0" dirty="0" smtClean="0">
                          <a:latin typeface="Century Gothic"/>
                          <a:cs typeface="Century Gothic"/>
                        </a:rPr>
                        <a:t> returns</a:t>
                      </a:r>
                      <a:r>
                        <a:rPr lang="en-US" sz="2000" dirty="0" smtClean="0">
                          <a:latin typeface="Century Gothic"/>
                          <a:cs typeface="Century Gothic"/>
                        </a:rPr>
                        <a:t>)</a:t>
                      </a:r>
                      <a:endParaRPr lang="en-US" sz="2000" dirty="0">
                        <a:latin typeface="Century Gothic"/>
                        <a:cs typeface="Century Gothic"/>
                      </a:endParaRPr>
                    </a:p>
                  </a:txBody>
                  <a:tcPr/>
                </a:tc>
                <a:tc>
                  <a:txBody>
                    <a:bodyPr/>
                    <a:lstStyle/>
                    <a:p>
                      <a:r>
                        <a:rPr lang="en-US" sz="2000" dirty="0" smtClean="0">
                          <a:latin typeface="Century Gothic"/>
                          <a:cs typeface="Century Gothic"/>
                        </a:rPr>
                        <a:t>704     (28% returns)</a:t>
                      </a:r>
                      <a:endParaRPr lang="en-US" sz="2000" dirty="0">
                        <a:latin typeface="Century Gothic"/>
                        <a:cs typeface="Century Gothic"/>
                      </a:endParaRPr>
                    </a:p>
                  </a:txBody>
                  <a:tcPr/>
                </a:tc>
              </a:tr>
              <a:tr h="486893">
                <a:tc>
                  <a:txBody>
                    <a:bodyPr/>
                    <a:lstStyle/>
                    <a:p>
                      <a:r>
                        <a:rPr lang="en-US" sz="2000" dirty="0" smtClean="0">
                          <a:latin typeface="Century Gothic"/>
                          <a:cs typeface="Century Gothic"/>
                        </a:rPr>
                        <a:t>2009</a:t>
                      </a:r>
                      <a:endParaRPr lang="en-US" sz="2000" dirty="0">
                        <a:latin typeface="Century Gothic"/>
                        <a:cs typeface="Century Gothic"/>
                      </a:endParaRPr>
                    </a:p>
                  </a:txBody>
                  <a:tcPr/>
                </a:tc>
                <a:tc>
                  <a:txBody>
                    <a:bodyPr/>
                    <a:lstStyle/>
                    <a:p>
                      <a:r>
                        <a:rPr lang="en-US" sz="2000" dirty="0" smtClean="0">
                          <a:latin typeface="Century Gothic"/>
                          <a:cs typeface="Century Gothic"/>
                        </a:rPr>
                        <a:t>133.10   (86%</a:t>
                      </a:r>
                      <a:r>
                        <a:rPr lang="en-US" sz="2000" baseline="0" dirty="0" smtClean="0">
                          <a:latin typeface="Century Gothic"/>
                          <a:cs typeface="Century Gothic"/>
                        </a:rPr>
                        <a:t> returns</a:t>
                      </a:r>
                      <a:r>
                        <a:rPr lang="en-US" sz="2000" dirty="0" smtClean="0">
                          <a:latin typeface="Century Gothic"/>
                          <a:cs typeface="Century Gothic"/>
                        </a:rPr>
                        <a:t>)</a:t>
                      </a:r>
                      <a:endParaRPr lang="en-US" sz="2000" dirty="0">
                        <a:latin typeface="Century Gothic"/>
                        <a:cs typeface="Century Gothic"/>
                      </a:endParaRPr>
                    </a:p>
                  </a:txBody>
                  <a:tcPr/>
                </a:tc>
                <a:tc>
                  <a:txBody>
                    <a:bodyPr/>
                    <a:lstStyle/>
                    <a:p>
                      <a:r>
                        <a:rPr lang="en-US" sz="2000" dirty="0" smtClean="0">
                          <a:latin typeface="Century Gothic"/>
                          <a:cs typeface="Century Gothic"/>
                        </a:rPr>
                        <a:t>462     (40% returns)</a:t>
                      </a:r>
                      <a:endParaRPr lang="en-US" sz="2000" dirty="0">
                        <a:latin typeface="Century Gothic"/>
                        <a:cs typeface="Century Gothic"/>
                      </a:endParaRPr>
                    </a:p>
                  </a:txBody>
                  <a:tcPr/>
                </a:tc>
              </a:tr>
              <a:tr h="486893">
                <a:tc>
                  <a:txBody>
                    <a:bodyPr/>
                    <a:lstStyle/>
                    <a:p>
                      <a:r>
                        <a:rPr lang="en-US" sz="2000" dirty="0" smtClean="0">
                          <a:latin typeface="Century Gothic"/>
                          <a:cs typeface="Century Gothic"/>
                        </a:rPr>
                        <a:t>2010</a:t>
                      </a:r>
                      <a:endParaRPr lang="en-US" sz="2000" dirty="0">
                        <a:latin typeface="Century Gothic"/>
                        <a:cs typeface="Century Gothic"/>
                      </a:endParaRPr>
                    </a:p>
                  </a:txBody>
                  <a:tcPr/>
                </a:tc>
                <a:tc>
                  <a:txBody>
                    <a:bodyPr/>
                    <a:lstStyle/>
                    <a:p>
                      <a:r>
                        <a:rPr lang="en-US" sz="2000" dirty="0" smtClean="0">
                          <a:latin typeface="Century Gothic"/>
                          <a:cs typeface="Century Gothic"/>
                        </a:rPr>
                        <a:t>44.5       (49% returns)</a:t>
                      </a:r>
                      <a:endParaRPr lang="en-US" sz="2000" dirty="0">
                        <a:latin typeface="Century Gothic"/>
                        <a:cs typeface="Century Gothic"/>
                      </a:endParaRPr>
                    </a:p>
                  </a:txBody>
                  <a:tcPr/>
                </a:tc>
                <a:tc>
                  <a:txBody>
                    <a:bodyPr/>
                    <a:lstStyle/>
                    <a:p>
                      <a:r>
                        <a:rPr lang="en-US" sz="2000" dirty="0" smtClean="0">
                          <a:latin typeface="Century Gothic"/>
                          <a:cs typeface="Century Gothic"/>
                        </a:rPr>
                        <a:t>1446   (32% returns)</a:t>
                      </a:r>
                      <a:endParaRPr lang="en-US" sz="2000" dirty="0">
                        <a:latin typeface="Century Gothic"/>
                        <a:cs typeface="Century Gothic"/>
                      </a:endParaRPr>
                    </a:p>
                  </a:txBody>
                  <a:tcPr/>
                </a:tc>
              </a:tr>
              <a:tr h="544568">
                <a:tc>
                  <a:txBody>
                    <a:bodyPr/>
                    <a:lstStyle/>
                    <a:p>
                      <a:r>
                        <a:rPr lang="en-US" sz="2000" dirty="0" smtClean="0">
                          <a:latin typeface="Century Gothic"/>
                          <a:cs typeface="Century Gothic"/>
                        </a:rPr>
                        <a:t>2011</a:t>
                      </a:r>
                      <a:endParaRPr lang="en-US" sz="2000" dirty="0">
                        <a:latin typeface="Century Gothic"/>
                        <a:cs typeface="Century Gothic"/>
                      </a:endParaRPr>
                    </a:p>
                  </a:txBody>
                  <a:tcPr/>
                </a:tc>
                <a:tc>
                  <a:txBody>
                    <a:bodyPr/>
                    <a:lstStyle/>
                    <a:p>
                      <a:r>
                        <a:rPr lang="en-US" sz="2000" dirty="0" smtClean="0">
                          <a:latin typeface="Century Gothic"/>
                          <a:cs typeface="Century Gothic"/>
                        </a:rPr>
                        <a:t>284.4     (96% returns)</a:t>
                      </a:r>
                      <a:endParaRPr lang="en-US" sz="2000" dirty="0">
                        <a:latin typeface="Century Gothic"/>
                        <a:cs typeface="Century Gothic"/>
                      </a:endParaRPr>
                    </a:p>
                  </a:txBody>
                  <a:tcPr/>
                </a:tc>
                <a:tc>
                  <a:txBody>
                    <a:bodyPr/>
                    <a:lstStyle/>
                    <a:p>
                      <a:r>
                        <a:rPr lang="en-US" sz="2000" dirty="0" smtClean="0">
                          <a:latin typeface="Century Gothic"/>
                          <a:cs typeface="Century Gothic"/>
                        </a:rPr>
                        <a:t>365     (39% returns)</a:t>
                      </a:r>
                      <a:endParaRPr lang="en-US" sz="2000" dirty="0">
                        <a:latin typeface="Century Gothic"/>
                        <a:cs typeface="Century Gothic"/>
                      </a:endParaRPr>
                    </a:p>
                  </a:txBody>
                  <a:tcPr/>
                </a:tc>
              </a:tr>
              <a:tr h="506814">
                <a:tc>
                  <a:txBody>
                    <a:bodyPr/>
                    <a:lstStyle/>
                    <a:p>
                      <a:r>
                        <a:rPr lang="en-US" sz="2000" dirty="0" smtClean="0">
                          <a:latin typeface="Century Gothic"/>
                          <a:cs typeface="Century Gothic"/>
                        </a:rPr>
                        <a:t>2012</a:t>
                      </a:r>
                      <a:endParaRPr lang="en-US" sz="2000" dirty="0">
                        <a:latin typeface="Century Gothic"/>
                        <a:cs typeface="Century Gothic"/>
                      </a:endParaRPr>
                    </a:p>
                  </a:txBody>
                  <a:tcPr/>
                </a:tc>
                <a:tc>
                  <a:txBody>
                    <a:bodyPr/>
                    <a:lstStyle/>
                    <a:p>
                      <a:r>
                        <a:rPr lang="en-US" sz="2000" dirty="0" smtClean="0">
                          <a:latin typeface="Century Gothic"/>
                          <a:cs typeface="Century Gothic"/>
                        </a:rPr>
                        <a:t>7            (45% returns)</a:t>
                      </a:r>
                      <a:endParaRPr lang="en-US" sz="2000" dirty="0">
                        <a:latin typeface="Century Gothic"/>
                        <a:cs typeface="Century Gothic"/>
                      </a:endParaRPr>
                    </a:p>
                  </a:txBody>
                  <a:tcPr/>
                </a:tc>
                <a:tc>
                  <a:txBody>
                    <a:bodyPr/>
                    <a:lstStyle/>
                    <a:p>
                      <a:r>
                        <a:rPr lang="en-US" sz="2000" dirty="0" smtClean="0">
                          <a:latin typeface="Century Gothic"/>
                          <a:cs typeface="Century Gothic"/>
                        </a:rPr>
                        <a:t>852     (41% returns)</a:t>
                      </a:r>
                      <a:endParaRPr lang="en-US" sz="2000" dirty="0">
                        <a:latin typeface="Century Gothic"/>
                        <a:cs typeface="Century Gothic"/>
                      </a:endParaRPr>
                    </a:p>
                  </a:txBody>
                  <a:tcPr/>
                </a:tc>
              </a:tr>
              <a:tr h="506814">
                <a:tc>
                  <a:txBody>
                    <a:bodyPr/>
                    <a:lstStyle/>
                    <a:p>
                      <a:r>
                        <a:rPr lang="en-US" sz="2000" baseline="0" dirty="0" smtClean="0">
                          <a:latin typeface="Century Gothic"/>
                          <a:cs typeface="Century Gothic"/>
                        </a:rPr>
                        <a:t>2013*</a:t>
                      </a:r>
                      <a:endParaRPr lang="en-US" sz="2000" dirty="0">
                        <a:latin typeface="Century Gothic"/>
                        <a:cs typeface="Century Gothic"/>
                      </a:endParaRPr>
                    </a:p>
                  </a:txBody>
                  <a:tcPr/>
                </a:tc>
                <a:tc>
                  <a:txBody>
                    <a:bodyPr/>
                    <a:lstStyle/>
                    <a:p>
                      <a:r>
                        <a:rPr lang="en-US" sz="2000" baseline="0" dirty="0" smtClean="0">
                          <a:latin typeface="Century Gothic"/>
                          <a:cs typeface="Century Gothic"/>
                        </a:rPr>
                        <a:t>4.4         (4% returns)</a:t>
                      </a:r>
                      <a:endParaRPr lang="en-US" sz="2000" dirty="0">
                        <a:latin typeface="Century Gothic"/>
                        <a:cs typeface="Century Gothic"/>
                      </a:endParaRPr>
                    </a:p>
                  </a:txBody>
                  <a:tcPr/>
                </a:tc>
                <a:tc>
                  <a:txBody>
                    <a:bodyPr/>
                    <a:lstStyle/>
                    <a:p>
                      <a:r>
                        <a:rPr lang="en-US" sz="2000" dirty="0" smtClean="0">
                          <a:latin typeface="Century Gothic"/>
                          <a:cs typeface="Century Gothic"/>
                        </a:rPr>
                        <a:t>390     (33% returns)</a:t>
                      </a:r>
                      <a:endParaRPr lang="en-US" sz="2000" dirty="0">
                        <a:latin typeface="Century Gothic"/>
                        <a:cs typeface="Century Gothic"/>
                      </a:endParaRPr>
                    </a:p>
                  </a:txBody>
                  <a:tcPr/>
                </a:tc>
              </a:tr>
            </a:tbl>
          </a:graphicData>
        </a:graphic>
      </p:graphicFrame>
      <p:sp>
        <p:nvSpPr>
          <p:cNvPr id="5" name="Slide Number Placeholder 3"/>
          <p:cNvSpPr>
            <a:spLocks noGrp="1"/>
          </p:cNvSpPr>
          <p:nvPr>
            <p:ph type="sldNum" sz="quarter" idx="4"/>
          </p:nvPr>
        </p:nvSpPr>
        <p:spPr>
          <a:xfrm>
            <a:off x="350593" y="64928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9</a:t>
            </a:fld>
            <a:endParaRPr lang="en-US" dirty="0">
              <a:solidFill>
                <a:srgbClr val="996633"/>
              </a:solidFill>
            </a:endParaRPr>
          </a:p>
        </p:txBody>
      </p:sp>
      <p:sp>
        <p:nvSpPr>
          <p:cNvPr id="3" name="TextBox 2"/>
          <p:cNvSpPr txBox="1"/>
          <p:nvPr/>
        </p:nvSpPr>
        <p:spPr>
          <a:xfrm>
            <a:off x="902286" y="5987117"/>
            <a:ext cx="2289659" cy="369332"/>
          </a:xfrm>
          <a:prstGeom prst="rect">
            <a:avLst/>
          </a:prstGeom>
          <a:noFill/>
        </p:spPr>
        <p:txBody>
          <a:bodyPr wrap="none" rtlCol="0">
            <a:spAutoFit/>
          </a:bodyPr>
          <a:lstStyle/>
          <a:p>
            <a:r>
              <a:rPr lang="en-US" b="1" dirty="0" smtClean="0">
                <a:solidFill>
                  <a:srgbClr val="0000FF"/>
                </a:solidFill>
                <a:latin typeface="Century Gothic"/>
                <a:cs typeface="Century Gothic"/>
              </a:rPr>
              <a:t>*As of Sep 3</a:t>
            </a:r>
            <a:r>
              <a:rPr lang="en-US" b="1" dirty="0">
                <a:solidFill>
                  <a:srgbClr val="0000FF"/>
                </a:solidFill>
                <a:latin typeface="Century Gothic"/>
                <a:cs typeface="Century Gothic"/>
              </a:rPr>
              <a:t>0</a:t>
            </a:r>
            <a:r>
              <a:rPr lang="en-US" b="1" dirty="0" smtClean="0">
                <a:solidFill>
                  <a:srgbClr val="0000FF"/>
                </a:solidFill>
                <a:latin typeface="Century Gothic"/>
                <a:cs typeface="Century Gothic"/>
              </a:rPr>
              <a:t>, 2013</a:t>
            </a:r>
            <a:endParaRPr lang="en-US" b="1" dirty="0">
              <a:solidFill>
                <a:srgbClr val="0000FF"/>
              </a:solidFill>
              <a:latin typeface="Century Gothic"/>
              <a:cs typeface="Century Gothic"/>
            </a:endParaRPr>
          </a:p>
        </p:txBody>
      </p:sp>
    </p:spTree>
    <p:extLst>
      <p:ext uri="{BB962C8B-B14F-4D97-AF65-F5344CB8AC3E}">
        <p14:creationId xmlns:p14="http://schemas.microsoft.com/office/powerpoint/2010/main" val="9780368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1558</TotalTime>
  <Words>1260</Words>
  <Application>Microsoft Macintosh PowerPoint</Application>
  <PresentationFormat>On-screen Show (4:3)</PresentationFormat>
  <Paragraphs>168</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Registration Services Department Update</vt:lpstr>
      <vt:lpstr>RSD Team</vt:lpstr>
      <vt:lpstr>Recent Trends </vt:lpstr>
      <vt:lpstr>Recent Trends…</vt:lpstr>
      <vt:lpstr>Customer Transaction Survey Results Overall, how satisfied were you with the entire request process? </vt:lpstr>
      <vt:lpstr> Current IPv4 Inventory  </vt:lpstr>
      <vt:lpstr>Block Size Distribution of Remaining IPv4 Inventory</vt:lpstr>
      <vt:lpstr>ARIN’s IPv4 Countdown Plan</vt:lpstr>
      <vt:lpstr>Recovered Resources</vt:lpstr>
      <vt:lpstr> Common Problems with Resource Requests</vt:lpstr>
      <vt:lpstr>Common Problems…</vt:lpstr>
      <vt:lpstr>Phone Stats (Jan-Sept 2013)</vt:lpstr>
      <vt:lpstr>PowerPoint Presentation</vt:lpstr>
      <vt:lpstr>IPv6 Space Issued</vt:lpstr>
      <vt:lpstr>PowerPoint Presentation</vt:lpstr>
      <vt:lpstr>8.3 (Specified) &amp; 8.4 (Inter-RIR) Transfers</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administrator</cp:lastModifiedBy>
  <cp:revision>112</cp:revision>
  <dcterms:created xsi:type="dcterms:W3CDTF">2010-08-12T13:39:46Z</dcterms:created>
  <dcterms:modified xsi:type="dcterms:W3CDTF">2013-10-10T16:37:30Z</dcterms:modified>
</cp:coreProperties>
</file>