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0" r:id="rId2"/>
    <p:sldId id="282" r:id="rId3"/>
    <p:sldId id="283" r:id="rId4"/>
    <p:sldId id="284" r:id="rId5"/>
    <p:sldId id="285" r:id="rId6"/>
    <p:sldId id="286" r:id="rId7"/>
    <p:sldId id="288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BAC"/>
    <a:srgbClr val="EEB952"/>
    <a:srgbClr val="7FBCC8"/>
    <a:srgbClr val="98E0E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76341110001599"/>
          <c:y val="2.9625834799682001E-2"/>
          <c:w val="0.70960083114610695"/>
          <c:h val="0.790052763076547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Reserves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 YTD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23063153</c:v>
                </c:pt>
                <c:pt idx="1">
                  <c:v>17385815</c:v>
                </c:pt>
                <c:pt idx="2">
                  <c:v>23147568</c:v>
                </c:pt>
                <c:pt idx="3">
                  <c:v>25706542</c:v>
                </c:pt>
                <c:pt idx="4">
                  <c:v>24655908</c:v>
                </c:pt>
                <c:pt idx="5">
                  <c:v>26831435</c:v>
                </c:pt>
                <c:pt idx="6">
                  <c:v>29309095.079999998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 YTD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 YTD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098752"/>
        <c:axId val="95100288"/>
      </c:barChart>
      <c:catAx>
        <c:axId val="9509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100288"/>
        <c:crosses val="autoZero"/>
        <c:auto val="1"/>
        <c:lblAlgn val="ctr"/>
        <c:lblOffset val="100"/>
        <c:noMultiLvlLbl val="0"/>
      </c:catAx>
      <c:valAx>
        <c:axId val="9510028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9509875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6496654357504477"/>
          <c:y val="0.45988503033473499"/>
          <c:w val="0.13064373012205116"/>
          <c:h val="7.48370739379446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r>
              <a:rPr lang="en-US" baseline="0" dirty="0" smtClean="0"/>
              <a:t> 4Q Ending – 21,282,950.00</a:t>
            </a:r>
            <a:endParaRPr lang="en-US" dirty="0" smtClean="0"/>
          </a:p>
          <a:p>
            <a:r>
              <a:rPr lang="en-US" dirty="0" smtClean="0"/>
              <a:t>2013 1Q</a:t>
            </a:r>
            <a:r>
              <a:rPr lang="en-US" baseline="0" dirty="0" smtClean="0"/>
              <a:t> Ending – 22,464,561.79</a:t>
            </a:r>
            <a:endParaRPr lang="en-US" dirty="0" smtClean="0"/>
          </a:p>
          <a:p>
            <a:r>
              <a:rPr lang="en-US" dirty="0" smtClean="0"/>
              <a:t>2013 2Q</a:t>
            </a:r>
            <a:r>
              <a:rPr lang="en-US" baseline="0" dirty="0" smtClean="0"/>
              <a:t> Ending – 22,359.236.61 </a:t>
            </a:r>
          </a:p>
          <a:p>
            <a:r>
              <a:rPr lang="en-US" baseline="0" dirty="0" smtClean="0"/>
              <a:t>2013 24 Sept 2013 Ending – 23,769,851.12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7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71" y="182593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99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71" y="1804235"/>
            <a:ext cx="8595928" cy="471124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996633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8417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996633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75997"/>
            <a:ext cx="9144000" cy="1915670"/>
          </a:xfrm>
        </p:spPr>
        <p:txBody>
          <a:bodyPr/>
          <a:lstStyle/>
          <a:p>
            <a:r>
              <a:rPr lang="en-US" dirty="0" smtClean="0">
                <a:solidFill>
                  <a:srgbClr val="996633"/>
                </a:solidFill>
              </a:rPr>
              <a:t>Financial Report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88429"/>
            <a:ext cx="9143999" cy="1455002"/>
          </a:xfrm>
        </p:spPr>
        <p:txBody>
          <a:bodyPr/>
          <a:lstStyle/>
          <a:p>
            <a:r>
              <a:rPr lang="en-US" dirty="0" smtClean="0">
                <a:solidFill>
                  <a:srgbClr val="996633"/>
                </a:solidFill>
              </a:rPr>
              <a:t>Paul Andersen</a:t>
            </a:r>
          </a:p>
          <a:p>
            <a:r>
              <a:rPr lang="en-US" dirty="0" smtClean="0">
                <a:solidFill>
                  <a:srgbClr val="996633"/>
                </a:solidFill>
              </a:rPr>
              <a:t>Treasurer</a:t>
            </a:r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Financial Position</a:t>
            </a:r>
          </a:p>
          <a:p>
            <a:r>
              <a:rPr lang="en-US" dirty="0" smtClean="0"/>
              <a:t>ARIN Investments </a:t>
            </a:r>
          </a:p>
          <a:p>
            <a:r>
              <a:rPr lang="en-US" dirty="0" smtClean="0"/>
              <a:t>Finance Committee (</a:t>
            </a:r>
            <a:r>
              <a:rPr lang="en-US" dirty="0" err="1" smtClean="0"/>
              <a:t>FInCom</a:t>
            </a:r>
            <a:r>
              <a:rPr lang="en-US" dirty="0" smtClean="0"/>
              <a:t>) Activities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2013 YTD Financial Summary Results (Unaudited)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2013 </a:t>
            </a:r>
            <a:r>
              <a:rPr lang="en-US" sz="2400" dirty="0"/>
              <a:t>– through August</a:t>
            </a:r>
          </a:p>
          <a:p>
            <a:r>
              <a:rPr lang="en-US" sz="2400" dirty="0"/>
              <a:t>Registration Revenue 			</a:t>
            </a:r>
            <a:r>
              <a:rPr lang="en-US" sz="2400" b="1" dirty="0" smtClean="0"/>
              <a:t>$10,530,474</a:t>
            </a:r>
            <a:endParaRPr lang="en-US" sz="2400" b="1" dirty="0"/>
          </a:p>
          <a:p>
            <a:pPr lvl="2"/>
            <a:r>
              <a:rPr lang="en-US" sz="1600" dirty="0"/>
              <a:t>IPv4 Registrations	= </a:t>
            </a:r>
            <a:r>
              <a:rPr lang="en-US" sz="1600" dirty="0" smtClean="0"/>
              <a:t>$7,195,248</a:t>
            </a:r>
            <a:endParaRPr lang="en-US" sz="1600" dirty="0"/>
          </a:p>
          <a:p>
            <a:pPr lvl="2"/>
            <a:r>
              <a:rPr lang="en-US" sz="1600" dirty="0"/>
              <a:t>All Other			= </a:t>
            </a:r>
            <a:r>
              <a:rPr lang="en-US" sz="1600" dirty="0" smtClean="0"/>
              <a:t>$3,335,226</a:t>
            </a:r>
            <a:endParaRPr lang="en-US" sz="1600" dirty="0"/>
          </a:p>
          <a:p>
            <a:r>
              <a:rPr lang="en-US" sz="2400" dirty="0" smtClean="0"/>
              <a:t>2013 </a:t>
            </a:r>
            <a:r>
              <a:rPr lang="en-US" sz="2400" dirty="0"/>
              <a:t>Expenses			 		</a:t>
            </a:r>
            <a:r>
              <a:rPr lang="en-US" sz="2400" b="1" u="sng" dirty="0"/>
              <a:t>$ </a:t>
            </a:r>
            <a:r>
              <a:rPr lang="en-US" sz="2400" b="1" u="sng" dirty="0" smtClean="0"/>
              <a:t>9,681,191</a:t>
            </a:r>
            <a:endParaRPr lang="en-US" sz="2400" b="1" u="sng" dirty="0"/>
          </a:p>
          <a:p>
            <a:r>
              <a:rPr lang="en-US" sz="2400" dirty="0"/>
              <a:t>Operating Result				</a:t>
            </a:r>
            <a:r>
              <a:rPr lang="en-US" sz="2400" b="1" dirty="0"/>
              <a:t>$   </a:t>
            </a:r>
            <a:r>
              <a:rPr lang="en-US" sz="2400" b="1" dirty="0" smtClean="0"/>
              <a:t>849,283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2013 </a:t>
            </a:r>
            <a:r>
              <a:rPr lang="en-US" sz="2400" dirty="0"/>
              <a:t>Investment Result			</a:t>
            </a:r>
            <a:r>
              <a:rPr lang="en-US" sz="2400" b="1" dirty="0"/>
              <a:t>$ </a:t>
            </a:r>
            <a:r>
              <a:rPr lang="en-US" sz="2400" b="1" dirty="0" smtClean="0"/>
              <a:t>1,627,876</a:t>
            </a:r>
            <a:r>
              <a:rPr lang="en-US" sz="2400" b="1" u="sng" dirty="0" smtClean="0"/>
              <a:t>  </a:t>
            </a:r>
            <a:endParaRPr lang="en-US" sz="2400" b="1" u="sng" dirty="0"/>
          </a:p>
          <a:p>
            <a:r>
              <a:rPr lang="en-US" sz="2400" dirty="0"/>
              <a:t>Net to Reserves					</a:t>
            </a:r>
            <a:r>
              <a:rPr lang="en-US" sz="2400" b="1" dirty="0"/>
              <a:t>$ </a:t>
            </a:r>
            <a:r>
              <a:rPr lang="en-US" sz="2400" b="1" dirty="0" smtClean="0"/>
              <a:t>2,477,158</a:t>
            </a:r>
            <a:endParaRPr lang="en-US" sz="24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ARIN’s August Financial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337064"/>
              </p:ext>
            </p:extLst>
          </p:nvPr>
        </p:nvGraphicFramePr>
        <p:xfrm>
          <a:off x="318952" y="1454137"/>
          <a:ext cx="8596311" cy="445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988"/>
                <a:gridCol w="2818504"/>
                <a:gridCol w="2588819"/>
              </a:tblGrid>
              <a:tr h="384978">
                <a:tc>
                  <a:txBody>
                    <a:bodyPr/>
                    <a:lstStyle/>
                    <a:p>
                      <a:r>
                        <a:rPr lang="en-US" dirty="0" smtClean="0"/>
                        <a:t>Line 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Actuals</a:t>
                      </a:r>
                      <a:r>
                        <a:rPr lang="en-US" baseline="0" dirty="0" smtClean="0"/>
                        <a:t> Through 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 Through August</a:t>
                      </a:r>
                      <a:endParaRPr lang="en-US" dirty="0"/>
                    </a:p>
                  </a:txBody>
                  <a:tcPr/>
                </a:tc>
              </a:tr>
              <a:tr h="3849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Salaries &amp;</a:t>
                      </a:r>
                      <a:r>
                        <a:rPr lang="en-US" sz="1600" baseline="0" dirty="0" smtClean="0"/>
                        <a:t> Employee Benefits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$4,718,952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$4,383,340</a:t>
                      </a:r>
                      <a:endParaRPr lang="en-US" dirty="0"/>
                    </a:p>
                  </a:txBody>
                  <a:tcPr/>
                </a:tc>
              </a:tr>
              <a:tr h="3849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Communications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     $518,298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    $592,405</a:t>
                      </a:r>
                      <a:endParaRPr lang="en-US" dirty="0"/>
                    </a:p>
                  </a:txBody>
                  <a:tcPr/>
                </a:tc>
              </a:tr>
              <a:tr h="6011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Software &amp; Equip Support &amp; Licenses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     $232,377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    $372,372</a:t>
                      </a:r>
                      <a:endParaRPr lang="en-US" dirty="0"/>
                    </a:p>
                  </a:txBody>
                  <a:tcPr/>
                </a:tc>
              </a:tr>
              <a:tr h="3849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Depreciation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$1,303,052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$1,368,989</a:t>
                      </a:r>
                      <a:endParaRPr lang="en-US" dirty="0"/>
                    </a:p>
                  </a:txBody>
                  <a:tcPr/>
                </a:tc>
              </a:tr>
              <a:tr h="3849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Professional Fees/Outreach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     $501,530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$1,033,851             </a:t>
                      </a:r>
                      <a:endParaRPr lang="en-US" dirty="0"/>
                    </a:p>
                  </a:txBody>
                  <a:tcPr/>
                </a:tc>
              </a:tr>
              <a:tr h="3849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Contingency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           $0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       $40,000</a:t>
                      </a:r>
                      <a:endParaRPr lang="en-US" dirty="0"/>
                    </a:p>
                  </a:txBody>
                  <a:tcPr/>
                </a:tc>
              </a:tr>
              <a:tr h="3849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 Office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$450,395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$490,274</a:t>
                      </a:r>
                      <a:endParaRPr lang="en-US" dirty="0"/>
                    </a:p>
                  </a:txBody>
                  <a:tcPr/>
                </a:tc>
              </a:tr>
              <a:tr h="3849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Bad Debt Expense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$77,059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$36,667</a:t>
                      </a:r>
                      <a:endParaRPr lang="en-US" dirty="0"/>
                    </a:p>
                  </a:txBody>
                  <a:tcPr/>
                </a:tc>
              </a:tr>
              <a:tr h="3849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Legal Fees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$175,700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$313,333</a:t>
                      </a:r>
                      <a:endParaRPr lang="en-US" dirty="0"/>
                    </a:p>
                  </a:txBody>
                  <a:tcPr/>
                </a:tc>
              </a:tr>
              <a:tr h="3849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Legal Defense Fund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$112,859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5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ARIN’s August Financial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715887"/>
              </p:ext>
            </p:extLst>
          </p:nvPr>
        </p:nvGraphicFramePr>
        <p:xfrm>
          <a:off x="318952" y="1718349"/>
          <a:ext cx="859631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021"/>
                <a:gridCol w="2592593"/>
                <a:gridCol w="24166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Members Meetings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$318,630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$341,000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Merit/NANOG</a:t>
                      </a:r>
                      <a:r>
                        <a:rPr lang="en-US" sz="1600" baseline="0" dirty="0" smtClean="0"/>
                        <a:t> Meeting Support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$33,332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$33,333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Rent &amp; Occupancy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$276,475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$277,904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$746,197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$1,020,596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Funds Committed to ICANN in Escrow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$72,819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$130,000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Internet Research &amp; Support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$143,514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$143,000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NRO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r>
                        <a:rPr lang="en-US" b="1" baseline="0" dirty="0" smtClean="0"/>
                        <a:t> Expense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</a:t>
                      </a:r>
                      <a:r>
                        <a:rPr lang="en-US" b="1" dirty="0" smtClean="0"/>
                        <a:t>9,681,189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$10,577,064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ARIN’s Financial Reserves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511481"/>
              </p:ext>
            </p:extLst>
          </p:nvPr>
        </p:nvGraphicFramePr>
        <p:xfrm>
          <a:off x="318952" y="1367742"/>
          <a:ext cx="8678901" cy="471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75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FinCom</a:t>
            </a:r>
            <a:r>
              <a:rPr lang="en-US" dirty="0" smtClean="0"/>
              <a:t> Activities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 with Investment Advisor in June 2013</a:t>
            </a:r>
          </a:p>
          <a:p>
            <a:pPr lvl="1"/>
            <a:r>
              <a:rPr lang="en-US" dirty="0" smtClean="0"/>
              <a:t>Considering changes to investment policy statement</a:t>
            </a:r>
          </a:p>
          <a:p>
            <a:pPr lvl="1"/>
            <a:r>
              <a:rPr lang="en-US" dirty="0" smtClean="0"/>
              <a:t>Evaluating investment fund rebalancing</a:t>
            </a:r>
          </a:p>
          <a:p>
            <a:r>
              <a:rPr lang="en-US" dirty="0"/>
              <a:t>Filed IRS 990 Form mid-August 2013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71" y="1262882"/>
            <a:ext cx="8595928" cy="471124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 smtClean="0"/>
              <a:t>The End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014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237</Words>
  <Application>Microsoft Office PowerPoint</Application>
  <PresentationFormat>On-screen Show (4:3)</PresentationFormat>
  <Paragraphs>98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Financial Report</vt:lpstr>
      <vt:lpstr>Summary</vt:lpstr>
      <vt:lpstr>2013 YTD Financial Summary Results (Unaudited)</vt:lpstr>
      <vt:lpstr>ARIN’s August Financial Results</vt:lpstr>
      <vt:lpstr>ARIN’s August Financial Results</vt:lpstr>
      <vt:lpstr>ARIN’s Financial Reserves</vt:lpstr>
      <vt:lpstr>FinCom Activities 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Val Winkelman</cp:lastModifiedBy>
  <cp:revision>64</cp:revision>
  <dcterms:created xsi:type="dcterms:W3CDTF">2010-08-12T13:39:46Z</dcterms:created>
  <dcterms:modified xsi:type="dcterms:W3CDTF">2013-10-01T11:50:54Z</dcterms:modified>
</cp:coreProperties>
</file>