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handoutMasterIdLst>
    <p:handoutMasterId r:id="rId11"/>
  </p:handoutMasterIdLst>
  <p:sldIdLst>
    <p:sldId id="280" r:id="rId2"/>
    <p:sldId id="282" r:id="rId3"/>
    <p:sldId id="283" r:id="rId4"/>
    <p:sldId id="284" r:id="rId5"/>
    <p:sldId id="285" r:id="rId6"/>
    <p:sldId id="286" r:id="rId7"/>
    <p:sldId id="287" r:id="rId8"/>
    <p:sldId id="288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266AA"/>
    <a:srgbClr val="407BAC"/>
    <a:srgbClr val="EEB952"/>
    <a:srgbClr val="7FBCC8"/>
    <a:srgbClr val="98E0EF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 showGuides="1">
      <p:cViewPr varScale="1">
        <p:scale>
          <a:sx n="103" d="100"/>
          <a:sy n="103" d="100"/>
        </p:scale>
        <p:origin x="-9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marykl:Documents:Human%20Resources:TenureTermination:length%20of%20service%20tenure2.xls" TargetMode="External"/><Relationship Id="rId2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spPr>
            <a:solidFill>
              <a:srgbClr val="4F81BD"/>
            </a:solidFill>
            <a:ln w="25400">
              <a:noFill/>
            </a:ln>
          </c:spPr>
          <c:explosion val="25"/>
          <c:dPt>
            <c:idx val="0"/>
            <c:bubble3D val="0"/>
          </c:dPt>
          <c:dPt>
            <c:idx val="1"/>
            <c:bubble3D val="0"/>
            <c:spPr>
              <a:solidFill>
                <a:srgbClr val="C0504D"/>
              </a:solidFill>
              <a:ln w="25400">
                <a:noFill/>
              </a:ln>
            </c:spPr>
          </c:dPt>
          <c:dPt>
            <c:idx val="2"/>
            <c:bubble3D val="0"/>
            <c:spPr>
              <a:solidFill>
                <a:srgbClr val="9BBB59"/>
              </a:solidFill>
              <a:ln w="25400">
                <a:noFill/>
              </a:ln>
            </c:spPr>
          </c:dPt>
          <c:dPt>
            <c:idx val="3"/>
            <c:bubble3D val="0"/>
            <c:spPr>
              <a:solidFill>
                <a:srgbClr val="8064A2"/>
              </a:solidFill>
              <a:ln w="25400">
                <a:noFill/>
              </a:ln>
            </c:spPr>
          </c:dPt>
          <c:dLbls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28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Sheet1!$B$29:$B$32</c:f>
              <c:strCache>
                <c:ptCount val="4"/>
                <c:pt idx="0">
                  <c:v>6+ years</c:v>
                </c:pt>
                <c:pt idx="1">
                  <c:v>4-6 years</c:v>
                </c:pt>
                <c:pt idx="2">
                  <c:v>2-4 years</c:v>
                </c:pt>
                <c:pt idx="3">
                  <c:v>0-2 years</c:v>
                </c:pt>
              </c:strCache>
            </c:strRef>
          </c:cat>
          <c:val>
            <c:numRef>
              <c:f>Sheet1!$A$29:$A$32</c:f>
              <c:numCache>
                <c:formatCode>General</c:formatCode>
                <c:ptCount val="4"/>
                <c:pt idx="0">
                  <c:v>22.0</c:v>
                </c:pt>
                <c:pt idx="1">
                  <c:v>13.0</c:v>
                </c:pt>
                <c:pt idx="2">
                  <c:v>7.0</c:v>
                </c:pt>
                <c:pt idx="3">
                  <c:v>13.0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76140566354155"/>
          <c:y val="0.0945268622395652"/>
          <c:w val="0.207713021673508"/>
          <c:h val="0.377082433279911"/>
        </c:manualLayout>
      </c:layout>
      <c:overlay val="0"/>
      <c:spPr>
        <a:noFill/>
        <a:ln w="25400">
          <a:noFill/>
        </a:ln>
      </c:spPr>
      <c:txPr>
        <a:bodyPr/>
        <a:lstStyle/>
        <a:p>
          <a:pPr>
            <a:defRPr sz="1600"/>
          </a:pPr>
          <a:endParaRPr lang="en-US"/>
        </a:p>
      </c:txPr>
    </c:legend>
    <c:plotVisOnly val="1"/>
    <c:dispBlanksAs val="zero"/>
    <c:showDLblsOverMax val="0"/>
  </c:chart>
  <c:spPr>
    <a:solidFill>
      <a:srgbClr val="FFFFFF"/>
    </a:solidFill>
    <a:ln w="3175">
      <a:noFill/>
      <a:prstDash val="solid"/>
    </a:ln>
  </c:sp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0.25415</cdr:x>
      <cdr:y>0.06558</cdr:y>
    </cdr:from>
    <cdr:to>
      <cdr:x>0.44709</cdr:x>
      <cdr:y>0.33572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591262" y="376446"/>
          <a:ext cx="1208016" cy="15507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none" rtlCol="0"/>
        <a:lstStyle xmlns:a="http://schemas.openxmlformats.org/drawingml/2006/main"/>
        <a:p xmlns:a="http://schemas.openxmlformats.org/drawingml/2006/main">
          <a:r>
            <a:rPr lang="en-US" sz="1600" b="1" dirty="0">
              <a:solidFill>
                <a:srgbClr val="4266AA"/>
              </a:solidFill>
              <a:latin typeface="Century Gothic"/>
              <a:cs typeface="Century Gothic"/>
            </a:rPr>
            <a:t>Employee Tenure</a:t>
          </a:r>
        </a:p>
        <a:p xmlns:a="http://schemas.openxmlformats.org/drawingml/2006/main">
          <a:endParaRPr lang="en-US" sz="11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41698C-B8EC-4747-8C83-13A15E994677}" type="datetimeFigureOut">
              <a:rPr lang="en-US" smtClean="0"/>
              <a:pPr/>
              <a:t>4/23/13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90AADB-981F-6845-8056-AC18216A6EA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79651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744E13-8BCD-F740-AA56-7D34B0F79864}" type="datetimeFigureOut">
              <a:rPr lang="en-US" smtClean="0"/>
              <a:t>4/23/13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1CE67F-0DD7-CB48-A1CB-09830BDCA49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31000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323711"/>
            <a:ext cx="9144000" cy="2967955"/>
          </a:xfrm>
        </p:spPr>
        <p:txBody>
          <a:bodyPr>
            <a:normAutofit/>
          </a:bodyPr>
          <a:lstStyle>
            <a:lvl1pPr algn="ctr">
              <a:defRPr sz="4800">
                <a:solidFill>
                  <a:schemeClr val="bg2"/>
                </a:solidFill>
              </a:defRPr>
            </a:lvl1pPr>
          </a:lstStyle>
          <a:p>
            <a:r>
              <a:rPr lang="en-US" dirty="0" smtClean="0"/>
              <a:t>Click to edit Master title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291666"/>
            <a:ext cx="8255000" cy="155176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rgbClr val="EEECE1"/>
                </a:solidFill>
                <a:latin typeface="Century Gothic"/>
                <a:cs typeface="Century Gothic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56571"/>
            <a:ext cx="8497529" cy="1458932"/>
          </a:xfrm>
          <a:noFill/>
        </p:spPr>
        <p:txBody>
          <a:bodyPr>
            <a:normAutofit/>
          </a:bodyPr>
          <a:lstStyle>
            <a:lvl1pPr algn="l">
              <a:defRPr sz="4000">
                <a:solidFill>
                  <a:srgbClr val="4266AA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15503"/>
            <a:ext cx="8229600" cy="424084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/>
                <a:cs typeface="Century Gothic"/>
              </a:defRPr>
            </a:lvl1pPr>
            <a:lvl2pPr>
              <a:defRPr>
                <a:latin typeface="Century Gothic"/>
                <a:cs typeface="Century Gothic"/>
              </a:defRPr>
            </a:lvl2pPr>
            <a:lvl3pPr>
              <a:defRPr>
                <a:latin typeface="Century Gothic"/>
                <a:cs typeface="Century Gothic"/>
              </a:defRPr>
            </a:lvl3pPr>
            <a:lvl4pPr>
              <a:defRPr>
                <a:latin typeface="Century Gothic"/>
                <a:cs typeface="Century Gothic"/>
              </a:defRPr>
            </a:lvl4pPr>
            <a:lvl5pPr>
              <a:defRPr>
                <a:latin typeface="Century Gothic"/>
                <a:cs typeface="Century Gothic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14116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png"/><Relationship Id="rId6" Type="http://schemas.openxmlformats.org/officeDocument/2006/relationships/image" Target="../media/image2.png"/><Relationship Id="rId7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tlanta_master2-01.png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78" y="283"/>
            <a:ext cx="9143244" cy="6857433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19737" y="453589"/>
            <a:ext cx="6972180" cy="159957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pic>
        <p:nvPicPr>
          <p:cNvPr id="4" name="Picture 3" descr="Dallas_master_bckgrnd-01.png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1" cy="68575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390" cy="6857543"/>
          </a:xfrm>
          <a:prstGeom prst="rect">
            <a:avLst/>
          </a:prstGeom>
        </p:spPr>
      </p:pic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318952" y="6356449"/>
            <a:ext cx="717091" cy="365125"/>
          </a:xfrm>
          <a:prstGeom prst="rect">
            <a:avLst/>
          </a:prstGeom>
        </p:spPr>
        <p:txBody>
          <a:bodyPr/>
          <a:lstStyle>
            <a:lvl1pPr>
              <a:defRPr sz="2000" b="0">
                <a:solidFill>
                  <a:srgbClr val="407BAC"/>
                </a:solidFill>
                <a:latin typeface="Century Gothic"/>
                <a:cs typeface="Century Gothic"/>
              </a:defRPr>
            </a:lvl1pPr>
          </a:lstStyle>
          <a:p>
            <a:fld id="{8A2B4DF6-1818-B940-8E30-590D998D271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Century Gothic"/>
          <a:ea typeface="+mj-ea"/>
          <a:cs typeface="Century Gothic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chart" Target="../charts/char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" y="2634441"/>
            <a:ext cx="9144000" cy="2967955"/>
          </a:xfrm>
        </p:spPr>
        <p:txBody>
          <a:bodyPr/>
          <a:lstStyle/>
          <a:p>
            <a:r>
              <a:rPr lang="en-US" dirty="0" smtClean="0">
                <a:solidFill>
                  <a:srgbClr val="4266AA"/>
                </a:solidFill>
              </a:rPr>
              <a:t>Human Resources and Administration Report</a:t>
            </a:r>
            <a:endParaRPr lang="en-US" dirty="0">
              <a:solidFill>
                <a:srgbClr val="4266AA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7445" y="5170076"/>
            <a:ext cx="8255000" cy="1551765"/>
          </a:xfrm>
        </p:spPr>
        <p:txBody>
          <a:bodyPr/>
          <a:lstStyle/>
          <a:p>
            <a:r>
              <a:rPr lang="en-US" dirty="0" smtClean="0">
                <a:solidFill>
                  <a:srgbClr val="4266AA"/>
                </a:solidFill>
              </a:rPr>
              <a:t>Mary K. Lee</a:t>
            </a:r>
          </a:p>
          <a:p>
            <a:r>
              <a:rPr lang="en-US" dirty="0" smtClean="0">
                <a:solidFill>
                  <a:srgbClr val="4266AA"/>
                </a:solidFill>
              </a:rPr>
              <a:t>Director</a:t>
            </a:r>
            <a:endParaRPr lang="en-US" dirty="0">
              <a:solidFill>
                <a:srgbClr val="4266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7345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Update for ARIN 31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043" y="1815503"/>
            <a:ext cx="8229600" cy="4240848"/>
          </a:xfrm>
        </p:spPr>
        <p:txBody>
          <a:bodyPr/>
          <a:lstStyle/>
          <a:p>
            <a:r>
              <a:rPr lang="en-US" dirty="0" smtClean="0"/>
              <a:t>Organizational support</a:t>
            </a:r>
          </a:p>
          <a:p>
            <a:endParaRPr lang="en-US" dirty="0"/>
          </a:p>
          <a:p>
            <a:r>
              <a:rPr lang="en-US" dirty="0" smtClean="0"/>
              <a:t>HR Practices</a:t>
            </a:r>
          </a:p>
          <a:p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bout </a:t>
            </a:r>
            <a:r>
              <a:rPr lang="en-US" dirty="0"/>
              <a:t>U</a:t>
            </a:r>
            <a:r>
              <a:rPr lang="en-US" dirty="0" smtClean="0"/>
              <a:t>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00777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Facility Improvements</a:t>
            </a:r>
          </a:p>
          <a:p>
            <a:r>
              <a:rPr lang="en-US" dirty="0" smtClean="0"/>
              <a:t>Phone System</a:t>
            </a:r>
          </a:p>
          <a:p>
            <a:r>
              <a:rPr lang="en-US" dirty="0" smtClean="0"/>
              <a:t>Travel and General Administration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07739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HR Practices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Annual Performance Reviews</a:t>
            </a:r>
          </a:p>
          <a:p>
            <a:r>
              <a:rPr lang="en-US" dirty="0" smtClean="0"/>
              <a:t>Total Compensation Statements</a:t>
            </a:r>
          </a:p>
          <a:p>
            <a:r>
              <a:rPr lang="en-US" dirty="0" smtClean="0"/>
              <a:t>Annual Audits</a:t>
            </a:r>
          </a:p>
          <a:p>
            <a:r>
              <a:rPr lang="en-US" dirty="0" smtClean="0"/>
              <a:t>Hiring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383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2" y="1642340"/>
            <a:ext cx="2328031" cy="1458932"/>
          </a:xfrm>
        </p:spPr>
        <p:txBody>
          <a:bodyPr/>
          <a:lstStyle/>
          <a:p>
            <a:pPr algn="ctr"/>
            <a:r>
              <a:rPr lang="en-US" dirty="0" smtClean="0"/>
              <a:t>About 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5</a:t>
            </a:fld>
            <a:endParaRPr lang="en-US" dirty="0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30330212"/>
              </p:ext>
            </p:extLst>
          </p:nvPr>
        </p:nvGraphicFramePr>
        <p:xfrm>
          <a:off x="2882900" y="404235"/>
          <a:ext cx="6261100" cy="5740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023257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 </a:t>
            </a:r>
            <a:r>
              <a:rPr lang="en-US" smtClean="0"/>
              <a:t>will miss …….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Working for a company that has a mission and a purpose</a:t>
            </a:r>
          </a:p>
          <a:p>
            <a:r>
              <a:rPr lang="en-US" dirty="0" smtClean="0"/>
              <a:t>Making a contribution</a:t>
            </a:r>
          </a:p>
          <a:p>
            <a:r>
              <a:rPr lang="en-US" dirty="0" smtClean="0"/>
              <a:t>Excellent co-workers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7648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Computer Survey!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Our favorite survey, resurrected from the past!</a:t>
            </a:r>
          </a:p>
          <a:p>
            <a:pPr lvl="1"/>
            <a:r>
              <a:rPr lang="en-US" dirty="0" smtClean="0"/>
              <a:t>38 employees participated</a:t>
            </a:r>
          </a:p>
          <a:p>
            <a:pPr lvl="1"/>
            <a:r>
              <a:rPr lang="en-US" dirty="0" smtClean="0"/>
              <a:t>Average of 4.6 computers per household</a:t>
            </a:r>
          </a:p>
          <a:p>
            <a:pPr lvl="1"/>
            <a:r>
              <a:rPr lang="en-US" dirty="0" smtClean="0"/>
              <a:t>Completely unscientific study </a:t>
            </a:r>
            <a:r>
              <a:rPr lang="en-US" dirty="0" smtClean="0">
                <a:sym typeface="Wingdings"/>
              </a:rPr>
              <a:t>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54609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8952" y="2066070"/>
            <a:ext cx="8497529" cy="1458932"/>
          </a:xfrm>
        </p:spPr>
        <p:txBody>
          <a:bodyPr/>
          <a:lstStyle/>
          <a:p>
            <a:pPr algn="ctr"/>
            <a:r>
              <a:rPr lang="en-US" dirty="0" smtClean="0"/>
              <a:t>Thanks to all for a great journey!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8A2B4DF6-1818-B940-8E30-590D998D271B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357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3109</TotalTime>
  <Words>109</Words>
  <Application>Microsoft Macintosh PowerPoint</Application>
  <PresentationFormat>On-screen Show (4:3)</PresentationFormat>
  <Paragraphs>37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Human Resources and Administration Report</vt:lpstr>
      <vt:lpstr>Update for ARIN 31</vt:lpstr>
      <vt:lpstr>Organizational Support</vt:lpstr>
      <vt:lpstr>HR Practices</vt:lpstr>
      <vt:lpstr>About Us</vt:lpstr>
      <vt:lpstr>I will miss …….</vt:lpstr>
      <vt:lpstr>Computer Survey!</vt:lpstr>
      <vt:lpstr>Thanks to all for a great journey!</vt:lpstr>
    </vt:vector>
  </TitlesOfParts>
  <Company>arin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Erin Sellers</dc:creator>
  <cp:lastModifiedBy>Erin Sellers</cp:lastModifiedBy>
  <cp:revision>59</cp:revision>
  <dcterms:created xsi:type="dcterms:W3CDTF">2010-08-12T13:39:46Z</dcterms:created>
  <dcterms:modified xsi:type="dcterms:W3CDTF">2013-04-23T13:34:13Z</dcterms:modified>
</cp:coreProperties>
</file>