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7" r:id="rId2"/>
    <p:sldMasterId id="2147483718" r:id="rId3"/>
    <p:sldMasterId id="2147483726" r:id="rId4"/>
  </p:sldMasterIdLst>
  <p:notesMasterIdLst>
    <p:notesMasterId r:id="rId20"/>
  </p:notesMasterIdLst>
  <p:handoutMasterIdLst>
    <p:handoutMasterId r:id="rId21"/>
  </p:handoutMasterIdLst>
  <p:sldIdLst>
    <p:sldId id="256" r:id="rId5"/>
    <p:sldId id="295" r:id="rId6"/>
    <p:sldId id="369" r:id="rId7"/>
    <p:sldId id="371" r:id="rId8"/>
    <p:sldId id="372" r:id="rId9"/>
    <p:sldId id="373" r:id="rId10"/>
    <p:sldId id="374" r:id="rId11"/>
    <p:sldId id="367" r:id="rId12"/>
    <p:sldId id="368" r:id="rId13"/>
    <p:sldId id="298" r:id="rId14"/>
    <p:sldId id="375" r:id="rId15"/>
    <p:sldId id="376" r:id="rId16"/>
    <p:sldId id="331" r:id="rId17"/>
    <p:sldId id="333" r:id="rId18"/>
    <p:sldId id="34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A406B"/>
    <a:srgbClr val="5C5C5C"/>
    <a:srgbClr val="383838"/>
    <a:srgbClr val="C40836"/>
    <a:srgbClr val="C01B1C"/>
    <a:srgbClr val="00A2D7"/>
    <a:srgbClr val="FFCF00"/>
    <a:srgbClr val="166813"/>
    <a:srgbClr val="590F4A"/>
    <a:srgbClr val="F2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82" autoAdjust="0"/>
    <p:restoredTop sz="90017" autoAdjust="0"/>
  </p:normalViewPr>
  <p:slideViewPr>
    <p:cSldViewPr>
      <p:cViewPr varScale="1">
        <p:scale>
          <a:sx n="94" d="100"/>
          <a:sy n="94" d="100"/>
        </p:scale>
        <p:origin x="-1272" y="-96"/>
      </p:cViewPr>
      <p:guideLst>
        <p:guide orient="horz" pos="2160"/>
        <p:guide pos="2880"/>
      </p:guideLst>
    </p:cSldViewPr>
  </p:slideViewPr>
  <p:outlineViewPr>
    <p:cViewPr>
      <p:scale>
        <a:sx n="33" d="100"/>
        <a:sy n="33" d="100"/>
      </p:scale>
      <p:origin x="0" y="33232"/>
    </p:cViewPr>
  </p:outlineViewPr>
  <p:notesTextViewPr>
    <p:cViewPr>
      <p:scale>
        <a:sx n="1" d="1"/>
        <a:sy n="1" d="1"/>
      </p:scale>
      <p:origin x="0" y="0"/>
    </p:cViewPr>
  </p:notesTextViewPr>
  <p:sorterViewPr>
    <p:cViewPr>
      <p:scale>
        <a:sx n="80" d="100"/>
        <a:sy n="80" d="100"/>
      </p:scale>
      <p:origin x="0" y="11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FE8114-FFCC-2F42-96BF-B0FE14076AB0}" type="datetimeFigureOut">
              <a:rPr lang="en-US" smtClean="0"/>
              <a:t>4/23/13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E06BA-D494-5F4F-B6FA-64526147862A}" type="slidenum">
              <a:rPr lang="en-US" smtClean="0"/>
              <a:t>‹#›</a:t>
            </a:fld>
            <a:endParaRPr lang="en-US"/>
          </a:p>
        </p:txBody>
      </p:sp>
    </p:spTree>
    <p:extLst>
      <p:ext uri="{BB962C8B-B14F-4D97-AF65-F5344CB8AC3E}">
        <p14:creationId xmlns:p14="http://schemas.microsoft.com/office/powerpoint/2010/main" val="6672882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C8BC2-B3C0-6D44-AB78-09827E3AE922}" type="datetimeFigureOut">
              <a:rPr lang="en-US" smtClean="0"/>
              <a:t>4/22/13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CCB38-091A-3A46-8F3C-F69CC7EBEF75}" type="slidenum">
              <a:rPr lang="en-US" smtClean="0"/>
              <a:t>‹#›</a:t>
            </a:fld>
            <a:endParaRPr lang="en-US" dirty="0"/>
          </a:p>
        </p:txBody>
      </p:sp>
    </p:spTree>
    <p:extLst>
      <p:ext uri="{BB962C8B-B14F-4D97-AF65-F5344CB8AC3E}">
        <p14:creationId xmlns:p14="http://schemas.microsoft.com/office/powerpoint/2010/main" val="3140896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Rot="1" noChangeAspect="1" noChangeArrowheads="1"/>
          </p:cNvSpPr>
          <p:nvPr>
            <p:ph type="sldImg"/>
          </p:nvPr>
        </p:nvSpPr>
        <p:spPr>
          <a:solidFill>
            <a:srgbClr val="FFFFFF"/>
          </a:solidFill>
          <a:ln/>
        </p:spPr>
      </p:sp>
      <p:sp>
        <p:nvSpPr>
          <p:cNvPr id="30723" name="Rectangle 2"/>
          <p:cNvSpPr>
            <a:spLocks noGrp="1" noChangeArrowheads="1"/>
          </p:cNvSpPr>
          <p:nvPr>
            <p:ph type="body" idx="1"/>
          </p:nvPr>
        </p:nvSpPr>
        <p:spPr>
          <a:noFill/>
          <a:ln/>
        </p:spPr>
        <p:txBody>
          <a:bodyPr/>
          <a:lstStyle/>
          <a:p>
            <a:pPr marL="39688" eaLnBrk="1" hangingPunct="1"/>
            <a:r>
              <a:rPr lang="en-US" sz="2400" baseline="0" dirty="0" smtClean="0">
                <a:latin typeface="Tahoma" charset="0"/>
                <a:cs typeface="Tahoma" charset="0"/>
                <a:sym typeface="Tahoma" charset="0"/>
              </a:rPr>
              <a:t>.</a:t>
            </a:r>
            <a:endParaRPr lang="en-US" sz="2400" baseline="0" dirty="0" smtClean="0">
              <a:latin typeface="Tahoma" charset="0"/>
              <a:cs typeface="Tahoma" charset="0"/>
              <a:sym typeface="Tahom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600" dirty="0" smtClean="0">
                <a:latin typeface="Tahoma"/>
                <a:cs typeface="Tahoma"/>
              </a:rPr>
              <a:t>Current global Policy</a:t>
            </a:r>
            <a:endParaRPr lang="en-US" sz="16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10</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600" dirty="0" smtClean="0">
                <a:latin typeface="Tahoma"/>
                <a:cs typeface="Tahoma"/>
              </a:rPr>
              <a:t>Global Policy Development Process</a:t>
            </a:r>
            <a:endParaRPr lang="en-US" sz="16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11</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457200" rtl="0" eaLnBrk="1" fontAlgn="auto" latinLnBrk="0" hangingPunct="1">
              <a:lnSpc>
                <a:spcPct val="100000"/>
              </a:lnSpc>
              <a:spcBef>
                <a:spcPts val="0"/>
              </a:spcBef>
              <a:spcAft>
                <a:spcPts val="0"/>
              </a:spcAft>
              <a:buClrTx/>
              <a:buSzTx/>
              <a:buFont typeface="Arial"/>
              <a:buChar char="•"/>
              <a:tabLst/>
              <a:defRPr/>
            </a:pPr>
            <a:r>
              <a:rPr lang="en-US" sz="1600" dirty="0" smtClean="0">
                <a:latin typeface="Tahoma"/>
                <a:cs typeface="Tahoma"/>
              </a:rPr>
              <a:t>Global Policy Development Process</a:t>
            </a:r>
            <a:endParaRPr lang="en-US" sz="16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12</a:t>
            </a:fld>
            <a:endParaRPr lang="en-US" dirty="0"/>
          </a:p>
        </p:txBody>
      </p:sp>
    </p:spTree>
    <p:extLst>
      <p:ext uri="{BB962C8B-B14F-4D97-AF65-F5344CB8AC3E}">
        <p14:creationId xmlns:p14="http://schemas.microsoft.com/office/powerpoint/2010/main" val="34679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latin typeface="Tahoma"/>
                <a:cs typeface="Tahoma"/>
              </a:rPr>
              <a:t>In the past couple of ICANN meetings, the ASO and ASO AC held sessions with the ICANN Board,</a:t>
            </a:r>
            <a:r>
              <a:rPr lang="en-US" sz="1200" baseline="0" dirty="0" smtClean="0">
                <a:latin typeface="Tahoma"/>
                <a:cs typeface="Tahoma"/>
              </a:rPr>
              <a:t> </a:t>
            </a:r>
            <a:r>
              <a:rPr lang="en-US" sz="1200" dirty="0" smtClean="0">
                <a:latin typeface="Tahoma"/>
                <a:cs typeface="Tahoma"/>
              </a:rPr>
              <a:t>the GAC, and</a:t>
            </a:r>
            <a:r>
              <a:rPr lang="en-US" sz="1200" baseline="0" dirty="0" smtClean="0">
                <a:latin typeface="Tahoma"/>
                <a:cs typeface="Tahoma"/>
              </a:rPr>
              <a:t> other SOs &amp; ACs for updates and exchange of ideas.  This is part of the effort to inform the ICANN community of the stewardship &amp;work that the RIR communities have been doing with a global perspective and not just a regional perspective.</a:t>
            </a:r>
          </a:p>
          <a:p>
            <a:pPr marL="171450" indent="-171450">
              <a:buFont typeface="Arial"/>
              <a:buChar char="•"/>
            </a:pPr>
            <a:r>
              <a:rPr lang="en-US" sz="1200" baseline="0" dirty="0" smtClean="0">
                <a:latin typeface="Tahoma"/>
                <a:cs typeface="Tahoma"/>
              </a:rPr>
              <a:t>We’ve been having meetings with the Security &amp; Stability Advisory Committee to begin collaboration on work that covers both groups.  During this last ICANN meeting, we introduced ourselves to the At Large Advisory Committee and invited the Regional At-Large Organizations to our RIR meetings.</a:t>
            </a:r>
          </a:p>
          <a:p>
            <a:pPr marL="171450" indent="-171450">
              <a:buFont typeface="Arial"/>
              <a:buChar char="•"/>
            </a:pPr>
            <a:r>
              <a:rPr lang="en-US" sz="1200" baseline="0" dirty="0" smtClean="0">
                <a:latin typeface="Tahoma"/>
                <a:cs typeface="Tahoma"/>
              </a:rPr>
              <a:t>For a couple of years now, we’ve been holding workshops at the ICANN public meetings to try to inform the ICANN community about activity in the numbering world by describing our recent regional &amp; global policy activity and outreach efforts.  Much thanks to Elise </a:t>
            </a:r>
            <a:r>
              <a:rPr lang="en-US" sz="1200" baseline="0" dirty="0" err="1" smtClean="0">
                <a:latin typeface="Tahoma"/>
                <a:cs typeface="Tahoma"/>
              </a:rPr>
              <a:t>Gerich</a:t>
            </a:r>
            <a:r>
              <a:rPr lang="en-US" sz="1200" baseline="0" dirty="0" smtClean="0">
                <a:latin typeface="Tahoma"/>
                <a:cs typeface="Tahoma"/>
              </a:rPr>
              <a:t> for providing the IANA updates during these workshops.</a:t>
            </a:r>
          </a:p>
          <a:p>
            <a:pPr marL="171450" indent="-171450">
              <a:buFont typeface="Arial"/>
              <a:buChar char="•"/>
            </a:pPr>
            <a:r>
              <a:rPr lang="en-US" sz="1200" dirty="0" smtClean="0">
                <a:latin typeface="Tahoma"/>
                <a:cs typeface="Tahoma"/>
              </a:rPr>
              <a:t>We are</a:t>
            </a:r>
            <a:r>
              <a:rPr lang="en-US" sz="1200" baseline="0" dirty="0" smtClean="0">
                <a:latin typeface="Tahoma"/>
                <a:cs typeface="Tahoma"/>
              </a:rPr>
              <a:t> nearing the end of our process to appoint an individual for Seat 9 of the ICANN Board.</a:t>
            </a:r>
            <a:endParaRPr lang="en-US" sz="12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13</a:t>
            </a:fld>
            <a:endParaRPr lang="en-US" dirty="0"/>
          </a:p>
        </p:txBody>
      </p:sp>
    </p:spTree>
    <p:extLst>
      <p:ext uri="{BB962C8B-B14F-4D97-AF65-F5344CB8AC3E}">
        <p14:creationId xmlns:p14="http://schemas.microsoft.com/office/powerpoint/2010/main" val="232354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latin typeface="Tahoma"/>
                <a:cs typeface="Tahoma"/>
              </a:rPr>
              <a:t>Seat </a:t>
            </a:r>
            <a:r>
              <a:rPr lang="en-US" sz="1400" baseline="0" dirty="0" smtClean="0">
                <a:latin typeface="Tahoma"/>
                <a:cs typeface="Tahoma"/>
              </a:rPr>
              <a:t>10 </a:t>
            </a:r>
            <a:r>
              <a:rPr lang="en-US" sz="1400" baseline="0" dirty="0" smtClean="0">
                <a:latin typeface="Tahoma"/>
                <a:cs typeface="Tahoma"/>
              </a:rPr>
              <a:t>of the ICANN Board is currently occupied by </a:t>
            </a:r>
            <a:r>
              <a:rPr lang="en-US" sz="1400" baseline="0" dirty="0" err="1" smtClean="0">
                <a:latin typeface="Tahoma"/>
                <a:cs typeface="Tahoma"/>
              </a:rPr>
              <a:t>Kuo</a:t>
            </a:r>
            <a:r>
              <a:rPr lang="en-US" sz="1400" baseline="0" dirty="0" smtClean="0">
                <a:latin typeface="Tahoma"/>
                <a:cs typeface="Tahoma"/>
              </a:rPr>
              <a:t> Wei Wu.</a:t>
            </a:r>
            <a:endParaRPr lang="en-US" sz="1400" dirty="0" smtClean="0">
              <a:latin typeface="Tahoma"/>
              <a:cs typeface="Tahoma"/>
            </a:endParaRPr>
          </a:p>
          <a:p>
            <a:endParaRPr lang="en-US" sz="1400" dirty="0" smtClean="0">
              <a:latin typeface="Tahoma"/>
              <a:cs typeface="Tahoma"/>
            </a:endParaRPr>
          </a:p>
          <a:p>
            <a:r>
              <a:rPr lang="en-US" sz="1400" dirty="0" smtClean="0">
                <a:latin typeface="Tahoma"/>
                <a:cs typeface="Tahoma"/>
              </a:rPr>
              <a:t>We</a:t>
            </a:r>
            <a:r>
              <a:rPr lang="en-US" sz="1400" baseline="0" dirty="0" smtClean="0">
                <a:latin typeface="Tahoma"/>
                <a:cs typeface="Tahoma"/>
              </a:rPr>
              <a:t> have </a:t>
            </a:r>
            <a:r>
              <a:rPr lang="en-US" sz="1400" baseline="0" dirty="0" smtClean="0">
                <a:latin typeface="Tahoma"/>
                <a:cs typeface="Tahoma"/>
              </a:rPr>
              <a:t>5 </a:t>
            </a:r>
            <a:r>
              <a:rPr lang="en-US" sz="1400" baseline="0" dirty="0" smtClean="0">
                <a:latin typeface="Tahoma"/>
                <a:cs typeface="Tahoma"/>
              </a:rPr>
              <a:t>candidates for the next 3-year term to begin middle of this year:</a:t>
            </a:r>
          </a:p>
          <a:p>
            <a:pPr marL="0" indent="0">
              <a:buFont typeface="Arial"/>
              <a:buNone/>
            </a:pPr>
            <a:endParaRPr lang="en-US" sz="1400" dirty="0" smtClean="0">
              <a:latin typeface="Tahoma"/>
              <a:cs typeface="Tahoma"/>
            </a:endParaRPr>
          </a:p>
          <a:p>
            <a:pPr marL="0" indent="0">
              <a:buFont typeface="Arial"/>
              <a:buNone/>
            </a:pPr>
            <a:r>
              <a:rPr lang="en-US" sz="1400" dirty="0" smtClean="0">
                <a:latin typeface="Tahoma"/>
                <a:cs typeface="Tahoma"/>
              </a:rPr>
              <a:t>- </a:t>
            </a:r>
            <a:r>
              <a:rPr lang="en-US" sz="1400" dirty="0" err="1" smtClean="0">
                <a:latin typeface="Tahoma"/>
                <a:cs typeface="Tahoma"/>
              </a:rPr>
              <a:t>Hago</a:t>
            </a:r>
            <a:r>
              <a:rPr lang="en-US" sz="1400" dirty="0" smtClean="0">
                <a:latin typeface="Tahoma"/>
                <a:cs typeface="Tahoma"/>
              </a:rPr>
              <a:t> </a:t>
            </a:r>
            <a:r>
              <a:rPr lang="en-US" sz="1400" dirty="0" err="1" smtClean="0">
                <a:latin typeface="Tahoma"/>
                <a:cs typeface="Tahoma"/>
              </a:rPr>
              <a:t>Dafalla</a:t>
            </a:r>
            <a:endParaRPr lang="en-US" sz="1400" dirty="0" smtClean="0">
              <a:latin typeface="Tahoma"/>
              <a:cs typeface="Tahoma"/>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400" dirty="0" smtClean="0">
                <a:latin typeface="Tahoma"/>
                <a:cs typeface="Tahoma"/>
              </a:rPr>
              <a:t>- Charles Daniel </a:t>
            </a:r>
            <a:r>
              <a:rPr lang="en-US" sz="1400" dirty="0" err="1" smtClean="0">
                <a:latin typeface="Tahoma"/>
                <a:cs typeface="Tahoma"/>
              </a:rPr>
              <a:t>Otine</a:t>
            </a:r>
            <a:endParaRPr lang="en-US" sz="1400" dirty="0" smtClean="0">
              <a:latin typeface="Tahoma"/>
              <a:cs typeface="Tahoma"/>
            </a:endParaRP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400" dirty="0" smtClean="0">
                <a:latin typeface="Tahoma"/>
                <a:cs typeface="Tahoma"/>
              </a:rPr>
              <a:t>- Edwin Martin Salazar Vega</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400" dirty="0" smtClean="0">
                <a:latin typeface="Tahoma"/>
                <a:cs typeface="Tahoma"/>
              </a:rPr>
              <a:t>- </a:t>
            </a:r>
            <a:r>
              <a:rPr lang="en-US" sz="1400" dirty="0" err="1" smtClean="0">
                <a:latin typeface="Tahoma"/>
                <a:cs typeface="Tahoma"/>
              </a:rPr>
              <a:t>Kuo</a:t>
            </a:r>
            <a:r>
              <a:rPr lang="en-US" sz="1400" dirty="0" smtClean="0">
                <a:latin typeface="Tahoma"/>
                <a:cs typeface="Tahoma"/>
              </a:rPr>
              <a:t> Wei Wu</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ahoma"/>
                <a:cs typeface="Tahoma"/>
              </a:rPr>
              <a:t>- Hassan </a:t>
            </a:r>
            <a:r>
              <a:rPr lang="en-US" sz="1400" dirty="0" err="1" smtClean="0">
                <a:latin typeface="Tahoma"/>
                <a:cs typeface="Tahoma"/>
              </a:rPr>
              <a:t>Zaheer</a:t>
            </a:r>
            <a:endParaRPr lang="en-US" sz="1400" dirty="0" smtClean="0">
              <a:latin typeface="Tahoma"/>
              <a:cs typeface="Tahoma"/>
            </a:endParaRPr>
          </a:p>
          <a:p>
            <a:pPr marL="285750" indent="-285750">
              <a:buFontTx/>
              <a:buChar char="-"/>
            </a:pPr>
            <a:endParaRPr lang="en-US" sz="1400" dirty="0" smtClean="0">
              <a:latin typeface="Tahoma"/>
              <a:cs typeface="Tahoma"/>
            </a:endParaRPr>
          </a:p>
          <a:p>
            <a:r>
              <a:rPr lang="en-US" sz="1400" baseline="0" dirty="0" smtClean="0">
                <a:latin typeface="Tahoma"/>
                <a:cs typeface="Tahoma"/>
              </a:rPr>
              <a:t>The selection is at its conclusion, and the selection will be announced once ICANN completes its due diligence</a:t>
            </a:r>
            <a:endParaRPr lang="en-US" sz="14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14</a:t>
            </a:fld>
            <a:endParaRPr lang="en-US" dirty="0"/>
          </a:p>
        </p:txBody>
      </p:sp>
    </p:spTree>
    <p:extLst>
      <p:ext uri="{BB962C8B-B14F-4D97-AF65-F5344CB8AC3E}">
        <p14:creationId xmlns:p14="http://schemas.microsoft.com/office/powerpoint/2010/main" val="121200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sz="2400" dirty="0" smtClean="0">
                <a:latin typeface="Tahoma"/>
                <a:cs typeface="Tahoma"/>
              </a:rPr>
              <a:t>This</a:t>
            </a:r>
            <a:r>
              <a:rPr lang="en-US" sz="2400" baseline="0" dirty="0" smtClean="0">
                <a:latin typeface="Tahoma"/>
                <a:cs typeface="Tahoma"/>
              </a:rPr>
              <a:t> concludes my report.  Thank you.</a:t>
            </a:r>
            <a:endParaRPr lang="en-US" sz="2400" dirty="0" smtClean="0">
              <a:latin typeface="Tahoma"/>
              <a:cs typeface="Tahom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2400" dirty="0" smtClean="0">
                <a:latin typeface="Tahoma"/>
                <a:cs typeface="Tahoma"/>
              </a:rPr>
              <a:t>First, a little refresher of who we</a:t>
            </a:r>
            <a:r>
              <a:rPr lang="en-US" sz="2400" baseline="0" dirty="0" smtClean="0">
                <a:latin typeface="Tahoma"/>
                <a:cs typeface="Tahoma"/>
              </a:rPr>
              <a:t> are.</a:t>
            </a:r>
          </a:p>
          <a:p>
            <a:pPr marL="342900" indent="-342900">
              <a:buFont typeface="Arial"/>
              <a:buChar char="•"/>
            </a:pPr>
            <a:r>
              <a:rPr lang="en-US" sz="2400" baseline="0" dirty="0" smtClean="0">
                <a:latin typeface="Tahoma"/>
                <a:cs typeface="Tahoma"/>
              </a:rPr>
              <a:t>And then what we have done for you lately.</a:t>
            </a:r>
            <a:endParaRPr lang="en-US" sz="24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2</a:t>
            </a:fld>
            <a:endParaRPr lang="en-US" dirty="0"/>
          </a:p>
        </p:txBody>
      </p:sp>
    </p:spTree>
    <p:extLst>
      <p:ext uri="{BB962C8B-B14F-4D97-AF65-F5344CB8AC3E}">
        <p14:creationId xmlns:p14="http://schemas.microsoft.com/office/powerpoint/2010/main" val="428073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4E9A7D0-8BF9-493F-AC6F-1EC0F30BC31A}" type="slidenum">
              <a:rPr lang="en-AU"/>
              <a:pPr/>
              <a:t>3</a:t>
            </a:fld>
            <a:endParaRPr lang="en-AU"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171450" indent="-171450" eaLnBrk="1" hangingPunct="1">
              <a:buFont typeface="Arial"/>
              <a:buChar char="•"/>
            </a:pPr>
            <a:r>
              <a:rPr lang="en-US" sz="2400" dirty="0" smtClean="0">
                <a:latin typeface="Tahoma"/>
                <a:ea typeface="ＭＳ Ｐゴシック" charset="-128"/>
                <a:cs typeface="Tahoma"/>
              </a:rPr>
              <a:t>There are lots of acronyms</a:t>
            </a:r>
          </a:p>
          <a:p>
            <a:pPr marL="171450" indent="-171450" eaLnBrk="1" hangingPunct="1">
              <a:buFont typeface="Arial"/>
              <a:buChar char="•"/>
            </a:pPr>
            <a:r>
              <a:rPr lang="en-US" sz="2400" dirty="0" smtClean="0">
                <a:latin typeface="Tahoma"/>
                <a:ea typeface="ＭＳ Ｐゴシック" charset="-128"/>
                <a:cs typeface="Tahoma"/>
              </a:rPr>
              <a:t>In</a:t>
            </a:r>
            <a:r>
              <a:rPr lang="en-US" sz="2400" baseline="0" dirty="0" smtClean="0">
                <a:latin typeface="Tahoma"/>
                <a:ea typeface="ＭＳ Ｐゴシック" charset="-128"/>
                <a:cs typeface="Tahoma"/>
              </a:rPr>
              <a:t> some cases an organization is designated to preform a function</a:t>
            </a:r>
          </a:p>
          <a:p>
            <a:pPr marL="171450" indent="-171450" eaLnBrk="1" hangingPunct="1">
              <a:buFont typeface="Arial"/>
              <a:buChar char="•"/>
            </a:pPr>
            <a:r>
              <a:rPr lang="en-US" sz="2400" baseline="0" dirty="0" smtClean="0">
                <a:latin typeface="Tahoma"/>
                <a:ea typeface="ＭＳ Ｐゴシック" charset="-128"/>
                <a:cs typeface="Tahoma"/>
              </a:rPr>
              <a:t>ICANN the Internet Corporation for Assigned Names and Numbers performs the IANA function</a:t>
            </a:r>
          </a:p>
          <a:p>
            <a:pPr marL="171450" indent="-171450" eaLnBrk="1" hangingPunct="1">
              <a:buFont typeface="Arial"/>
              <a:buChar char="•"/>
            </a:pPr>
            <a:r>
              <a:rPr lang="en-US" sz="2400" baseline="0" dirty="0" smtClean="0">
                <a:latin typeface="Tahoma"/>
                <a:ea typeface="ＭＳ Ｐゴシック" charset="-128"/>
                <a:cs typeface="Tahoma"/>
              </a:rPr>
              <a:t>IANA is responsible for the global coordination of Root DNS, IP addresses, ASNs, protocol and port numbers</a:t>
            </a:r>
          </a:p>
          <a:p>
            <a:pPr marL="171450" indent="-171450" eaLnBrk="1" hangingPunct="1">
              <a:buFont typeface="Arial"/>
              <a:buChar char="•"/>
            </a:pPr>
            <a:endParaRPr lang="en-US" sz="2400" dirty="0" smtClean="0">
              <a:latin typeface="Tahoma"/>
              <a:ea typeface="ＭＳ Ｐゴシック" charset="-128"/>
              <a:cs typeface="Tahom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The NRO was established to allow the NRO to:</a:t>
            </a:r>
          </a:p>
          <a:p>
            <a:pPr marL="171450" indent="-171450">
              <a:buFontTx/>
              <a:buChar char="-"/>
            </a:pPr>
            <a:r>
              <a:rPr lang="en-US" sz="1200" baseline="0" dirty="0" smtClean="0">
                <a:latin typeface="Tahoma"/>
                <a:cs typeface="Tahoma"/>
              </a:rPr>
              <a:t>Spean on behalf of the 5 RIRs with one voice.</a:t>
            </a:r>
          </a:p>
          <a:p>
            <a:pPr marL="171450" indent="-171450">
              <a:buFontTx/>
              <a:buChar char="-"/>
            </a:pPr>
            <a:r>
              <a:rPr lang="en-US" sz="1200" baseline="0" dirty="0" smtClean="0">
                <a:latin typeface="Tahoma"/>
                <a:cs typeface="Tahoma"/>
              </a:rPr>
              <a:t>To spend RIR money</a:t>
            </a:r>
          </a:p>
          <a:p>
            <a:pPr marL="171450" indent="-171450">
              <a:buFontTx/>
              <a:buChar char="-"/>
            </a:pPr>
            <a:r>
              <a:rPr lang="en-US" dirty="0" smtClean="0"/>
              <a:t>To protect the unallocated Number Resource pool</a:t>
            </a:r>
          </a:p>
          <a:p>
            <a:pPr marL="171450" indent="-171450">
              <a:buFontTx/>
              <a:buChar char="-"/>
            </a:pPr>
            <a:r>
              <a:rPr lang="en-US" dirty="0" smtClean="0"/>
              <a:t>To</a:t>
            </a:r>
            <a:r>
              <a:rPr lang="en-US" baseline="0" dirty="0" smtClean="0"/>
              <a:t> </a:t>
            </a:r>
            <a:r>
              <a:rPr lang="en-US" dirty="0" smtClean="0"/>
              <a:t>promote and protecting the bottom-up policy development process</a:t>
            </a:r>
          </a:p>
          <a:p>
            <a:pPr marL="171450" indent="-171450">
              <a:buFontTx/>
              <a:buChar char="-"/>
            </a:pPr>
            <a:r>
              <a:rPr lang="en-US" dirty="0" smtClean="0"/>
              <a:t>To act as a focal point for Internet community input into the RIR system</a:t>
            </a:r>
          </a:p>
          <a:p>
            <a:pPr marL="171450" indent="-171450">
              <a:buFontTx/>
              <a:buChar char="-"/>
            </a:pPr>
            <a:endParaRPr lang="en-US" sz="1200" baseline="0" dirty="0" smtClean="0">
              <a:latin typeface="Tahoma"/>
              <a:cs typeface="Tahoma"/>
            </a:endParaRPr>
          </a:p>
          <a:p>
            <a:r>
              <a:rPr lang="en-US" sz="1200" baseline="0" dirty="0" smtClean="0">
                <a:latin typeface="Tahoma"/>
                <a:cs typeface="Tahoma"/>
              </a:rPr>
              <a:t>It is comprised of the NRO EC, NRO NC, and Secretariat </a:t>
            </a:r>
          </a:p>
          <a:p>
            <a:endParaRPr lang="en-US" sz="12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4</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The NRO EC is comprised of one person appointed by each of the 5 RIR’s boards.</a:t>
            </a:r>
          </a:p>
          <a:p>
            <a:r>
              <a:rPr lang="en-US" sz="1200" baseline="0" dirty="0" smtClean="0">
                <a:latin typeface="Tahoma"/>
                <a:cs typeface="Tahoma"/>
              </a:rPr>
              <a:t>Historically it has been the RIR CEO, but could be someone else.</a:t>
            </a:r>
          </a:p>
          <a:p>
            <a:endParaRPr lang="en-US" sz="1200" baseline="0" dirty="0" smtClean="0">
              <a:latin typeface="Tahoma"/>
              <a:cs typeface="Tahoma"/>
            </a:endParaRPr>
          </a:p>
          <a:p>
            <a:r>
              <a:rPr lang="en-US" sz="1200" baseline="0" dirty="0" smtClean="0">
                <a:latin typeface="Tahoma"/>
                <a:cs typeface="Tahoma"/>
              </a:rPr>
              <a:t>The NRO EC speaks on behalf of the NRO in all external activities, and allows the 5 RIRs to speak with one voice, when they are in agreement.</a:t>
            </a:r>
          </a:p>
          <a:p>
            <a:endParaRPr lang="en-US" sz="1200" baseline="0" dirty="0" smtClean="0">
              <a:latin typeface="Tahoma"/>
              <a:cs typeface="Tahoma"/>
            </a:endParaRPr>
          </a:p>
          <a:p>
            <a:r>
              <a:rPr lang="en-US" sz="1200" baseline="0" dirty="0" smtClean="0">
                <a:latin typeface="Tahoma"/>
                <a:cs typeface="Tahoma"/>
              </a:rPr>
              <a:t>The NRO EC can designate RIR resources in Support of NRO activates such as fund travel, or commit RIR staff to perform NRO functions.</a:t>
            </a:r>
          </a:p>
          <a:p>
            <a:endParaRPr lang="en-US" sz="12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5</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NRO NC is comprised of 15 members, 3 from each region</a:t>
            </a:r>
          </a:p>
          <a:p>
            <a:endParaRPr lang="en-US" sz="1200" baseline="0" dirty="0" smtClean="0">
              <a:latin typeface="Tahoma"/>
              <a:cs typeface="Tahoma"/>
            </a:endParaRPr>
          </a:p>
          <a:p>
            <a:r>
              <a:rPr lang="en-US" sz="1200" baseline="0" dirty="0" smtClean="0">
                <a:latin typeface="Tahoma"/>
                <a:cs typeface="Tahoma"/>
              </a:rPr>
              <a:t>The NRO EC has designated the NRO NC to perform the role or the ASO AC.</a:t>
            </a:r>
            <a:endParaRPr lang="en-US" sz="12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6</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Tahoma"/>
                <a:cs typeface="Tahoma"/>
              </a:rPr>
              <a:t>The ASO was formed out of the ASO </a:t>
            </a:r>
            <a:r>
              <a:rPr lang="en-US" sz="1200" baseline="0" dirty="0" err="1" smtClean="0">
                <a:latin typeface="Tahoma"/>
                <a:cs typeface="Tahoma"/>
              </a:rPr>
              <a:t>MoU</a:t>
            </a:r>
            <a:endParaRPr lang="en-US" sz="1200" baseline="0" dirty="0" smtClean="0">
              <a:latin typeface="Tahoma"/>
              <a:cs typeface="Tahoma"/>
            </a:endParaRPr>
          </a:p>
          <a:p>
            <a:endParaRPr lang="en-US" sz="1200" baseline="0" dirty="0" smtClean="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7</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ahoma"/>
                <a:cs typeface="Tahoma"/>
              </a:rPr>
              <a:t>Within this ICANN framework, there are a number of supporting organizations and advisory committees,</a:t>
            </a:r>
            <a:r>
              <a:rPr lang="en-US" sz="1200" baseline="0" dirty="0" smtClean="0">
                <a:latin typeface="Tahoma"/>
                <a:cs typeface="Tahoma"/>
              </a:rPr>
              <a:t> such as the GNSO whose members operate the registries and registrars for the generic top level domains, the </a:t>
            </a:r>
            <a:r>
              <a:rPr lang="en-US" sz="1200" baseline="0" dirty="0" err="1" smtClean="0">
                <a:latin typeface="Tahoma"/>
                <a:cs typeface="Tahoma"/>
              </a:rPr>
              <a:t>ccNSO</a:t>
            </a:r>
            <a:r>
              <a:rPr lang="en-US" sz="1200" baseline="0" dirty="0" smtClean="0">
                <a:latin typeface="Tahoma"/>
                <a:cs typeface="Tahoma"/>
              </a:rPr>
              <a:t> whose members operate country code domain names registries, and the GAC who is the advisory committee made up of government representatives to provide input to the ICANN process.  The ASO is one such Supporting Organization for the addressing community.</a:t>
            </a:r>
          </a:p>
          <a:p>
            <a:endParaRPr lang="en-US" sz="1200" baseline="0" dirty="0" smtClean="0">
              <a:latin typeface="Tahoma"/>
              <a:cs typeface="Tahoma"/>
            </a:endParaRPr>
          </a:p>
          <a:p>
            <a:r>
              <a:rPr lang="en-US" sz="1200" baseline="0" dirty="0" smtClean="0">
                <a:latin typeface="Tahoma"/>
                <a:cs typeface="Tahoma"/>
              </a:rPr>
              <a:t>The NRO Number Council’s sole function has been to serve as the ASO Address Council.  </a:t>
            </a:r>
          </a:p>
          <a:p>
            <a:endParaRPr lang="en-US" sz="1200" baseline="0" dirty="0" smtClean="0">
              <a:latin typeface="Tahoma"/>
              <a:cs typeface="Tahoma"/>
            </a:endParaRPr>
          </a:p>
          <a:p>
            <a:r>
              <a:rPr lang="en-US" sz="1200" baseline="0" dirty="0" smtClean="0">
                <a:latin typeface="Tahoma"/>
                <a:cs typeface="Tahoma"/>
              </a:rPr>
              <a:t>We, as the Address Supporting Organization, and specifically the Address Council, do our part by:</a:t>
            </a:r>
          </a:p>
          <a:p>
            <a:pPr marL="228600" indent="-228600">
              <a:buFont typeface="+mj-lt"/>
              <a:buAutoNum type="arabicPeriod"/>
            </a:pPr>
            <a:r>
              <a:rPr lang="en-US" sz="1200" baseline="0" dirty="0" smtClean="0">
                <a:latin typeface="Tahoma"/>
                <a:cs typeface="Tahoma"/>
              </a:rPr>
              <a:t>overseeing </a:t>
            </a:r>
            <a:r>
              <a:rPr lang="en-US" sz="1200" baseline="0" dirty="0" smtClean="0">
                <a:latin typeface="Tahoma"/>
                <a:cs typeface="Tahoma"/>
              </a:rPr>
              <a:t>global policy </a:t>
            </a:r>
            <a:r>
              <a:rPr lang="en-US" sz="1200" baseline="0" dirty="0" smtClean="0">
                <a:latin typeface="Tahoma"/>
                <a:cs typeface="Tahoma"/>
              </a:rPr>
              <a:t>work for IPs &amp; ASNs</a:t>
            </a:r>
          </a:p>
          <a:p>
            <a:pPr marL="228600" indent="-228600">
              <a:buFont typeface="+mj-lt"/>
              <a:buAutoNum type="arabicPeriod"/>
            </a:pPr>
            <a:r>
              <a:rPr lang="en-US" sz="1200" baseline="0" dirty="0" smtClean="0">
                <a:latin typeface="Tahoma"/>
                <a:cs typeface="Tahoma"/>
              </a:rPr>
              <a:t>appointing Directors to Seats 9 &amp; 10 on the ICANN Board</a:t>
            </a:r>
          </a:p>
          <a:p>
            <a:pPr marL="228600" indent="-228600">
              <a:buFont typeface="+mj-lt"/>
              <a:buAutoNum type="arabicPeriod"/>
            </a:pPr>
            <a:r>
              <a:rPr lang="en-US" sz="1200" baseline="0" dirty="0" smtClean="0">
                <a:latin typeface="Tahoma"/>
                <a:cs typeface="Tahoma"/>
              </a:rPr>
              <a:t>serving on ICANN bodies such as the </a:t>
            </a:r>
            <a:r>
              <a:rPr lang="en-US" sz="1200" baseline="0" dirty="0" err="1" smtClean="0">
                <a:latin typeface="Tahoma"/>
                <a:cs typeface="Tahoma"/>
              </a:rPr>
              <a:t>NomCom</a:t>
            </a:r>
            <a:r>
              <a:rPr lang="en-US" sz="1200" baseline="0" dirty="0" smtClean="0">
                <a:latin typeface="Tahoma"/>
                <a:cs typeface="Tahoma"/>
              </a:rPr>
              <a:t> and Review Teams as required by the Affirmation of Commitments which is a letter signed by ICANN and the US Department of Commerce for the continued operation of ICANN independent of the US government contract, and</a:t>
            </a:r>
          </a:p>
          <a:p>
            <a:pPr marL="228600" indent="-228600">
              <a:buFont typeface="+mj-lt"/>
              <a:buAutoNum type="arabicPeriod"/>
            </a:pPr>
            <a:r>
              <a:rPr lang="en-US" sz="1200" baseline="0" dirty="0" smtClean="0">
                <a:latin typeface="Tahoma"/>
                <a:cs typeface="Tahoma"/>
              </a:rPr>
              <a:t>advising ICANN on number resource matters such as v4 &amp; v6 addresses, ASNs, and the recognition of new RIRs.</a:t>
            </a:r>
          </a:p>
        </p:txBody>
      </p:sp>
      <p:sp>
        <p:nvSpPr>
          <p:cNvPr id="4" name="Slide Number Placeholder 3"/>
          <p:cNvSpPr>
            <a:spLocks noGrp="1"/>
          </p:cNvSpPr>
          <p:nvPr>
            <p:ph type="sldNum" sz="quarter" idx="10"/>
          </p:nvPr>
        </p:nvSpPr>
        <p:spPr/>
        <p:txBody>
          <a:bodyPr/>
          <a:lstStyle/>
          <a:p>
            <a:fld id="{6B1CCB38-091A-3A46-8F3C-F69CC7EBEF75}" type="slidenum">
              <a:rPr lang="en-US" smtClean="0"/>
              <a:t>8</a:t>
            </a:fld>
            <a:endParaRPr lang="en-US" dirty="0"/>
          </a:p>
        </p:txBody>
      </p:sp>
    </p:spTree>
    <p:extLst>
      <p:ext uri="{BB962C8B-B14F-4D97-AF65-F5344CB8AC3E}">
        <p14:creationId xmlns:p14="http://schemas.microsoft.com/office/powerpoint/2010/main" val="193874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800" dirty="0" smtClean="0">
                <a:latin typeface="Tahoma"/>
                <a:cs typeface="Tahoma"/>
              </a:rPr>
              <a:t>The</a:t>
            </a:r>
            <a:r>
              <a:rPr lang="en-US" sz="1800" baseline="0" dirty="0" smtClean="0">
                <a:latin typeface="Tahoma"/>
                <a:cs typeface="Tahoma"/>
              </a:rPr>
              <a:t> ASO Address Council is a 15 member body made up of 3 members from each of the 5 RIR regions. </a:t>
            </a:r>
            <a:endParaRPr lang="en-US" sz="1800" baseline="0" dirty="0" smtClean="0">
              <a:latin typeface="Tahoma"/>
              <a:cs typeface="Tahoma"/>
            </a:endParaRPr>
          </a:p>
          <a:p>
            <a:pPr marL="171450" indent="-171450">
              <a:buFont typeface="Arial"/>
              <a:buChar char="•"/>
            </a:pPr>
            <a:r>
              <a:rPr lang="en-US" sz="1800" baseline="0" dirty="0" smtClean="0">
                <a:latin typeface="Tahoma"/>
                <a:cs typeface="Tahoma"/>
              </a:rPr>
              <a:t> </a:t>
            </a:r>
            <a:r>
              <a:rPr lang="en-US" sz="1800" baseline="0" dirty="0" smtClean="0">
                <a:latin typeface="Tahoma"/>
                <a:cs typeface="Tahoma"/>
              </a:rPr>
              <a:t>We are elected and appointed from within the stakeholders of each regional community.  </a:t>
            </a:r>
            <a:endParaRPr lang="en-US" sz="1800" baseline="0" dirty="0" smtClean="0">
              <a:latin typeface="Tahoma"/>
              <a:cs typeface="Tahoma"/>
            </a:endParaRPr>
          </a:p>
          <a:p>
            <a:pPr marL="171450" indent="-171450">
              <a:buFont typeface="Arial"/>
              <a:buChar char="•"/>
            </a:pPr>
            <a:r>
              <a:rPr lang="en-US" sz="1800" baseline="0" dirty="0" smtClean="0">
                <a:latin typeface="Tahoma"/>
                <a:cs typeface="Tahoma"/>
              </a:rPr>
              <a:t>The </a:t>
            </a:r>
            <a:r>
              <a:rPr lang="en-US" sz="1800" baseline="0" dirty="0" smtClean="0">
                <a:latin typeface="Tahoma"/>
                <a:cs typeface="Tahoma"/>
              </a:rPr>
              <a:t>stars next to the names show who are the members who have been appointed. </a:t>
            </a:r>
            <a:endParaRPr lang="en-US" sz="1800" baseline="0" dirty="0" smtClean="0">
              <a:latin typeface="Tahoma"/>
              <a:cs typeface="Tahoma"/>
            </a:endParaRPr>
          </a:p>
          <a:p>
            <a:pPr marL="171450" indent="-171450">
              <a:buFont typeface="Arial"/>
              <a:buChar char="•"/>
            </a:pPr>
            <a:r>
              <a:rPr lang="en-US" sz="1800" baseline="0" dirty="0" smtClean="0">
                <a:latin typeface="Tahoma"/>
                <a:cs typeface="Tahoma"/>
              </a:rPr>
              <a:t> </a:t>
            </a:r>
            <a:r>
              <a:rPr lang="en-US" sz="1800" baseline="0" dirty="0" smtClean="0">
                <a:latin typeface="Tahoma"/>
                <a:cs typeface="Tahoma"/>
              </a:rPr>
              <a:t>In the ARIN region, each of the 3 members serve a 3-year term.</a:t>
            </a:r>
          </a:p>
          <a:p>
            <a:pPr marL="171450" indent="-171450">
              <a:buFont typeface="Arial"/>
              <a:buChar char="•"/>
            </a:pPr>
            <a:r>
              <a:rPr lang="en-US" sz="1800" baseline="0" dirty="0" smtClean="0">
                <a:latin typeface="Tahoma"/>
                <a:cs typeface="Tahoma"/>
              </a:rPr>
              <a:t>I am now on my </a:t>
            </a:r>
            <a:r>
              <a:rPr lang="en-US" sz="1800" baseline="0" dirty="0" smtClean="0">
                <a:latin typeface="Tahoma"/>
                <a:cs typeface="Tahoma"/>
              </a:rPr>
              <a:t>6th </a:t>
            </a:r>
            <a:r>
              <a:rPr lang="en-US" sz="1800" baseline="0" dirty="0" smtClean="0">
                <a:latin typeface="Tahoma"/>
                <a:cs typeface="Tahoma"/>
              </a:rPr>
              <a:t>year on the ASO </a:t>
            </a:r>
            <a:r>
              <a:rPr lang="en-US" sz="1800" baseline="0" dirty="0" smtClean="0">
                <a:latin typeface="Tahoma"/>
                <a:cs typeface="Tahoma"/>
              </a:rPr>
              <a:t>AC.  </a:t>
            </a:r>
            <a:r>
              <a:rPr lang="en-US" sz="1800" baseline="0" dirty="0" smtClean="0">
                <a:latin typeface="Tahoma"/>
                <a:cs typeface="Tahoma"/>
              </a:rPr>
              <a:t>My own term will be up at the end of this year</a:t>
            </a:r>
            <a:r>
              <a:rPr lang="en-US" sz="1800" baseline="0" dirty="0" smtClean="0">
                <a:latin typeface="Tahoma"/>
                <a:cs typeface="Tahoma"/>
              </a:rPr>
              <a:t>.</a:t>
            </a:r>
          </a:p>
          <a:p>
            <a:pPr marL="171450" indent="-171450">
              <a:buFont typeface="Arial"/>
              <a:buChar char="•"/>
            </a:pPr>
            <a:endParaRPr lang="en-US" sz="1800" baseline="0" dirty="0" smtClean="0">
              <a:latin typeface="Tahoma"/>
              <a:cs typeface="Tahoma"/>
            </a:endParaRPr>
          </a:p>
          <a:p>
            <a:pPr marL="171450" indent="-171450">
              <a:buFont typeface="Arial"/>
              <a:buChar char="•"/>
            </a:pPr>
            <a:r>
              <a:rPr lang="en-US" sz="1800" baseline="0" dirty="0" smtClean="0">
                <a:latin typeface="Tahoma"/>
                <a:cs typeface="Tahoma"/>
              </a:rPr>
              <a:t>New to the NRO NC is Ricardo from LACNIC and Dmitry from RIPE</a:t>
            </a:r>
          </a:p>
          <a:p>
            <a:pPr marL="171450" indent="-171450">
              <a:buFont typeface="Arial"/>
              <a:buChar char="•"/>
            </a:pPr>
            <a:r>
              <a:rPr lang="en-US" sz="1800" baseline="0" dirty="0" smtClean="0">
                <a:latin typeface="Tahoma"/>
                <a:cs typeface="Tahoma"/>
              </a:rPr>
              <a:t>Recently Alejandro stepped down and will be replaced in the up coming election</a:t>
            </a:r>
            <a:endParaRPr lang="en-US" sz="1800" dirty="0">
              <a:latin typeface="Tahoma"/>
              <a:cs typeface="Tahoma"/>
            </a:endParaRPr>
          </a:p>
        </p:txBody>
      </p:sp>
      <p:sp>
        <p:nvSpPr>
          <p:cNvPr id="4" name="Slide Number Placeholder 3"/>
          <p:cNvSpPr>
            <a:spLocks noGrp="1"/>
          </p:cNvSpPr>
          <p:nvPr>
            <p:ph type="sldNum" sz="quarter" idx="10"/>
          </p:nvPr>
        </p:nvSpPr>
        <p:spPr/>
        <p:txBody>
          <a:bodyPr/>
          <a:lstStyle/>
          <a:p>
            <a:fld id="{6B1CCB38-091A-3A46-8F3C-F69CC7EBEF75}" type="slidenum">
              <a:rPr lang="en-US" smtClean="0"/>
              <a:t>9</a:t>
            </a:fld>
            <a:endParaRPr lang="en-US" dirty="0"/>
          </a:p>
        </p:txBody>
      </p:sp>
    </p:spTree>
    <p:extLst>
      <p:ext uri="{BB962C8B-B14F-4D97-AF65-F5344CB8AC3E}">
        <p14:creationId xmlns:p14="http://schemas.microsoft.com/office/powerpoint/2010/main" val="365646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7363659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The ASO is a supporting organization of ICANN</a:t>
            </a:r>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8376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2347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148988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The ASO is a supporting organization of ICANN</a:t>
            </a:r>
            <a:endParaRPr lang="en-US" dirty="0"/>
          </a:p>
        </p:txBody>
      </p:sp>
      <p:sp>
        <p:nvSpPr>
          <p:cNvPr id="6" name="Slide Number Placeholder 5"/>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59699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The ASO is a supporting organization of ICANN</a:t>
            </a:r>
            <a:endParaRPr lang="en-US" dirty="0"/>
          </a:p>
        </p:txBody>
      </p:sp>
      <p:sp>
        <p:nvSpPr>
          <p:cNvPr id="5" name="Slide Number Placeholder 4"/>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50693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The ASO is a supporting organization of ICANN</a:t>
            </a:r>
            <a:endParaRPr lang="en-US" dirty="0"/>
          </a:p>
        </p:txBody>
      </p:sp>
      <p:sp>
        <p:nvSpPr>
          <p:cNvPr id="7" name="Slide Number Placeholder 6"/>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976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The ASO is a supporting organization of ICANN</a:t>
            </a:r>
            <a:endParaRPr lang="en-US" dirty="0"/>
          </a:p>
        </p:txBody>
      </p:sp>
      <p:sp>
        <p:nvSpPr>
          <p:cNvPr id="4" name="Slide Number Placeholder 3"/>
          <p:cNvSpPr>
            <a:spLocks noGrp="1"/>
          </p:cNvSpPr>
          <p:nvPr>
            <p:ph type="sldNum" sz="quarter" idx="12"/>
          </p:nvPr>
        </p:nvSpPr>
        <p:spPr/>
        <p:txBody>
          <a:bodyPr/>
          <a:lstStyle/>
          <a:p>
            <a:fld id="{A71B747C-7108-1942-B4F5-628D14144FF7}" type="slidenum">
              <a:rPr lang="en-US" smtClean="0"/>
              <a:t>‹#›</a:t>
            </a:fld>
            <a:endParaRPr lang="en-US" dirty="0"/>
          </a:p>
        </p:txBody>
      </p:sp>
    </p:spTree>
    <p:extLst>
      <p:ext uri="{BB962C8B-B14F-4D97-AF65-F5344CB8AC3E}">
        <p14:creationId xmlns:p14="http://schemas.microsoft.com/office/powerpoint/2010/main" val="342837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endParaRPr lang="en-US" sz="1200" dirty="0">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smtClean="0"/>
              <a:t>The ASO is a supporting organization of ICANN</a:t>
            </a:r>
            <a:endParaRPr lang="en-US" dirty="0"/>
          </a:p>
        </p:txBody>
      </p:sp>
    </p:spTree>
    <p:extLst>
      <p:ext uri="{BB962C8B-B14F-4D97-AF65-F5344CB8AC3E}">
        <p14:creationId xmlns:p14="http://schemas.microsoft.com/office/powerpoint/2010/main" val="2197274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quare Titl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40968"/>
            <a:ext cx="7772400" cy="1470025"/>
          </a:xfr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31640" y="4725144"/>
            <a:ext cx="6400800" cy="158417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801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quar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51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A406B"/>
                </a:solidFill>
              </a:defRPr>
            </a:lvl1pPr>
            <a:lvl2pPr>
              <a:defRPr>
                <a:solidFill>
                  <a:srgbClr val="0A406B"/>
                </a:solidFill>
              </a:defRPr>
            </a:lvl2pPr>
            <a:lvl3pPr>
              <a:defRPr>
                <a:solidFill>
                  <a:srgbClr val="0A406B"/>
                </a:solidFill>
              </a:defRPr>
            </a:lvl3pPr>
            <a:lvl4pPr>
              <a:defRPr sz="1500">
                <a:solidFill>
                  <a:srgbClr val="0A406B"/>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3"/>
            <a:endParaRPr lang="en-AU" dirty="0" smtClean="0"/>
          </a:p>
        </p:txBody>
      </p:sp>
      <p:sp>
        <p:nvSpPr>
          <p:cNvPr id="5" name="Footer Placeholder 4"/>
          <p:cNvSpPr>
            <a:spLocks noGrp="1"/>
          </p:cNvSpPr>
          <p:nvPr>
            <p:ph type="ftr" sz="quarter" idx="11"/>
          </p:nvPr>
        </p:nvSpPr>
        <p:spPr/>
        <p:txBody>
          <a:bodyPr/>
          <a:lstStyle>
            <a:lvl1pPr>
              <a:defRPr>
                <a:solidFill>
                  <a:srgbClr val="003B8B"/>
                </a:solidFill>
              </a:defRPr>
            </a:lvl1p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136906400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quar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55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quar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08281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612774"/>
            <a:ext cx="8208912" cy="54805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71169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quare 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8917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463" y="0"/>
            <a:ext cx="7348537" cy="12239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4775"/>
            <a:ext cx="3975100" cy="497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56100" y="1374775"/>
            <a:ext cx="39751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56100" y="3940175"/>
            <a:ext cx="39751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atin typeface="Tahoma" pitchFamily="29" charset="0"/>
                <a:ea typeface="ＭＳ Ｐゴシック" pitchFamily="29" charset="-128"/>
                <a:cs typeface="ＭＳ Ｐゴシック" pitchFamily="29" charset="-128"/>
              </a:defRPr>
            </a:lvl1pPr>
          </a:lstStyle>
          <a:p>
            <a:endParaRPr lang="en-US" dirty="0">
              <a:solidFill>
                <a:prstClr val="black">
                  <a:tint val="75000"/>
                </a:prstClr>
              </a:solidFill>
              <a:latin typeface="Tahoma" charset="0"/>
              <a:cs typeface="Tahoma" charset="0"/>
            </a:endParaRPr>
          </a:p>
        </p:txBody>
      </p:sp>
      <p:sp>
        <p:nvSpPr>
          <p:cNvPr id="7" name="Rectangle 6"/>
          <p:cNvSpPr>
            <a:spLocks noGrp="1" noChangeArrowheads="1"/>
          </p:cNvSpPr>
          <p:nvPr>
            <p:ph type="ftr" sz="quarter" idx="11"/>
          </p:nvPr>
        </p:nvSpPr>
        <p:spPr/>
        <p:txBody>
          <a:bodyPr/>
          <a:lstStyle>
            <a:lvl1pPr>
              <a:defRPr/>
            </a:lvl1pPr>
          </a:lstStyle>
          <a:p>
            <a:pPr>
              <a:defRPr/>
            </a:pPr>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Tree>
    <p:extLst>
      <p:ext uri="{BB962C8B-B14F-4D97-AF65-F5344CB8AC3E}">
        <p14:creationId xmlns:p14="http://schemas.microsoft.com/office/powerpoint/2010/main" val="622419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268760"/>
            <a:ext cx="6768288" cy="1656184"/>
          </a:xfrm>
        </p:spPr>
        <p:txBody>
          <a:bodyPr>
            <a:normAutofit/>
          </a:bodyPr>
          <a:lstStyle>
            <a:lvl1pPr algn="l">
              <a:defRPr sz="5400">
                <a:solidFill>
                  <a:srgbClr val="0A406B"/>
                </a:solidFill>
              </a:defRPr>
            </a:lvl1pPr>
          </a:lstStyle>
          <a:p>
            <a:r>
              <a:rPr lang="en-AU" smtClean="0"/>
              <a:t>Click to edit Master title style</a:t>
            </a:r>
            <a:endParaRPr lang="en-AU" dirty="0"/>
          </a:p>
        </p:txBody>
      </p:sp>
      <p:sp>
        <p:nvSpPr>
          <p:cNvPr id="3" name="Subtitle 2"/>
          <p:cNvSpPr>
            <a:spLocks noGrp="1"/>
          </p:cNvSpPr>
          <p:nvPr>
            <p:ph type="subTitle" idx="1"/>
          </p:nvPr>
        </p:nvSpPr>
        <p:spPr>
          <a:xfrm>
            <a:off x="1979712" y="3068960"/>
            <a:ext cx="6768288" cy="1680592"/>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AU" dirty="0"/>
          </a:p>
        </p:txBody>
      </p:sp>
    </p:spTree>
    <p:extLst>
      <p:ext uri="{BB962C8B-B14F-4D97-AF65-F5344CB8AC3E}">
        <p14:creationId xmlns:p14="http://schemas.microsoft.com/office/powerpoint/2010/main" val="77385903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2195736" y="1844824"/>
            <a:ext cx="6563072" cy="4248471"/>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a:xfrm>
            <a:off x="2195736" y="6525344"/>
            <a:ext cx="3960440" cy="227624"/>
          </a:xfrm>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175603634"/>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p:txBody>
          <a:bodyPr/>
          <a:lstStyle>
            <a:lvl1pPr>
              <a:defRPr>
                <a:solidFill>
                  <a:srgbClr val="003B8B"/>
                </a:solidFill>
              </a:defRPr>
            </a:lvl1pPr>
            <a:lvl2pPr>
              <a:defRPr>
                <a:solidFill>
                  <a:srgbClr val="003B8B"/>
                </a:solidFill>
              </a:defRPr>
            </a:lvl2pPr>
            <a:lvl3pPr>
              <a:defRPr>
                <a:solidFill>
                  <a:srgbClr val="003B8B"/>
                </a:solidFill>
              </a:defRPr>
            </a:lvl3pPr>
          </a:lstStyle>
          <a:p>
            <a:pPr lvl="0"/>
            <a:r>
              <a:rPr lang="en-AU" smtClean="0"/>
              <a:t>Click to edit Master text styles</a:t>
            </a:r>
          </a:p>
          <a:p>
            <a:pPr lvl="1"/>
            <a:r>
              <a:rPr lang="en-AU" smtClean="0"/>
              <a:t>Second level</a:t>
            </a:r>
          </a:p>
          <a:p>
            <a:pPr lvl="2"/>
            <a:r>
              <a:rPr lang="en-AU" smtClean="0"/>
              <a:t>Third level</a:t>
            </a:r>
          </a:p>
        </p:txBody>
      </p:sp>
      <p:sp>
        <p:nvSpPr>
          <p:cNvPr id="5" name="Footer Placeholder 4"/>
          <p:cNvSpPr>
            <a:spLocks noGrp="1"/>
          </p:cNvSpPr>
          <p:nvPr>
            <p:ph type="ftr" sz="quarter" idx="11"/>
          </p:nvPr>
        </p:nvSpPr>
        <p:spPr/>
        <p:txBody>
          <a:bodyPr/>
          <a:lstStyle>
            <a:lvl1pPr>
              <a:defRPr>
                <a:solidFill>
                  <a:srgbClr val="003B8B"/>
                </a:solidFill>
              </a:defRPr>
            </a:lvl1pPr>
          </a:lstStyle>
          <a:p>
            <a:r>
              <a:rPr lang="en-AU" smtClean="0">
                <a:latin typeface="Arial"/>
              </a:rPr>
              <a:t>The ASO is a supporting organization of ICANN</a:t>
            </a:r>
            <a:endParaRPr lang="en-AU" dirty="0">
              <a:latin typeface="Arial"/>
            </a:endParaRPr>
          </a:p>
        </p:txBody>
      </p:sp>
      <p:sp>
        <p:nvSpPr>
          <p:cNvPr id="6" name="Slide Number Placeholder 5"/>
          <p:cNvSpPr>
            <a:spLocks noGrp="1"/>
          </p:cNvSpPr>
          <p:nvPr>
            <p:ph type="sldNum" sz="quarter" idx="12"/>
          </p:nvPr>
        </p:nvSpPr>
        <p:spPr/>
        <p:txBody>
          <a:bodyPr/>
          <a:lstStyle>
            <a:lvl1pPr>
              <a:defRPr sz="1800" b="1">
                <a:solidFill>
                  <a:srgbClr val="000000"/>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635791972"/>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latin typeface="Aria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r>
              <a:rPr lang="en-AU" smtClean="0">
                <a:latin typeface="Arial"/>
              </a:rPr>
              <a:t>The ASO is a supporting organization of ICANN</a:t>
            </a:r>
            <a:endParaRPr lang="en-AU" dirty="0">
              <a:latin typeface="Arial"/>
            </a:endParaRPr>
          </a:p>
        </p:txBody>
      </p:sp>
      <p:sp>
        <p:nvSpPr>
          <p:cNvPr id="11" name="Slide Number Placeholder 5"/>
          <p:cNvSpPr>
            <a:spLocks noGrp="1"/>
          </p:cNvSpPr>
          <p:nvPr>
            <p:ph type="sldNum" sz="quarter" idx="12"/>
          </p:nvPr>
        </p:nvSpPr>
        <p:spPr>
          <a:xfrm>
            <a:off x="8748464" y="6548965"/>
            <a:ext cx="288032" cy="216024"/>
          </a:xfrm>
        </p:spPr>
        <p:txBody>
          <a:bodyPr/>
          <a:lstStyle>
            <a:lvl1pPr>
              <a:defRPr sz="1800" b="1">
                <a:solidFill>
                  <a:srgbClr val="000000"/>
                </a:solidFill>
              </a:defRPr>
            </a:lvl1pPr>
          </a:lstStyle>
          <a:p>
            <a:fld id="{38B2A337-2C29-4402-A0A2-E290C184D5D3}" type="slidenum">
              <a:rPr lang="en-AU" smtClean="0">
                <a:latin typeface="Arial"/>
              </a:rPr>
              <a:pPr/>
              <a:t>‹#›</a:t>
            </a:fld>
            <a:endParaRPr lang="en-AU" dirty="0">
              <a:latin typeface="Arial"/>
            </a:endParaRPr>
          </a:p>
        </p:txBody>
      </p:sp>
    </p:spTree>
    <p:extLst>
      <p:ext uri="{BB962C8B-B14F-4D97-AF65-F5344CB8AC3E}">
        <p14:creationId xmlns:p14="http://schemas.microsoft.com/office/powerpoint/2010/main" val="309280957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05325076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9" name="Rectangle 8"/>
          <p:cNvSpPr/>
          <p:nvPr userDrawn="1"/>
        </p:nvSpPr>
        <p:spPr>
          <a:xfrm>
            <a:off x="0" y="1916832"/>
            <a:ext cx="9144000" cy="4176464"/>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3B8B"/>
              </a:solidFill>
            </a:endParaRPr>
          </a:p>
        </p:txBody>
      </p:sp>
      <p:sp>
        <p:nvSpPr>
          <p:cNvPr id="2" name="Title 1"/>
          <p:cNvSpPr>
            <a:spLocks noGrp="1"/>
          </p:cNvSpPr>
          <p:nvPr>
            <p:ph type="title"/>
          </p:nvPr>
        </p:nvSpPr>
        <p:spPr>
          <a:xfrm>
            <a:off x="395536" y="1052736"/>
            <a:ext cx="8352928" cy="778098"/>
          </a:xfrm>
        </p:spPr>
        <p:txBody>
          <a:bodyPr>
            <a:normAutofit/>
          </a:bodyPr>
          <a:lstStyle>
            <a:lvl1pPr algn="l">
              <a:defRPr sz="4400">
                <a:solidFill>
                  <a:srgbClr val="0A406B"/>
                </a:solidFill>
              </a:defRPr>
            </a:lvl1pPr>
          </a:lstStyle>
          <a:p>
            <a:r>
              <a:rPr lang="en-AU" smtClean="0"/>
              <a:t>Click to edit Master title style</a:t>
            </a:r>
            <a:endParaRPr lang="en-AU" dirty="0"/>
          </a:p>
        </p:txBody>
      </p:sp>
      <p:sp>
        <p:nvSpPr>
          <p:cNvPr id="3" name="Content Placeholder 2"/>
          <p:cNvSpPr>
            <a:spLocks noGrp="1"/>
          </p:cNvSpPr>
          <p:nvPr>
            <p:ph idx="1"/>
          </p:nvPr>
        </p:nvSpPr>
        <p:spPr>
          <a:xfrm>
            <a:off x="405880" y="2708920"/>
            <a:ext cx="8352928" cy="3109050"/>
          </a:xfrm>
        </p:spPr>
        <p:txBody>
          <a:bodyPr>
            <a:normAutofit/>
          </a:bodyPr>
          <a:lstStyle>
            <a:lvl1pPr marL="0" indent="0">
              <a:buNone/>
              <a:defRPr sz="1600">
                <a:solidFill>
                  <a:srgbClr val="0A406B"/>
                </a:solidFill>
              </a:defRPr>
            </a:lvl1pPr>
            <a:lvl2pPr>
              <a:defRPr>
                <a:solidFill>
                  <a:schemeClr val="bg1"/>
                </a:solidFill>
              </a:defRPr>
            </a:lvl2pPr>
            <a:lvl3pPr>
              <a:defRPr>
                <a:solidFill>
                  <a:schemeClr val="bg1"/>
                </a:solidFill>
              </a:defRPr>
            </a:lvl3pPr>
          </a:lstStyle>
          <a:p>
            <a:pPr lvl="0"/>
            <a:r>
              <a:rPr lang="en-AU" smtClean="0"/>
              <a:t>Click to edit Master text styles</a:t>
            </a:r>
          </a:p>
        </p:txBody>
      </p:sp>
      <p:sp>
        <p:nvSpPr>
          <p:cNvPr id="8" name="Text Placeholder 7"/>
          <p:cNvSpPr>
            <a:spLocks noGrp="1"/>
          </p:cNvSpPr>
          <p:nvPr>
            <p:ph type="body" sz="quarter" idx="13"/>
          </p:nvPr>
        </p:nvSpPr>
        <p:spPr>
          <a:xfrm>
            <a:off x="395536" y="1988840"/>
            <a:ext cx="8353425" cy="504602"/>
          </a:xfrm>
        </p:spPr>
        <p:txBody>
          <a:bodyPr/>
          <a:lstStyle>
            <a:lvl1pPr marL="0" indent="0">
              <a:buNone/>
              <a:defRPr>
                <a:solidFill>
                  <a:srgbClr val="0A406B"/>
                </a:solidFill>
              </a:defRPr>
            </a:lvl1pPr>
          </a:lstStyle>
          <a:p>
            <a:pPr lvl="0"/>
            <a:r>
              <a:rPr lang="en-AU" smtClean="0"/>
              <a:t>Click to edit Master text styles</a:t>
            </a:r>
          </a:p>
        </p:txBody>
      </p:sp>
      <p:sp>
        <p:nvSpPr>
          <p:cNvPr id="10" name="Footer Placeholder 4"/>
          <p:cNvSpPr>
            <a:spLocks noGrp="1"/>
          </p:cNvSpPr>
          <p:nvPr>
            <p:ph type="ftr" sz="quarter" idx="11"/>
          </p:nvPr>
        </p:nvSpPr>
        <p:spPr>
          <a:xfrm>
            <a:off x="2699792" y="6548966"/>
            <a:ext cx="3960440" cy="227624"/>
          </a:xfrm>
        </p:spPr>
        <p:txBody>
          <a:bodyPr/>
          <a:lstStyle>
            <a:lvl1pPr>
              <a:defRPr>
                <a:solidFill>
                  <a:srgbClr val="003B8B"/>
                </a:solidFill>
              </a:defRPr>
            </a:lvl1pPr>
          </a:lstStyle>
          <a:p>
            <a:r>
              <a:rPr lang="en-AU" smtClean="0"/>
              <a:t>The ASO is a supporting organization of ICANN</a:t>
            </a:r>
            <a:endParaRPr lang="en-AU" dirty="0"/>
          </a:p>
        </p:txBody>
      </p:sp>
      <p:sp>
        <p:nvSpPr>
          <p:cNvPr id="11" name="Slide Number Placeholder 5"/>
          <p:cNvSpPr>
            <a:spLocks noGrp="1"/>
          </p:cNvSpPr>
          <p:nvPr>
            <p:ph type="sldNum" sz="quarter" idx="12"/>
          </p:nvPr>
        </p:nvSpPr>
        <p:spPr>
          <a:xfrm>
            <a:off x="8748464" y="6548965"/>
            <a:ext cx="288032" cy="216024"/>
          </a:xfrm>
        </p:spPr>
        <p:txBody>
          <a:bodyPr/>
          <a:lstStyle>
            <a:lvl1pPr>
              <a:defRPr>
                <a:solidFill>
                  <a:srgbClr val="000000"/>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2954861242"/>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7" name="Slide Number Placeholder 6"/>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544382107"/>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9" name="Slide Number Placeholder 8"/>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165468174"/>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5" name="Slide Number Placeholder 4"/>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4239554734"/>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3377619609"/>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4" name="Slide Number Placeholder 3"/>
          <p:cNvSpPr>
            <a:spLocks noGrp="1"/>
          </p:cNvSpPr>
          <p:nvPr>
            <p:ph type="sldNum" sz="quarter" idx="11"/>
          </p:nvPr>
        </p:nvSpPr>
        <p:spPr/>
        <p:txBody>
          <a:body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57587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352928" cy="1362075"/>
          </a:xfrm>
        </p:spPr>
        <p:txBody>
          <a:bodyPr anchor="ctr" anchorCtr="0">
            <a:noAutofit/>
          </a:bodyPr>
          <a:lstStyle>
            <a:lvl1pPr algn="ctr">
              <a:defRPr sz="4800" b="1" cap="none" baseline="0">
                <a:solidFill>
                  <a:schemeClr val="bg1"/>
                </a:solidFill>
              </a:defRPr>
            </a:lvl1pPr>
          </a:lstStyle>
          <a:p>
            <a:r>
              <a:rPr lang="en-AU" smtClean="0"/>
              <a:t>Click to edit Master title style</a:t>
            </a:r>
            <a:endParaRPr lang="en-AU" dirty="0"/>
          </a:p>
        </p:txBody>
      </p:sp>
      <p:sp>
        <p:nvSpPr>
          <p:cNvPr id="5" name="Footer Placeholder 4"/>
          <p:cNvSpPr>
            <a:spLocks noGrp="1"/>
          </p:cNvSpPr>
          <p:nvPr>
            <p:ph type="ftr" sz="quarter" idx="11"/>
          </p:nvPr>
        </p:nvSpPr>
        <p:spPr/>
        <p:txBody>
          <a:bodyPr/>
          <a:lstStyle/>
          <a:p>
            <a:r>
              <a:rPr lang="en-AU" smtClean="0"/>
              <a:t>The ASO is a supporting organization of ICANN</a:t>
            </a:r>
            <a:endParaRPr lang="en-AU" dirty="0"/>
          </a:p>
        </p:txBody>
      </p:sp>
      <p:sp>
        <p:nvSpPr>
          <p:cNvPr id="6" name="Slide Number Placeholder 5"/>
          <p:cNvSpPr>
            <a:spLocks noGrp="1"/>
          </p:cNvSpPr>
          <p:nvPr>
            <p:ph type="sldNum" sz="quarter" idx="12"/>
          </p:nvPr>
        </p:nvSpPr>
        <p:spPr/>
        <p:txBody>
          <a:bodyPr/>
          <a:lstStyle/>
          <a:p>
            <a:fld id="{38B2A337-2C29-4402-A0A2-E290C184D5D3}" type="slidenum">
              <a:rPr lang="en-AU" smtClean="0"/>
              <a:t>‹#›</a:t>
            </a:fld>
            <a:endParaRPr lang="en-AU" dirty="0"/>
          </a:p>
        </p:txBody>
      </p:sp>
      <p:sp>
        <p:nvSpPr>
          <p:cNvPr id="9" name="Text Placeholder 8"/>
          <p:cNvSpPr>
            <a:spLocks noGrp="1"/>
          </p:cNvSpPr>
          <p:nvPr>
            <p:ph type="body" sz="quarter" idx="13"/>
          </p:nvPr>
        </p:nvSpPr>
        <p:spPr>
          <a:xfrm>
            <a:off x="395288" y="3965525"/>
            <a:ext cx="8353425" cy="649288"/>
          </a:xfrm>
        </p:spPr>
        <p:txBody>
          <a:bodyPr/>
          <a:lstStyle>
            <a:lvl1pPr marL="0" indent="0" algn="ctr">
              <a:buNone/>
              <a:defRPr>
                <a:solidFill>
                  <a:schemeClr val="bg1"/>
                </a:solidFill>
              </a:defRPr>
            </a:lvl1pPr>
          </a:lstStyle>
          <a:p>
            <a:pPr lvl="0"/>
            <a:r>
              <a:rPr lang="en-AU" smtClean="0"/>
              <a:t>Click to edit Master text styles</a:t>
            </a:r>
          </a:p>
        </p:txBody>
      </p:sp>
    </p:spTree>
    <p:extLst>
      <p:ext uri="{BB962C8B-B14F-4D97-AF65-F5344CB8AC3E}">
        <p14:creationId xmlns:p14="http://schemas.microsoft.com/office/powerpoint/2010/main" val="352636284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3" name="Content Placeholder 2"/>
          <p:cNvSpPr>
            <a:spLocks noGrp="1"/>
          </p:cNvSpPr>
          <p:nvPr>
            <p:ph sz="half" idx="1"/>
          </p:nvPr>
        </p:nvSpPr>
        <p:spPr>
          <a:xfrm>
            <a:off x="395536"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648200" y="1600200"/>
            <a:ext cx="41002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6" name="Footer Placeholder 5"/>
          <p:cNvSpPr>
            <a:spLocks noGrp="1"/>
          </p:cNvSpPr>
          <p:nvPr>
            <p:ph type="ftr" sz="quarter" idx="11"/>
          </p:nvPr>
        </p:nvSpPr>
        <p:spPr/>
        <p:txBody>
          <a:bodyPr/>
          <a:lstStyle/>
          <a:p>
            <a:r>
              <a:rPr lang="en-AU" smtClean="0"/>
              <a:t>The ASO is a supporting organization of ICANN</a:t>
            </a:r>
            <a:endParaRPr lang="en-AU" dirty="0"/>
          </a:p>
        </p:txBody>
      </p:sp>
      <p:sp>
        <p:nvSpPr>
          <p:cNvPr id="7" name="Slide Number Placeholder 6"/>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42541679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AU"/>
          </a:p>
        </p:txBody>
      </p:sp>
      <p:sp>
        <p:nvSpPr>
          <p:cNvPr id="3" name="Text Placeholder 2"/>
          <p:cNvSpPr>
            <a:spLocks noGrp="1"/>
          </p:cNvSpPr>
          <p:nvPr>
            <p:ph type="body" idx="1"/>
          </p:nvPr>
        </p:nvSpPr>
        <p:spPr>
          <a:xfrm>
            <a:off x="395536" y="1535113"/>
            <a:ext cx="4101852"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395536" y="2174875"/>
            <a:ext cx="4101852"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5" name="Text Placeholder 4"/>
          <p:cNvSpPr>
            <a:spLocks noGrp="1"/>
          </p:cNvSpPr>
          <p:nvPr>
            <p:ph type="body" sz="quarter" idx="3"/>
          </p:nvPr>
        </p:nvSpPr>
        <p:spPr>
          <a:xfrm>
            <a:off x="4645025" y="1535113"/>
            <a:ext cx="4103439"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103439" cy="3990429"/>
          </a:xfrm>
        </p:spPr>
        <p:txBody>
          <a:bodyPr>
            <a:normAutofit/>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p:txBody>
      </p:sp>
      <p:sp>
        <p:nvSpPr>
          <p:cNvPr id="8" name="Footer Placeholder 7"/>
          <p:cNvSpPr>
            <a:spLocks noGrp="1"/>
          </p:cNvSpPr>
          <p:nvPr>
            <p:ph type="ftr" sz="quarter" idx="11"/>
          </p:nvPr>
        </p:nvSpPr>
        <p:spPr/>
        <p:txBody>
          <a:bodyPr/>
          <a:lstStyle/>
          <a:p>
            <a:r>
              <a:rPr lang="en-AU" smtClean="0"/>
              <a:t>The ASO is a supporting organization of ICANN</a:t>
            </a:r>
            <a:endParaRPr lang="en-AU" dirty="0"/>
          </a:p>
        </p:txBody>
      </p:sp>
      <p:sp>
        <p:nvSpPr>
          <p:cNvPr id="9" name="Slide Number Placeholder 8"/>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334315205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The ASO is a supporting organization of ICANN</a:t>
            </a:r>
            <a:endParaRPr lang="en-AU" dirty="0"/>
          </a:p>
        </p:txBody>
      </p:sp>
      <p:sp>
        <p:nvSpPr>
          <p:cNvPr id="5" name="Slide Number Placeholder 4"/>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13498609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The ASO is a supporting organization of ICANN</a:t>
            </a:r>
            <a:endParaRPr lang="en-AU" dirty="0"/>
          </a:p>
        </p:txBody>
      </p:sp>
      <p:sp>
        <p:nvSpPr>
          <p:cNvPr id="4" name="Slide Number Placeholder 3"/>
          <p:cNvSpPr>
            <a:spLocks noGrp="1"/>
          </p:cNvSpPr>
          <p:nvPr>
            <p:ph type="sldNum" sz="quarter" idx="12"/>
          </p:nvPr>
        </p:nvSpPr>
        <p:spPr/>
        <p:txBody>
          <a:bodyPr/>
          <a:lstStyle/>
          <a:p>
            <a:fld id="{38B2A337-2C29-4402-A0A2-E290C184D5D3}" type="slidenum">
              <a:rPr lang="en-AU" smtClean="0"/>
              <a:t>‹#›</a:t>
            </a:fld>
            <a:endParaRPr lang="en-AU" dirty="0"/>
          </a:p>
        </p:txBody>
      </p:sp>
    </p:spTree>
    <p:extLst>
      <p:ext uri="{BB962C8B-B14F-4D97-AF65-F5344CB8AC3E}">
        <p14:creationId xmlns:p14="http://schemas.microsoft.com/office/powerpoint/2010/main" val="204113125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
          <p:cNvPicPr>
            <a:picLocks noChangeArrowheads="1"/>
          </p:cNvPicPr>
          <p:nvPr userDrawn="1"/>
        </p:nvPicPr>
        <p:blipFill>
          <a:blip r:embed="rId2"/>
          <a:srcRect/>
          <a:stretch>
            <a:fillRect/>
          </a:stretch>
        </p:blipFill>
        <p:spPr bwMode="auto">
          <a:xfrm>
            <a:off x="-6636" y="0"/>
            <a:ext cx="9182100" cy="688657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AU" smtClean="0"/>
              <a:t>The ASO is a supporting organization of ICANN</a:t>
            </a:r>
            <a:endParaRPr lang="en-AU"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38B2A337-2C29-4402-A0A2-E290C184D5D3}" type="slidenum">
              <a:rPr lang="en-AU" smtClean="0"/>
              <a:pPr/>
              <a:t>‹#›</a:t>
            </a:fld>
            <a:endParaRPr lang="en-AU" dirty="0"/>
          </a:p>
        </p:txBody>
      </p:sp>
      <p:sp>
        <p:nvSpPr>
          <p:cNvPr id="6" name="Rectangle 3"/>
          <p:cNvSpPr txBox="1">
            <a:spLocks noChangeArrowheads="1"/>
          </p:cNvSpPr>
          <p:nvPr userDrawn="1"/>
        </p:nvSpPr>
        <p:spPr>
          <a:xfrm>
            <a:off x="228600" y="3276600"/>
            <a:ext cx="8686800" cy="838200"/>
          </a:xfrm>
          <a:prstGeom prst="rect">
            <a:avLst/>
          </a:prstGeom>
        </p:spPr>
        <p:txBody>
          <a:bodyPr vert="horz" lIns="0" tIns="0" rIns="132080" bIns="0" rtlCol="0" anchor="ctr">
            <a:normAutofit lnSpcReduction="10000"/>
          </a:bodyPr>
          <a:lstStyle>
            <a:lvl1pPr algn="ctr" defTabSz="914400" rtl="0" eaLnBrk="1" latinLnBrk="0" hangingPunct="1">
              <a:spcBef>
                <a:spcPct val="0"/>
              </a:spcBef>
              <a:buNone/>
              <a:defRPr sz="3600" b="1" kern="1200">
                <a:solidFill>
                  <a:srgbClr val="0A406B"/>
                </a:solidFill>
                <a:latin typeface="+mj-lt"/>
                <a:ea typeface="+mj-ea"/>
                <a:cs typeface="+mj-cs"/>
              </a:defRPr>
            </a:lvl1pPr>
          </a:lstStyle>
          <a:p>
            <a:r>
              <a:rPr lang="en-US" sz="3000" dirty="0" smtClean="0">
                <a:latin typeface="Century Gothic"/>
                <a:cs typeface="Century Gothic"/>
              </a:rPr>
              <a:t>Thank you.</a:t>
            </a:r>
            <a:br>
              <a:rPr lang="en-US" sz="3000" dirty="0" smtClean="0">
                <a:latin typeface="Century Gothic"/>
                <a:cs typeface="Century Gothic"/>
              </a:rPr>
            </a:br>
            <a:r>
              <a:rPr lang="en-US" sz="3000" dirty="0" smtClean="0">
                <a:latin typeface="Century Gothic"/>
                <a:cs typeface="Century Gothic"/>
              </a:rPr>
              <a:t>Questions?</a:t>
            </a:r>
          </a:p>
        </p:txBody>
      </p:sp>
      <p:sp>
        <p:nvSpPr>
          <p:cNvPr id="7" name="Rectangle 4"/>
          <p:cNvSpPr>
            <a:spLocks noGrp="1" noChangeArrowheads="1"/>
          </p:cNvSpPr>
          <p:nvPr>
            <p:ph type="body" idx="1" hasCustomPrompt="1"/>
          </p:nvPr>
        </p:nvSpPr>
        <p:spPr>
          <a:xfrm>
            <a:off x="228600" y="4869160"/>
            <a:ext cx="8686800" cy="1645940"/>
          </a:xfrm>
        </p:spPr>
        <p:txBody>
          <a:bodyPr rIns="132080"/>
          <a:lstStyle>
            <a:lvl1pPr algn="ctr">
              <a:buNone/>
              <a:defRPr/>
            </a:lvl1pPr>
          </a:lstStyle>
          <a:p>
            <a:pPr indent="0" eaLnBrk="1" hangingPunct="1"/>
            <a:r>
              <a:rPr lang="en-US" sz="1800" b="1" dirty="0" smtClean="0">
                <a:latin typeface="Century Gothic"/>
                <a:cs typeface="Century Gothic"/>
              </a:rPr>
              <a:t>Name</a:t>
            </a:r>
          </a:p>
          <a:p>
            <a:pPr indent="0" eaLnBrk="1" hangingPunct="1"/>
            <a:r>
              <a:rPr lang="en-US" sz="1800" b="1" dirty="0" smtClean="0">
                <a:latin typeface="Century Gothic"/>
                <a:cs typeface="Century Gothic"/>
              </a:rPr>
              <a:t>Contact</a:t>
            </a:r>
          </a:p>
          <a:p>
            <a:pPr indent="0" eaLnBrk="1" hangingPunct="1"/>
            <a:r>
              <a:rPr lang="en-US" dirty="0" smtClean="0">
                <a:latin typeface="Century Gothic"/>
                <a:cs typeface="Century Gothic"/>
              </a:rPr>
              <a:t>Title</a:t>
            </a:r>
          </a:p>
        </p:txBody>
      </p:sp>
    </p:spTree>
    <p:extLst>
      <p:ext uri="{BB962C8B-B14F-4D97-AF65-F5344CB8AC3E}">
        <p14:creationId xmlns:p14="http://schemas.microsoft.com/office/powerpoint/2010/main" val="1195980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2.xml"/><Relationship Id="rId9"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theme" Target="../theme/theme3.xml"/><Relationship Id="rId9"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r>
              <a:rPr lang="en-US" dirty="0" smtClean="0">
                <a:solidFill>
                  <a:srgbClr val="005480"/>
                </a:solidFill>
                <a:latin typeface="Tahoma" charset="0"/>
                <a:cs typeface="Tahoma" charset="0"/>
                <a:sym typeface="Tahoma" charset="0"/>
              </a:rPr>
              <a:t>The ASO is a supporting organization of ICANN</a:t>
            </a: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800" b="1">
                <a:solidFill>
                  <a:schemeClr val="tx1"/>
                </a:solidFill>
              </a:defRPr>
            </a:lvl1pPr>
          </a:lstStyle>
          <a:p>
            <a:fld id="{38B2A337-2C29-4402-A0A2-E290C184D5D3}" type="slidenum">
              <a:rPr lang="en-AU" smtClean="0"/>
              <a:pPr/>
              <a:t>‹#›</a:t>
            </a:fld>
            <a:endParaRPr lang="en-AU" dirty="0"/>
          </a:p>
        </p:txBody>
      </p:sp>
    </p:spTree>
    <p:extLst>
      <p:ext uri="{BB962C8B-B14F-4D97-AF65-F5344CB8AC3E}">
        <p14:creationId xmlns:p14="http://schemas.microsoft.com/office/powerpoint/2010/main" val="3173176046"/>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705" r:id="rId3"/>
    <p:sldLayoutId id="2147483651" r:id="rId4"/>
    <p:sldLayoutId id="2147483652" r:id="rId5"/>
    <p:sldLayoutId id="2147483653" r:id="rId6"/>
    <p:sldLayoutId id="2147483654" r:id="rId7"/>
    <p:sldLayoutId id="2147483655" r:id="rId8"/>
    <p:sldLayoutId id="2147483706" r:id="rId9"/>
    <p:sldLayoutId id="2147483737" r:id="rId10"/>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ASO is a supporting organization of ICANN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t>‹#›</a:t>
            </a:fld>
            <a:endParaRPr lang="en-US" dirty="0"/>
          </a:p>
        </p:txBody>
      </p:sp>
    </p:spTree>
    <p:extLst>
      <p:ext uri="{BB962C8B-B14F-4D97-AF65-F5344CB8AC3E}">
        <p14:creationId xmlns:p14="http://schemas.microsoft.com/office/powerpoint/2010/main" val="8519122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3" r:id="rId4"/>
    <p:sldLayoutId id="2147483716" r:id="rId5"/>
    <p:sldLayoutId id="2147483714" r:id="rId6"/>
    <p:sldLayoutId id="214748371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56992"/>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67544" y="4653136"/>
            <a:ext cx="8229600" cy="171765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The ASO is a supporting organization of ICANN</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747C-7108-1942-B4F5-628D14144FF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13820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736" y="274638"/>
            <a:ext cx="6552728" cy="1143000"/>
          </a:xfrm>
          <a:prstGeom prst="rect">
            <a:avLst/>
          </a:prstGeom>
        </p:spPr>
        <p:txBody>
          <a:bodyPr vert="horz" lIns="0" tIns="0" rIns="0" bIns="0" rtlCol="0" anchor="ctr">
            <a:normAutofit/>
          </a:bodyPr>
          <a:lstStyle/>
          <a:p>
            <a:r>
              <a:rPr lang="en-AU" smtClean="0"/>
              <a:t>Click to edit Master title style</a:t>
            </a:r>
            <a:endParaRPr lang="en-AU" dirty="0"/>
          </a:p>
        </p:txBody>
      </p:sp>
      <p:sp>
        <p:nvSpPr>
          <p:cNvPr id="3" name="Text Placeholder 2"/>
          <p:cNvSpPr>
            <a:spLocks noGrp="1"/>
          </p:cNvSpPr>
          <p:nvPr>
            <p:ph type="body" idx="1"/>
          </p:nvPr>
        </p:nvSpPr>
        <p:spPr>
          <a:xfrm>
            <a:off x="2195736" y="1916832"/>
            <a:ext cx="6563072" cy="424847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2699792" y="6548966"/>
            <a:ext cx="3960440" cy="227624"/>
          </a:xfrm>
          <a:prstGeom prst="rect">
            <a:avLst/>
          </a:prstGeom>
        </p:spPr>
        <p:txBody>
          <a:bodyPr vert="horz" lIns="0" tIns="0" rIns="0" bIns="0" rtlCol="0" anchor="b" anchorCtr="0"/>
          <a:lstStyle>
            <a:lvl1pPr algn="l">
              <a:defRPr sz="1000">
                <a:solidFill>
                  <a:schemeClr val="bg1"/>
                </a:solidFill>
              </a:defRPr>
            </a:lvl1pPr>
          </a:lstStyle>
          <a:p>
            <a:r>
              <a:rPr lang="en-AU" smtClean="0">
                <a:solidFill>
                  <a:prstClr val="white"/>
                </a:solidFill>
                <a:latin typeface="Arial"/>
              </a:rPr>
              <a:t>The ASO is a supporting organization of ICANN</a:t>
            </a:r>
            <a:endParaRPr lang="en-AU" dirty="0">
              <a:solidFill>
                <a:prstClr val="white"/>
              </a:solidFill>
              <a:latin typeface="Arial"/>
            </a:endParaRPr>
          </a:p>
        </p:txBody>
      </p:sp>
      <p:sp>
        <p:nvSpPr>
          <p:cNvPr id="6" name="Slide Number Placeholder 5"/>
          <p:cNvSpPr>
            <a:spLocks noGrp="1"/>
          </p:cNvSpPr>
          <p:nvPr>
            <p:ph type="sldNum" sz="quarter" idx="4"/>
          </p:nvPr>
        </p:nvSpPr>
        <p:spPr>
          <a:xfrm>
            <a:off x="8748464" y="6548965"/>
            <a:ext cx="288032" cy="216024"/>
          </a:xfrm>
          <a:prstGeom prst="rect">
            <a:avLst/>
          </a:prstGeom>
        </p:spPr>
        <p:txBody>
          <a:bodyPr vert="horz" lIns="0" tIns="0" rIns="0" bIns="0" rtlCol="0" anchor="b" anchorCtr="0"/>
          <a:lstStyle>
            <a:lvl1pPr algn="r">
              <a:defRPr sz="1000">
                <a:solidFill>
                  <a:schemeClr val="bg1"/>
                </a:solidFill>
              </a:defRPr>
            </a:lvl1pPr>
          </a:lstStyle>
          <a:p>
            <a:fld id="{38B2A337-2C29-4402-A0A2-E290C184D5D3}" type="slidenum">
              <a:rPr lang="en-AU" smtClean="0">
                <a:solidFill>
                  <a:prstClr val="white"/>
                </a:solidFill>
                <a:latin typeface="Arial"/>
              </a:rPr>
              <a:pPr/>
              <a:t>‹#›</a:t>
            </a:fld>
            <a:endParaRPr lang="en-AU" dirty="0">
              <a:solidFill>
                <a:prstClr val="white"/>
              </a:solidFill>
              <a:latin typeface="Arial"/>
            </a:endParaRPr>
          </a:p>
        </p:txBody>
      </p:sp>
    </p:spTree>
    <p:extLst>
      <p:ext uri="{BB962C8B-B14F-4D97-AF65-F5344CB8AC3E}">
        <p14:creationId xmlns:p14="http://schemas.microsoft.com/office/powerpoint/2010/main" val="15304080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3600" b="1" kern="1200">
          <a:solidFill>
            <a:srgbClr val="0A406B"/>
          </a:solidFill>
          <a:latin typeface="+mj-lt"/>
          <a:ea typeface="+mj-ea"/>
          <a:cs typeface="+mj-cs"/>
        </a:defRPr>
      </a:lvl1pPr>
    </p:titleStyle>
    <p:bodyStyle>
      <a:lvl1pPr marL="360000" indent="-3600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emf"/><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ctrTitle"/>
          </p:nvPr>
        </p:nvSpPr>
        <p:spPr/>
        <p:txBody>
          <a:bodyPr/>
          <a:lstStyle/>
          <a:p>
            <a:r>
              <a:rPr lang="en-US" dirty="0" smtClean="0">
                <a:solidFill>
                  <a:srgbClr val="0A406B"/>
                </a:solidFill>
              </a:rPr>
              <a:t>NRO NC Report:</a:t>
            </a:r>
            <a:br>
              <a:rPr lang="en-US" dirty="0" smtClean="0">
                <a:solidFill>
                  <a:srgbClr val="0A406B"/>
                </a:solidFill>
              </a:rPr>
            </a:br>
            <a:r>
              <a:rPr lang="en-US" dirty="0" smtClean="0">
                <a:solidFill>
                  <a:srgbClr val="0A406B"/>
                </a:solidFill>
              </a:rPr>
              <a:t>Activities of the ASO AC</a:t>
            </a:r>
          </a:p>
        </p:txBody>
      </p:sp>
      <p:sp>
        <p:nvSpPr>
          <p:cNvPr id="29701" name="Rectangle 4"/>
          <p:cNvSpPr>
            <a:spLocks noGrp="1" noChangeArrowheads="1"/>
          </p:cNvSpPr>
          <p:nvPr>
            <p:ph type="subTitle" idx="1"/>
          </p:nvPr>
        </p:nvSpPr>
        <p:spPr/>
        <p:txBody>
          <a:bodyPr>
            <a:normAutofit fontScale="62500" lnSpcReduction="20000"/>
          </a:bodyPr>
          <a:lstStyle/>
          <a:p>
            <a:r>
              <a:rPr lang="en-US" dirty="0" smtClean="0"/>
              <a:t>Jason Schiller</a:t>
            </a:r>
            <a:endParaRPr lang="en-US" dirty="0"/>
          </a:p>
          <a:p>
            <a:r>
              <a:rPr lang="en-US" dirty="0" smtClean="0"/>
              <a:t>ASO </a:t>
            </a:r>
            <a:r>
              <a:rPr lang="en-US" dirty="0" smtClean="0"/>
              <a:t>Address Council</a:t>
            </a:r>
            <a:endParaRPr lang="en-US" dirty="0"/>
          </a:p>
          <a:p>
            <a:r>
              <a:rPr lang="en-US" dirty="0" smtClean="0"/>
              <a:t>ARIN </a:t>
            </a:r>
            <a:r>
              <a:rPr lang="en-US" dirty="0" smtClean="0"/>
              <a:t>31</a:t>
            </a:r>
            <a:endParaRPr lang="en-US" dirty="0" smtClean="0"/>
          </a:p>
          <a:p>
            <a:r>
              <a:rPr lang="en-US" dirty="0" smtClean="0"/>
              <a:t>Bridgetown, Barbados </a:t>
            </a:r>
          </a:p>
          <a:p>
            <a:r>
              <a:rPr lang="en-US" dirty="0" smtClean="0"/>
              <a:t>23 </a:t>
            </a:r>
            <a:r>
              <a:rPr lang="en-US" dirty="0" smtClean="0"/>
              <a:t>April </a:t>
            </a:r>
            <a:r>
              <a:rPr lang="en-US" dirty="0" smtClean="0"/>
              <a:t>2013</a:t>
            </a:r>
            <a:endParaRPr lang="en-US" dirty="0" smtClean="0"/>
          </a:p>
        </p:txBody>
      </p:sp>
    </p:spTree>
    <p:extLst>
      <p:ext uri="{BB962C8B-B14F-4D97-AF65-F5344CB8AC3E}">
        <p14:creationId xmlns:p14="http://schemas.microsoft.com/office/powerpoint/2010/main" val="1017223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a:t>
            </a:r>
            <a:endParaRPr lang="en-US" dirty="0"/>
          </a:p>
        </p:txBody>
      </p:sp>
      <p:sp>
        <p:nvSpPr>
          <p:cNvPr id="3" name="Content Placeholder 2"/>
          <p:cNvSpPr>
            <a:spLocks noGrp="1"/>
          </p:cNvSpPr>
          <p:nvPr>
            <p:ph idx="1"/>
          </p:nvPr>
        </p:nvSpPr>
        <p:spPr>
          <a:xfrm>
            <a:off x="2195736" y="1628800"/>
            <a:ext cx="6563072" cy="4968552"/>
          </a:xfrm>
        </p:spPr>
        <p:txBody>
          <a:bodyPr>
            <a:normAutofit fontScale="92500" lnSpcReduction="10000"/>
          </a:bodyPr>
          <a:lstStyle/>
          <a:p>
            <a:pPr>
              <a:spcBef>
                <a:spcPts val="1800"/>
              </a:spcBef>
            </a:pPr>
            <a:r>
              <a:rPr lang="en-US" dirty="0" smtClean="0"/>
              <a:t>There are currently no Global Policy Proposals</a:t>
            </a:r>
            <a:endParaRPr lang="en-US" dirty="0" smtClean="0"/>
          </a:p>
          <a:p>
            <a:pPr>
              <a:spcBef>
                <a:spcPts val="1800"/>
              </a:spcBef>
            </a:pPr>
            <a:r>
              <a:rPr lang="en-US" dirty="0" smtClean="0"/>
              <a:t>A Global Policy</a:t>
            </a:r>
          </a:p>
          <a:p>
            <a:pPr lvl="1">
              <a:spcBef>
                <a:spcPts val="1800"/>
              </a:spcBef>
            </a:pPr>
            <a:r>
              <a:rPr lang="en-US" sz="2200" dirty="0"/>
              <a:t>“Global policies are defined within the scope of this </a:t>
            </a:r>
            <a:r>
              <a:rPr lang="en-US" sz="2200" dirty="0"/>
              <a:t>agreement </a:t>
            </a:r>
            <a:r>
              <a:rPr lang="en-US" sz="2200" dirty="0"/>
              <a:t>as Internet number resource policies </a:t>
            </a:r>
            <a:r>
              <a:rPr lang="en-US" sz="2200" dirty="0" smtClean="0"/>
              <a:t>that </a:t>
            </a:r>
            <a:r>
              <a:rPr lang="en-US" sz="2200" dirty="0"/>
              <a:t>have the agreement of all RIRs [Regional </a:t>
            </a:r>
            <a:r>
              <a:rPr lang="en-US" sz="2200" dirty="0" smtClean="0"/>
              <a:t>Internet </a:t>
            </a:r>
            <a:r>
              <a:rPr lang="en-US" sz="2200" dirty="0"/>
              <a:t>Registries] according to their policy </a:t>
            </a:r>
            <a:r>
              <a:rPr lang="en-US" sz="2200" dirty="0"/>
              <a:t>development </a:t>
            </a:r>
            <a:r>
              <a:rPr lang="en-US" sz="2200" dirty="0"/>
              <a:t>processes and ICANN, and require </a:t>
            </a:r>
            <a:r>
              <a:rPr lang="en-US" sz="2200" dirty="0"/>
              <a:t>specific </a:t>
            </a:r>
            <a:r>
              <a:rPr lang="en-US" sz="2200" dirty="0"/>
              <a:t>actions or outcomes on the part of IANA or </a:t>
            </a:r>
            <a:r>
              <a:rPr lang="en-US" sz="2200" dirty="0"/>
              <a:t>any </a:t>
            </a:r>
            <a:r>
              <a:rPr lang="en-US" sz="2200" dirty="0"/>
              <a:t>other external ICANN-related body in order to </a:t>
            </a:r>
            <a:r>
              <a:rPr lang="en-US" sz="2200" dirty="0"/>
              <a:t>be </a:t>
            </a:r>
            <a:r>
              <a:rPr lang="en-US" sz="2200" dirty="0"/>
              <a:t>implemented.</a:t>
            </a:r>
            <a:r>
              <a:rPr lang="en-US" sz="2200" dirty="0" smtClean="0"/>
              <a:t>”</a:t>
            </a:r>
            <a:endParaRPr lang="en-US" sz="2200" dirty="0"/>
          </a:p>
          <a:p>
            <a:pPr lvl="1">
              <a:spcBef>
                <a:spcPts val="1800"/>
              </a:spcBef>
            </a:pPr>
            <a:r>
              <a:rPr lang="en-US" sz="2200" dirty="0"/>
              <a:t>G</a:t>
            </a:r>
            <a:r>
              <a:rPr lang="en-US" sz="2200" dirty="0" smtClean="0"/>
              <a:t>lobal policies </a:t>
            </a:r>
            <a:r>
              <a:rPr lang="en-US" sz="2200" dirty="0"/>
              <a:t>determine </a:t>
            </a:r>
            <a:r>
              <a:rPr lang="en-US" sz="2200" dirty="0"/>
              <a:t>number allocation policy for requests </a:t>
            </a:r>
            <a:r>
              <a:rPr lang="en-US" sz="2200" dirty="0" smtClean="0"/>
              <a:t>that involve IANA </a:t>
            </a:r>
            <a:endParaRPr lang="en-US" sz="2200" dirty="0"/>
          </a:p>
          <a:p>
            <a:pPr lvl="1">
              <a:spcBef>
                <a:spcPts val="1800"/>
              </a:spcBef>
            </a:pPr>
            <a:r>
              <a:rPr lang="en-US" sz="2200" dirty="0" smtClean="0"/>
              <a:t>Global policies may also specify regional number allocation policy</a:t>
            </a:r>
            <a:endParaRPr lang="en-US" sz="2200" dirty="0"/>
          </a:p>
        </p:txBody>
      </p:sp>
      <p:sp>
        <p:nvSpPr>
          <p:cNvPr id="5" name="Slide Number Placeholder 4"/>
          <p:cNvSpPr>
            <a:spLocks noGrp="1"/>
          </p:cNvSpPr>
          <p:nvPr>
            <p:ph type="sldNum" sz="quarter" idx="12"/>
          </p:nvPr>
        </p:nvSpPr>
        <p:spPr/>
        <p:txBody>
          <a:bodyPr/>
          <a:lstStyle/>
          <a:p>
            <a:fld id="{38B2A337-2C29-4402-A0A2-E290C184D5D3}" type="slidenum">
              <a:rPr lang="en-AU" smtClean="0">
                <a:latin typeface="Arial"/>
              </a:rPr>
              <a:pPr/>
              <a:t>10</a:t>
            </a:fld>
            <a:endParaRPr lang="en-AU" dirty="0">
              <a:latin typeface="Arial"/>
            </a:endParaRPr>
          </a:p>
        </p:txBody>
      </p:sp>
    </p:spTree>
    <p:extLst>
      <p:ext uri="{BB962C8B-B14F-4D97-AF65-F5344CB8AC3E}">
        <p14:creationId xmlns:p14="http://schemas.microsoft.com/office/powerpoint/2010/main" val="3765622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Development</a:t>
            </a:r>
            <a:endParaRPr lang="en-US" dirty="0"/>
          </a:p>
        </p:txBody>
      </p:sp>
      <p:sp>
        <p:nvSpPr>
          <p:cNvPr id="3" name="Content Placeholder 2"/>
          <p:cNvSpPr>
            <a:spLocks noGrp="1"/>
          </p:cNvSpPr>
          <p:nvPr>
            <p:ph idx="1"/>
          </p:nvPr>
        </p:nvSpPr>
        <p:spPr>
          <a:xfrm>
            <a:off x="1393304" y="3717032"/>
            <a:ext cx="7643192" cy="2880320"/>
          </a:xfrm>
        </p:spPr>
        <p:txBody>
          <a:bodyPr>
            <a:normAutofit fontScale="92500" lnSpcReduction="20000"/>
          </a:bodyPr>
          <a:lstStyle/>
          <a:p>
            <a:pPr>
              <a:spcBef>
                <a:spcPts val="1800"/>
              </a:spcBef>
            </a:pPr>
            <a:r>
              <a:rPr lang="en-US" dirty="0" smtClean="0"/>
              <a:t>Each region has its own policy development process</a:t>
            </a:r>
          </a:p>
          <a:p>
            <a:pPr lvl="1">
              <a:spcBef>
                <a:spcPts val="1800"/>
              </a:spcBef>
            </a:pPr>
            <a:r>
              <a:rPr lang="en-US" dirty="0" smtClean="0"/>
              <a:t>All open, transparent, and bottom-up</a:t>
            </a:r>
            <a:endParaRPr lang="en-US" dirty="0" smtClean="0"/>
          </a:p>
          <a:p>
            <a:pPr>
              <a:spcBef>
                <a:spcPts val="1800"/>
              </a:spcBef>
            </a:pPr>
            <a:r>
              <a:rPr lang="en-US" dirty="0"/>
              <a:t>G</a:t>
            </a:r>
            <a:r>
              <a:rPr lang="en-US" dirty="0" smtClean="0"/>
              <a:t>lobal policy proposals are submitted in all 5 regions</a:t>
            </a:r>
          </a:p>
          <a:p>
            <a:pPr>
              <a:spcBef>
                <a:spcPts val="1800"/>
              </a:spcBef>
            </a:pPr>
            <a:r>
              <a:rPr lang="en-US" dirty="0" smtClean="0"/>
              <a:t>Each region follows its own process</a:t>
            </a:r>
          </a:p>
          <a:p>
            <a:pPr>
              <a:spcBef>
                <a:spcPts val="1800"/>
              </a:spcBef>
            </a:pPr>
            <a:r>
              <a:rPr lang="en-US" dirty="0" smtClean="0"/>
              <a:t>It then gets passed to the NRO for review</a:t>
            </a:r>
          </a:p>
          <a:p>
            <a:pPr>
              <a:spcBef>
                <a:spcPts val="1800"/>
              </a:spcBef>
            </a:pPr>
            <a:r>
              <a:rPr lang="en-US" dirty="0" smtClean="0"/>
              <a:t>And forwarded to the ICANN board</a:t>
            </a:r>
          </a:p>
          <a:p>
            <a:pPr>
              <a:spcBef>
                <a:spcPts val="1800"/>
              </a:spcBef>
            </a:pPr>
            <a:endParaRPr lang="en-US"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6346825"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Slide Number Placeholder 4"/>
          <p:cNvSpPr>
            <a:spLocks noGrp="1"/>
          </p:cNvSpPr>
          <p:nvPr>
            <p:ph type="sldNum" sz="quarter" idx="12"/>
          </p:nvPr>
        </p:nvSpPr>
        <p:spPr/>
        <p:txBody>
          <a:bodyPr/>
          <a:lstStyle/>
          <a:p>
            <a:fld id="{38B2A337-2C29-4402-A0A2-E290C184D5D3}" type="slidenum">
              <a:rPr lang="en-AU" smtClean="0">
                <a:latin typeface="Arial"/>
              </a:rPr>
              <a:pPr/>
              <a:t>11</a:t>
            </a:fld>
            <a:endParaRPr lang="en-AU" dirty="0">
              <a:latin typeface="Arial"/>
            </a:endParaRPr>
          </a:p>
        </p:txBody>
      </p:sp>
    </p:spTree>
    <p:extLst>
      <p:ext uri="{BB962C8B-B14F-4D97-AF65-F5344CB8AC3E}">
        <p14:creationId xmlns:p14="http://schemas.microsoft.com/office/powerpoint/2010/main" val="41739048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Policy Development</a:t>
            </a:r>
            <a:endParaRPr lang="en-US" dirty="0"/>
          </a:p>
        </p:txBody>
      </p:sp>
      <p:sp>
        <p:nvSpPr>
          <p:cNvPr id="3" name="Content Placeholder 2"/>
          <p:cNvSpPr>
            <a:spLocks noGrp="1"/>
          </p:cNvSpPr>
          <p:nvPr>
            <p:ph idx="1"/>
          </p:nvPr>
        </p:nvSpPr>
        <p:spPr>
          <a:xfrm>
            <a:off x="2195736" y="1628800"/>
            <a:ext cx="6563072" cy="4968552"/>
          </a:xfrm>
        </p:spPr>
        <p:txBody>
          <a:bodyPr>
            <a:normAutofit fontScale="92500" lnSpcReduction="10000"/>
          </a:bodyPr>
          <a:lstStyle/>
          <a:p>
            <a:pPr>
              <a:spcBef>
                <a:spcPts val="1800"/>
              </a:spcBef>
            </a:pPr>
            <a:r>
              <a:rPr lang="en-US" dirty="0" smtClean="0"/>
              <a:t>The NRO NC must </a:t>
            </a:r>
          </a:p>
          <a:p>
            <a:pPr lvl="1">
              <a:spcBef>
                <a:spcPts val="1800"/>
              </a:spcBef>
            </a:pPr>
            <a:r>
              <a:rPr lang="en-US" dirty="0"/>
              <a:t>V</a:t>
            </a:r>
            <a:r>
              <a:rPr lang="en-US" dirty="0" smtClean="0"/>
              <a:t>alidate the proposal went through the policy development process of each region</a:t>
            </a:r>
          </a:p>
          <a:p>
            <a:pPr lvl="1">
              <a:spcBef>
                <a:spcPts val="1800"/>
              </a:spcBef>
            </a:pPr>
            <a:r>
              <a:rPr lang="en-US" dirty="0" smtClean="0"/>
              <a:t>Adequate consideration of viewpoints </a:t>
            </a:r>
          </a:p>
          <a:p>
            <a:pPr lvl="1">
              <a:spcBef>
                <a:spcPts val="1800"/>
              </a:spcBef>
            </a:pPr>
            <a:r>
              <a:rPr lang="en-US" dirty="0" smtClean="0"/>
              <a:t>The same text passed in all regions</a:t>
            </a:r>
          </a:p>
          <a:p>
            <a:pPr lvl="1">
              <a:spcBef>
                <a:spcPts val="1800"/>
              </a:spcBef>
            </a:pPr>
            <a:r>
              <a:rPr lang="en-US" dirty="0" smtClean="0"/>
              <a:t>Or any </a:t>
            </a:r>
            <a:r>
              <a:rPr lang="en-US" dirty="0" smtClean="0"/>
              <a:t>rewrite from the NRO EC is not a substantive change compared to what the individual region passed</a:t>
            </a:r>
          </a:p>
          <a:p>
            <a:pPr>
              <a:spcBef>
                <a:spcPts val="1800"/>
              </a:spcBef>
            </a:pPr>
            <a:r>
              <a:rPr lang="en-US" dirty="0" smtClean="0"/>
              <a:t>The NRO NC that recommends to the ICANN board to ratify</a:t>
            </a:r>
          </a:p>
          <a:p>
            <a:pPr>
              <a:spcBef>
                <a:spcPts val="1800"/>
              </a:spcBef>
            </a:pPr>
            <a:r>
              <a:rPr lang="en-US" dirty="0" smtClean="0"/>
              <a:t>ICANN Board can ratify, ask for clarification, or send it back for specific reconsideration of concerns</a:t>
            </a:r>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latin typeface="Arial"/>
              </a:rPr>
              <a:pPr/>
              <a:t>12</a:t>
            </a:fld>
            <a:endParaRPr lang="en-AU" dirty="0">
              <a:latin typeface="Arial"/>
            </a:endParaRPr>
          </a:p>
        </p:txBody>
      </p:sp>
    </p:spTree>
    <p:extLst>
      <p:ext uri="{BB962C8B-B14F-4D97-AF65-F5344CB8AC3E}">
        <p14:creationId xmlns:p14="http://schemas.microsoft.com/office/powerpoint/2010/main" val="4301653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ASO AC Activities:</a:t>
            </a:r>
            <a:br>
              <a:rPr lang="en-US" dirty="0" smtClean="0"/>
            </a:br>
            <a:r>
              <a:rPr lang="en-US" dirty="0" smtClean="0"/>
              <a:t>ICANN Participation</a:t>
            </a:r>
            <a:endParaRPr lang="en-US" dirty="0"/>
          </a:p>
        </p:txBody>
      </p:sp>
      <p:sp>
        <p:nvSpPr>
          <p:cNvPr id="3" name="Content Placeholder 2"/>
          <p:cNvSpPr>
            <a:spLocks noGrp="1"/>
          </p:cNvSpPr>
          <p:nvPr>
            <p:ph idx="1"/>
          </p:nvPr>
        </p:nvSpPr>
        <p:spPr>
          <a:xfrm>
            <a:off x="2195736" y="1556792"/>
            <a:ext cx="6563072" cy="4824536"/>
          </a:xfrm>
        </p:spPr>
        <p:txBody>
          <a:bodyPr>
            <a:normAutofit fontScale="62500" lnSpcReduction="20000"/>
          </a:bodyPr>
          <a:lstStyle/>
          <a:p>
            <a:pPr>
              <a:spcBef>
                <a:spcPts val="1800"/>
              </a:spcBef>
            </a:pPr>
            <a:r>
              <a:rPr lang="en-US" sz="2800" b="1" dirty="0" smtClean="0">
                <a:solidFill>
                  <a:srgbClr val="000000"/>
                </a:solidFill>
              </a:rPr>
              <a:t>ASO AC face to face meeting at ICANN 46 in Bei</a:t>
            </a:r>
            <a:r>
              <a:rPr lang="en-US" sz="2800" b="1" dirty="0" smtClean="0">
                <a:solidFill>
                  <a:srgbClr val="000000"/>
                </a:solidFill>
              </a:rPr>
              <a:t>jing April 7-11</a:t>
            </a:r>
          </a:p>
          <a:p>
            <a:pPr lvl="1">
              <a:lnSpc>
                <a:spcPct val="80000"/>
              </a:lnSpc>
              <a:spcBef>
                <a:spcPts val="1800"/>
              </a:spcBef>
            </a:pPr>
            <a:r>
              <a:rPr lang="en-US" b="1" dirty="0" smtClean="0">
                <a:solidFill>
                  <a:srgbClr val="000000"/>
                </a:solidFill>
              </a:rPr>
              <a:t>Discussed the ITEMS review and ASO AC action items required</a:t>
            </a:r>
          </a:p>
          <a:p>
            <a:pPr lvl="1">
              <a:lnSpc>
                <a:spcPct val="80000"/>
              </a:lnSpc>
              <a:spcBef>
                <a:spcPts val="1800"/>
              </a:spcBef>
            </a:pPr>
            <a:r>
              <a:rPr lang="en-US" b="1" dirty="0" smtClean="0">
                <a:solidFill>
                  <a:srgbClr val="000000"/>
                </a:solidFill>
              </a:rPr>
              <a:t>Update our procedures</a:t>
            </a:r>
          </a:p>
          <a:p>
            <a:pPr lvl="2">
              <a:lnSpc>
                <a:spcPct val="80000"/>
              </a:lnSpc>
              <a:spcBef>
                <a:spcPts val="1800"/>
              </a:spcBef>
            </a:pPr>
            <a:r>
              <a:rPr lang="en-US" sz="2000" b="1" dirty="0" smtClean="0">
                <a:solidFill>
                  <a:srgbClr val="000000"/>
                </a:solidFill>
              </a:rPr>
              <a:t>Global Policy</a:t>
            </a:r>
          </a:p>
          <a:p>
            <a:pPr lvl="2">
              <a:lnSpc>
                <a:spcPct val="80000"/>
              </a:lnSpc>
              <a:spcBef>
                <a:spcPts val="1800"/>
              </a:spcBef>
            </a:pPr>
            <a:r>
              <a:rPr lang="en-US" sz="2000" b="1" dirty="0" smtClean="0">
                <a:solidFill>
                  <a:srgbClr val="000000"/>
                </a:solidFill>
              </a:rPr>
              <a:t>Appointments to ICANN bodies</a:t>
            </a:r>
          </a:p>
          <a:p>
            <a:pPr lvl="2">
              <a:lnSpc>
                <a:spcPct val="80000"/>
              </a:lnSpc>
              <a:spcBef>
                <a:spcPts val="1800"/>
              </a:spcBef>
            </a:pPr>
            <a:r>
              <a:rPr lang="en-US" sz="2000" b="1" dirty="0" smtClean="0">
                <a:solidFill>
                  <a:srgbClr val="000000"/>
                </a:solidFill>
              </a:rPr>
              <a:t>ICANN Board selection process</a:t>
            </a:r>
          </a:p>
          <a:p>
            <a:pPr lvl="1">
              <a:lnSpc>
                <a:spcPct val="80000"/>
              </a:lnSpc>
              <a:spcBef>
                <a:spcPts val="1800"/>
              </a:spcBef>
            </a:pPr>
            <a:r>
              <a:rPr lang="en-US" b="1" dirty="0" smtClean="0">
                <a:solidFill>
                  <a:srgbClr val="000000"/>
                </a:solidFill>
              </a:rPr>
              <a:t>Discussed RFC-2050bis </a:t>
            </a:r>
            <a:endParaRPr lang="en-US" b="1" dirty="0" smtClean="0">
              <a:solidFill>
                <a:srgbClr val="000000"/>
              </a:solidFill>
            </a:endParaRPr>
          </a:p>
          <a:p>
            <a:pPr>
              <a:lnSpc>
                <a:spcPct val="80000"/>
              </a:lnSpc>
              <a:spcBef>
                <a:spcPts val="1800"/>
              </a:spcBef>
            </a:pPr>
            <a:r>
              <a:rPr lang="en-US" sz="2800" b="1" dirty="0">
                <a:solidFill>
                  <a:srgbClr val="000000"/>
                </a:solidFill>
              </a:rPr>
              <a:t>1</a:t>
            </a:r>
            <a:r>
              <a:rPr lang="en-US" sz="2800" b="1" dirty="0" smtClean="0">
                <a:solidFill>
                  <a:srgbClr val="000000"/>
                </a:solidFill>
              </a:rPr>
              <a:t> Hour ASO AC workshop</a:t>
            </a:r>
          </a:p>
          <a:p>
            <a:pPr lvl="1">
              <a:lnSpc>
                <a:spcPct val="80000"/>
              </a:lnSpc>
              <a:spcBef>
                <a:spcPts val="1800"/>
              </a:spcBef>
            </a:pPr>
            <a:r>
              <a:rPr lang="en-US" b="1" dirty="0" smtClean="0">
                <a:solidFill>
                  <a:srgbClr val="000000"/>
                </a:solidFill>
              </a:rPr>
              <a:t>Summary of Global PDP</a:t>
            </a:r>
          </a:p>
          <a:p>
            <a:pPr lvl="1">
              <a:lnSpc>
                <a:spcPct val="80000"/>
              </a:lnSpc>
              <a:spcBef>
                <a:spcPts val="1800"/>
              </a:spcBef>
            </a:pPr>
            <a:r>
              <a:rPr lang="en-US" b="1" dirty="0" smtClean="0">
                <a:solidFill>
                  <a:srgbClr val="000000"/>
                </a:solidFill>
              </a:rPr>
              <a:t>Status of IANA public consultation</a:t>
            </a:r>
          </a:p>
          <a:p>
            <a:pPr lvl="1">
              <a:lnSpc>
                <a:spcPct val="80000"/>
              </a:lnSpc>
              <a:spcBef>
                <a:spcPts val="1800"/>
              </a:spcBef>
            </a:pPr>
            <a:r>
              <a:rPr lang="en-US" b="1" dirty="0" smtClean="0">
                <a:solidFill>
                  <a:srgbClr val="000000"/>
                </a:solidFill>
              </a:rPr>
              <a:t>Discussion of ITU council WG consultation on IPv4</a:t>
            </a:r>
          </a:p>
          <a:p>
            <a:pPr>
              <a:lnSpc>
                <a:spcPct val="80000"/>
              </a:lnSpc>
              <a:spcBef>
                <a:spcPts val="1800"/>
              </a:spcBef>
            </a:pPr>
            <a:r>
              <a:rPr lang="en-US" sz="2800" b="1" dirty="0" smtClean="0">
                <a:solidFill>
                  <a:srgbClr val="000000"/>
                </a:solidFill>
              </a:rPr>
              <a:t>Met with ICANN Board</a:t>
            </a:r>
            <a:endParaRPr lang="en-US" sz="2800" b="1" dirty="0" smtClean="0">
              <a:solidFill>
                <a:srgbClr val="000000"/>
              </a:solidFill>
            </a:endParaRPr>
          </a:p>
          <a:p>
            <a:pPr>
              <a:lnSpc>
                <a:spcPct val="80000"/>
              </a:lnSpc>
              <a:spcBef>
                <a:spcPts val="1800"/>
              </a:spcBef>
            </a:pPr>
            <a:r>
              <a:rPr lang="en-US" sz="2800" b="1" dirty="0" smtClean="0">
                <a:solidFill>
                  <a:srgbClr val="000000"/>
                </a:solidFill>
              </a:rPr>
              <a:t>ICANN </a:t>
            </a:r>
            <a:r>
              <a:rPr lang="en-US" sz="2800" b="1" dirty="0" smtClean="0">
                <a:solidFill>
                  <a:srgbClr val="000000"/>
                </a:solidFill>
              </a:rPr>
              <a:t>Board Selection</a:t>
            </a:r>
            <a:endParaRPr lang="en-US" sz="2800" b="1" dirty="0">
              <a:solidFill>
                <a:srgbClr val="000000"/>
              </a:solidFill>
            </a:endParaRPr>
          </a:p>
        </p:txBody>
      </p:sp>
      <p:sp>
        <p:nvSpPr>
          <p:cNvPr id="4" name="Slide Number Placeholder 3"/>
          <p:cNvSpPr>
            <a:spLocks noGrp="1"/>
          </p:cNvSpPr>
          <p:nvPr>
            <p:ph type="sldNum" sz="quarter" idx="12"/>
          </p:nvPr>
        </p:nvSpPr>
        <p:spPr/>
        <p:txBody>
          <a:bodyPr/>
          <a:lstStyle/>
          <a:p>
            <a:fld id="{38B2A337-2C29-4402-A0A2-E290C184D5D3}" type="slidenum">
              <a:rPr lang="en-AU" smtClean="0"/>
              <a:pPr/>
              <a:t>13</a:t>
            </a:fld>
            <a:endParaRPr lang="en-AU" dirty="0"/>
          </a:p>
        </p:txBody>
      </p:sp>
    </p:spTree>
    <p:extLst>
      <p:ext uri="{BB962C8B-B14F-4D97-AF65-F5344CB8AC3E}">
        <p14:creationId xmlns:p14="http://schemas.microsoft.com/office/powerpoint/2010/main" val="2054494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23728" y="4365104"/>
            <a:ext cx="5256584" cy="2091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ASO AC Activities:</a:t>
            </a:r>
            <a:br>
              <a:rPr lang="en-US" dirty="0"/>
            </a:br>
            <a:r>
              <a:rPr lang="en-US" dirty="0"/>
              <a:t>ICANN </a:t>
            </a:r>
            <a:r>
              <a:rPr lang="en-US" dirty="0" smtClean="0"/>
              <a:t>Board Selection</a:t>
            </a:r>
            <a:endParaRPr lang="en-US" dirty="0"/>
          </a:p>
        </p:txBody>
      </p:sp>
      <p:sp>
        <p:nvSpPr>
          <p:cNvPr id="4" name="Content Placeholder 3"/>
          <p:cNvSpPr>
            <a:spLocks noGrp="1"/>
          </p:cNvSpPr>
          <p:nvPr>
            <p:ph idx="1"/>
          </p:nvPr>
        </p:nvSpPr>
        <p:spPr>
          <a:xfrm>
            <a:off x="2195736" y="1484784"/>
            <a:ext cx="6563072" cy="5112568"/>
          </a:xfrm>
        </p:spPr>
        <p:txBody>
          <a:bodyPr>
            <a:normAutofit fontScale="92500" lnSpcReduction="20000"/>
          </a:bodyPr>
          <a:lstStyle/>
          <a:p>
            <a:r>
              <a:rPr lang="en-US" dirty="0" smtClean="0"/>
              <a:t>Seat </a:t>
            </a:r>
            <a:r>
              <a:rPr lang="en-US" dirty="0" smtClean="0"/>
              <a:t>10 </a:t>
            </a:r>
            <a:r>
              <a:rPr lang="en-US" dirty="0" smtClean="0"/>
              <a:t>selection schedule</a:t>
            </a:r>
          </a:p>
          <a:p>
            <a:pPr lvl="1"/>
            <a:r>
              <a:rPr lang="en-US" dirty="0" smtClean="0"/>
              <a:t>Nomination Phase: 1 Nov 2011 to </a:t>
            </a:r>
            <a:r>
              <a:rPr lang="en-US" dirty="0"/>
              <a:t>4</a:t>
            </a:r>
            <a:r>
              <a:rPr lang="en-US" dirty="0" smtClean="0"/>
              <a:t> Nov </a:t>
            </a:r>
            <a:r>
              <a:rPr lang="en-US" dirty="0" smtClean="0"/>
              <a:t>2012 </a:t>
            </a:r>
          </a:p>
          <a:p>
            <a:pPr lvl="1"/>
            <a:r>
              <a:rPr lang="en-US" sz="2100" dirty="0"/>
              <a:t>Comment Phase: 5</a:t>
            </a:r>
            <a:r>
              <a:rPr lang="en-US" sz="2100" dirty="0" smtClean="0"/>
              <a:t> Nov </a:t>
            </a:r>
            <a:r>
              <a:rPr lang="en-US" sz="2100" dirty="0"/>
              <a:t>– 1</a:t>
            </a:r>
            <a:r>
              <a:rPr lang="en-US" sz="2100" dirty="0" smtClean="0"/>
              <a:t> Feb 2013 </a:t>
            </a:r>
            <a:endParaRPr lang="en-US" sz="2100" dirty="0"/>
          </a:p>
          <a:p>
            <a:pPr lvl="1"/>
            <a:r>
              <a:rPr lang="en-US" sz="2100" dirty="0"/>
              <a:t>Interview Phase: 5</a:t>
            </a:r>
            <a:r>
              <a:rPr lang="en-US" sz="2100" dirty="0" smtClean="0"/>
              <a:t> Dec </a:t>
            </a:r>
            <a:r>
              <a:rPr lang="en-US" sz="2100" dirty="0"/>
              <a:t>– 1</a:t>
            </a:r>
            <a:r>
              <a:rPr lang="en-US" sz="2100" dirty="0" smtClean="0"/>
              <a:t> Feb 2013 </a:t>
            </a:r>
            <a:endParaRPr lang="en-US" sz="2100" dirty="0"/>
          </a:p>
          <a:p>
            <a:pPr lvl="1"/>
            <a:r>
              <a:rPr lang="en-US" sz="2100" dirty="0"/>
              <a:t>Selection Phase: </a:t>
            </a:r>
            <a:r>
              <a:rPr lang="en-US" sz="2100" dirty="0" smtClean="0"/>
              <a:t>2 Feb </a:t>
            </a:r>
            <a:r>
              <a:rPr lang="en-US" sz="2100" dirty="0"/>
              <a:t>– </a:t>
            </a:r>
            <a:r>
              <a:rPr lang="en-US" sz="2100" dirty="0" smtClean="0"/>
              <a:t>15 Feb 2013</a:t>
            </a:r>
            <a:endParaRPr lang="en-US" sz="2100" dirty="0"/>
          </a:p>
          <a:p>
            <a:pPr lvl="1"/>
            <a:r>
              <a:rPr lang="en-US" sz="2100" dirty="0"/>
              <a:t>Due Diligence Review 15 </a:t>
            </a:r>
            <a:r>
              <a:rPr lang="en-US" sz="2100" dirty="0" smtClean="0"/>
              <a:t>Feb </a:t>
            </a:r>
            <a:r>
              <a:rPr lang="en-US" sz="2100" dirty="0"/>
              <a:t>– </a:t>
            </a:r>
            <a:r>
              <a:rPr lang="en-US" sz="2100" dirty="0" smtClean="0"/>
              <a:t> </a:t>
            </a:r>
            <a:endParaRPr lang="en-US" sz="2100" dirty="0"/>
          </a:p>
          <a:p>
            <a:r>
              <a:rPr lang="en-US" dirty="0" smtClean="0"/>
              <a:t>Selection Announced </a:t>
            </a:r>
            <a:r>
              <a:rPr lang="en-US" dirty="0" smtClean="0"/>
              <a:t>once due diligence is complete</a:t>
            </a:r>
          </a:p>
          <a:p>
            <a:endParaRPr lang="en-US" dirty="0" smtClean="0"/>
          </a:p>
          <a:p>
            <a:r>
              <a:rPr lang="en-US" dirty="0" smtClean="0"/>
              <a:t>Candidates</a:t>
            </a:r>
            <a:r>
              <a:rPr lang="en-US" dirty="0" smtClean="0"/>
              <a:t>:</a:t>
            </a:r>
          </a:p>
          <a:p>
            <a:pPr lvl="1"/>
            <a:r>
              <a:rPr lang="en-US" sz="2400" b="1" dirty="0" err="1" smtClean="0">
                <a:solidFill>
                  <a:srgbClr val="000000"/>
                </a:solidFill>
              </a:rPr>
              <a:t>Hago</a:t>
            </a:r>
            <a:r>
              <a:rPr lang="en-US" sz="2400" b="1" dirty="0" smtClean="0">
                <a:solidFill>
                  <a:srgbClr val="000000"/>
                </a:solidFill>
              </a:rPr>
              <a:t> </a:t>
            </a:r>
            <a:r>
              <a:rPr lang="en-US" sz="2400" b="1" dirty="0" err="1" smtClean="0">
                <a:solidFill>
                  <a:srgbClr val="000000"/>
                </a:solidFill>
              </a:rPr>
              <a:t>Dafalla</a:t>
            </a:r>
            <a:endParaRPr lang="en-US" sz="2400" b="1" dirty="0" smtClean="0">
              <a:solidFill>
                <a:srgbClr val="000000"/>
              </a:solidFill>
            </a:endParaRPr>
          </a:p>
          <a:p>
            <a:pPr lvl="1"/>
            <a:r>
              <a:rPr lang="en-US" sz="2400" b="1" dirty="0" smtClean="0">
                <a:solidFill>
                  <a:srgbClr val="000000"/>
                </a:solidFill>
              </a:rPr>
              <a:t>Charles Daniel </a:t>
            </a:r>
            <a:r>
              <a:rPr lang="en-US" sz="2400" b="1" dirty="0" err="1" smtClean="0">
                <a:solidFill>
                  <a:srgbClr val="000000"/>
                </a:solidFill>
              </a:rPr>
              <a:t>Otine</a:t>
            </a:r>
            <a:endParaRPr lang="en-US" sz="2400" b="1" dirty="0" smtClean="0">
              <a:solidFill>
                <a:srgbClr val="000000"/>
              </a:solidFill>
            </a:endParaRPr>
          </a:p>
          <a:p>
            <a:pPr lvl="1"/>
            <a:r>
              <a:rPr lang="en-US" sz="2400" b="1" dirty="0" smtClean="0">
                <a:solidFill>
                  <a:srgbClr val="000000"/>
                </a:solidFill>
              </a:rPr>
              <a:t>Edwin Martin Salazar Vega</a:t>
            </a:r>
            <a:endParaRPr lang="en-US" sz="2400" b="1" dirty="0" smtClean="0">
              <a:solidFill>
                <a:srgbClr val="000000"/>
              </a:solidFill>
            </a:endParaRPr>
          </a:p>
          <a:p>
            <a:pPr lvl="1"/>
            <a:r>
              <a:rPr lang="en-US" sz="2400" b="1" dirty="0" err="1" smtClean="0">
                <a:solidFill>
                  <a:srgbClr val="000000"/>
                </a:solidFill>
              </a:rPr>
              <a:t>Kuo</a:t>
            </a:r>
            <a:r>
              <a:rPr lang="en-US" sz="2400" b="1" dirty="0" smtClean="0">
                <a:solidFill>
                  <a:srgbClr val="000000"/>
                </a:solidFill>
              </a:rPr>
              <a:t> Wei Wu</a:t>
            </a:r>
          </a:p>
          <a:p>
            <a:pPr lvl="1"/>
            <a:r>
              <a:rPr lang="en-US" sz="2400" b="1" dirty="0" smtClean="0">
                <a:solidFill>
                  <a:srgbClr val="000000"/>
                </a:solidFill>
              </a:rPr>
              <a:t>Hassan </a:t>
            </a:r>
            <a:r>
              <a:rPr lang="en-US" sz="2400" b="1" dirty="0" err="1" smtClean="0">
                <a:solidFill>
                  <a:srgbClr val="000000"/>
                </a:solidFill>
              </a:rPr>
              <a:t>Zaheer</a:t>
            </a:r>
            <a:endParaRPr lang="en-US" sz="2400" b="1" dirty="0" smtClean="0">
              <a:solidFill>
                <a:srgbClr val="000000"/>
              </a:solidFill>
            </a:endParaRPr>
          </a:p>
          <a:p>
            <a:pPr marL="0" indent="0">
              <a:buNone/>
            </a:pPr>
            <a:endParaRPr lang="en-US" dirty="0"/>
          </a:p>
        </p:txBody>
      </p:sp>
      <p:sp>
        <p:nvSpPr>
          <p:cNvPr id="6" name="Slide Number Placeholder 5"/>
          <p:cNvSpPr>
            <a:spLocks noGrp="1"/>
          </p:cNvSpPr>
          <p:nvPr>
            <p:ph type="sldNum" sz="quarter" idx="12"/>
          </p:nvPr>
        </p:nvSpPr>
        <p:spPr/>
        <p:txBody>
          <a:bodyPr/>
          <a:lstStyle/>
          <a:p>
            <a:fld id="{38B2A337-2C29-4402-A0A2-E290C184D5D3}" type="slidenum">
              <a:rPr lang="en-AU" smtClean="0"/>
              <a:pPr/>
              <a:t>14</a:t>
            </a:fld>
            <a:endParaRPr lang="en-AU" dirty="0"/>
          </a:p>
        </p:txBody>
      </p:sp>
    </p:spTree>
    <p:extLst>
      <p:ext uri="{BB962C8B-B14F-4D97-AF65-F5344CB8AC3E}">
        <p14:creationId xmlns:p14="http://schemas.microsoft.com/office/powerpoint/2010/main" val="2877703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type="title"/>
          </p:nvPr>
        </p:nvSpPr>
        <p:spPr/>
        <p:txBody>
          <a:bodyPr rIns="132080"/>
          <a:lstStyle/>
          <a:p>
            <a:pPr indent="0" eaLnBrk="1" hangingPunct="1"/>
            <a:r>
              <a:rPr lang="en-US" sz="3000" dirty="0" smtClean="0">
                <a:solidFill>
                  <a:srgbClr val="0A406B"/>
                </a:solidFill>
                <a:latin typeface="Century Gothic"/>
                <a:cs typeface="Century Gothic"/>
              </a:rPr>
              <a:t>Thank you.</a:t>
            </a:r>
            <a:br>
              <a:rPr lang="en-US" sz="3000" dirty="0" smtClean="0">
                <a:solidFill>
                  <a:srgbClr val="0A406B"/>
                </a:solidFill>
                <a:latin typeface="Century Gothic"/>
                <a:cs typeface="Century Gothic"/>
              </a:rPr>
            </a:br>
            <a:r>
              <a:rPr lang="en-US" sz="3000" dirty="0" smtClean="0">
                <a:solidFill>
                  <a:srgbClr val="0A406B"/>
                </a:solidFill>
                <a:latin typeface="Century Gothic"/>
                <a:cs typeface="Century Gothic"/>
              </a:rPr>
              <a:t>Questions?</a:t>
            </a:r>
          </a:p>
        </p:txBody>
      </p:sp>
      <p:sp>
        <p:nvSpPr>
          <p:cNvPr id="2" name="Slide Number Placeholder 1"/>
          <p:cNvSpPr>
            <a:spLocks noGrp="1"/>
          </p:cNvSpPr>
          <p:nvPr>
            <p:ph type="sldNum" sz="quarter" idx="12"/>
          </p:nvPr>
        </p:nvSpPr>
        <p:spPr/>
        <p:txBody>
          <a:bodyPr/>
          <a:lstStyle/>
          <a:p>
            <a:fld id="{A71B747C-7108-1942-B4F5-628D14144FF7}" type="slidenum">
              <a:rPr lang="en-US" smtClean="0"/>
              <a:t>15</a:t>
            </a:fld>
            <a:endParaRPr lang="en-US" dirty="0"/>
          </a:p>
        </p:txBody>
      </p:sp>
    </p:spTree>
    <p:extLst>
      <p:ext uri="{BB962C8B-B14F-4D97-AF65-F5344CB8AC3E}">
        <p14:creationId xmlns:p14="http://schemas.microsoft.com/office/powerpoint/2010/main" val="17881870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a:lnSpc>
                <a:spcPct val="110000"/>
              </a:lnSpc>
              <a:spcBef>
                <a:spcPts val="2400"/>
              </a:spcBef>
            </a:pPr>
            <a:r>
              <a:rPr lang="en-US" sz="3200" dirty="0" smtClean="0"/>
              <a:t>About the NRO NC / ASO AC</a:t>
            </a:r>
          </a:p>
          <a:p>
            <a:pPr>
              <a:lnSpc>
                <a:spcPct val="110000"/>
              </a:lnSpc>
              <a:spcBef>
                <a:spcPts val="2400"/>
              </a:spcBef>
            </a:pPr>
            <a:r>
              <a:rPr lang="en-US" sz="3200" dirty="0" smtClean="0"/>
              <a:t>ASO AC activities</a:t>
            </a:r>
          </a:p>
          <a:p>
            <a:pPr lvl="1">
              <a:lnSpc>
                <a:spcPct val="110000"/>
              </a:lnSpc>
              <a:spcBef>
                <a:spcPts val="2400"/>
              </a:spcBef>
            </a:pPr>
            <a:r>
              <a:rPr lang="en-US" sz="2800" dirty="0" smtClean="0"/>
              <a:t>ICANN Participation</a:t>
            </a:r>
          </a:p>
          <a:p>
            <a:pPr lvl="1">
              <a:lnSpc>
                <a:spcPct val="110000"/>
              </a:lnSpc>
              <a:spcBef>
                <a:spcPts val="2400"/>
              </a:spcBef>
            </a:pPr>
            <a:r>
              <a:rPr lang="en-US" sz="2800" dirty="0" smtClean="0"/>
              <a:t>ICANN </a:t>
            </a:r>
            <a:r>
              <a:rPr lang="en-US" sz="2800" dirty="0" err="1" smtClean="0"/>
              <a:t>BoD</a:t>
            </a:r>
            <a:r>
              <a:rPr lang="en-US" sz="2800" dirty="0" smtClean="0"/>
              <a:t> seat 10 </a:t>
            </a:r>
            <a:endParaRPr lang="en-US" sz="2800"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2</a:t>
            </a:fld>
            <a:endParaRPr lang="en-AU" dirty="0"/>
          </a:p>
        </p:txBody>
      </p:sp>
    </p:spTree>
    <p:extLst>
      <p:ext uri="{BB962C8B-B14F-4D97-AF65-F5344CB8AC3E}">
        <p14:creationId xmlns:p14="http://schemas.microsoft.com/office/powerpoint/2010/main" val="15003355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US" dirty="0" smtClean="0"/>
              <a:t>What is the NRO?</a:t>
            </a:r>
            <a:endParaRPr lang="en-US" dirty="0"/>
          </a:p>
        </p:txBody>
      </p:sp>
      <p:sp>
        <p:nvSpPr>
          <p:cNvPr id="17411" name="Rectangle 3"/>
          <p:cNvSpPr>
            <a:spLocks noGrp="1" noChangeArrowheads="1"/>
          </p:cNvSpPr>
          <p:nvPr>
            <p:ph idx="1"/>
          </p:nvPr>
        </p:nvSpPr>
        <p:spPr>
          <a:xfrm>
            <a:off x="2195736" y="1268760"/>
            <a:ext cx="2880320" cy="5328592"/>
          </a:xfrm>
        </p:spPr>
        <p:txBody>
          <a:bodyPr>
            <a:noAutofit/>
          </a:bodyPr>
          <a:lstStyle/>
          <a:p>
            <a:pPr marL="0" indent="0">
              <a:buNone/>
            </a:pPr>
            <a:r>
              <a:rPr lang="en-US" sz="1900" b="1" dirty="0" smtClean="0"/>
              <a:t>ICANN</a:t>
            </a:r>
            <a:endParaRPr lang="en-US" sz="800" b="1" dirty="0" smtClean="0"/>
          </a:p>
          <a:p>
            <a:pPr marL="0" indent="0">
              <a:buNone/>
            </a:pPr>
            <a:r>
              <a:rPr lang="en-US" sz="800" b="1" dirty="0" smtClean="0"/>
              <a:t>  </a:t>
            </a:r>
          </a:p>
          <a:p>
            <a:pPr marL="0" indent="0">
              <a:lnSpc>
                <a:spcPct val="150000"/>
              </a:lnSpc>
              <a:buNone/>
            </a:pPr>
            <a:r>
              <a:rPr lang="en-US" sz="1900" b="1" dirty="0" smtClean="0"/>
              <a:t>IANA</a:t>
            </a:r>
          </a:p>
          <a:p>
            <a:pPr marL="0" indent="0">
              <a:lnSpc>
                <a:spcPct val="150000"/>
              </a:lnSpc>
              <a:buNone/>
            </a:pPr>
            <a:r>
              <a:rPr lang="en-US" sz="1900" b="1" dirty="0" smtClean="0"/>
              <a:t>ICANN SO</a:t>
            </a:r>
          </a:p>
          <a:p>
            <a:pPr marL="0" indent="0">
              <a:lnSpc>
                <a:spcPct val="80000"/>
              </a:lnSpc>
              <a:buNone/>
            </a:pPr>
            <a:r>
              <a:rPr lang="en-US" sz="1900" b="1" dirty="0" smtClean="0"/>
              <a:t>ASO </a:t>
            </a:r>
          </a:p>
          <a:p>
            <a:pPr marL="0" indent="0">
              <a:lnSpc>
                <a:spcPct val="80000"/>
              </a:lnSpc>
              <a:buNone/>
            </a:pPr>
            <a:r>
              <a:rPr lang="en-US" sz="1900" b="1" dirty="0" smtClean="0"/>
              <a:t>     </a:t>
            </a:r>
            <a:r>
              <a:rPr lang="en-US" sz="1900" b="1" dirty="0"/>
              <a:t> </a:t>
            </a:r>
            <a:r>
              <a:rPr lang="en-US" sz="1900" b="1" dirty="0" smtClean="0"/>
              <a:t>     </a:t>
            </a:r>
            <a:r>
              <a:rPr lang="en-US" sz="1900" b="1" dirty="0" smtClean="0"/>
              <a:t>  ASO AC</a:t>
            </a:r>
          </a:p>
          <a:p>
            <a:pPr marL="0" indent="0">
              <a:lnSpc>
                <a:spcPct val="80000"/>
              </a:lnSpc>
              <a:buNone/>
            </a:pPr>
            <a:endParaRPr lang="en-US" sz="1900" b="1" dirty="0" smtClean="0"/>
          </a:p>
          <a:p>
            <a:pPr marL="0" indent="0">
              <a:lnSpc>
                <a:spcPct val="140000"/>
              </a:lnSpc>
              <a:buNone/>
            </a:pPr>
            <a:r>
              <a:rPr lang="en-US" sz="1900" b="1" dirty="0" smtClean="0"/>
              <a:t>                     NRO</a:t>
            </a:r>
          </a:p>
          <a:p>
            <a:pPr marL="0" indent="0">
              <a:lnSpc>
                <a:spcPct val="80000"/>
              </a:lnSpc>
              <a:buNone/>
            </a:pPr>
            <a:r>
              <a:rPr lang="en-US" sz="1900" b="1" dirty="0" smtClean="0"/>
              <a:t>                 </a:t>
            </a:r>
          </a:p>
          <a:p>
            <a:pPr marL="0" indent="0">
              <a:lnSpc>
                <a:spcPct val="80000"/>
              </a:lnSpc>
              <a:buNone/>
            </a:pPr>
            <a:r>
              <a:rPr lang="en-US" sz="1900" b="1" dirty="0"/>
              <a:t> </a:t>
            </a:r>
            <a:r>
              <a:rPr lang="en-US" sz="1900" b="1" dirty="0" smtClean="0"/>
              <a:t>              </a:t>
            </a:r>
            <a:r>
              <a:rPr lang="en-US" sz="1900" b="1" dirty="0" smtClean="0"/>
              <a:t>      NRO EC</a:t>
            </a:r>
          </a:p>
          <a:p>
            <a:pPr marL="0" indent="0">
              <a:lnSpc>
                <a:spcPct val="80000"/>
              </a:lnSpc>
              <a:buNone/>
            </a:pPr>
            <a:r>
              <a:rPr lang="en-US" sz="1900" b="1" dirty="0" smtClean="0"/>
              <a:t>                                     	  	       NRO NC</a:t>
            </a:r>
          </a:p>
          <a:p>
            <a:pPr marL="0" indent="0">
              <a:lnSpc>
                <a:spcPct val="80000"/>
              </a:lnSpc>
              <a:buNone/>
            </a:pPr>
            <a:r>
              <a:rPr lang="en-US" sz="1900" b="1" dirty="0" smtClean="0"/>
              <a:t>             </a:t>
            </a:r>
          </a:p>
        </p:txBody>
      </p:sp>
      <p:pic>
        <p:nvPicPr>
          <p:cNvPr id="2" name="Picture 1" descr="alphabet-soup.jpg"/>
          <p:cNvPicPr>
            <a:picLocks noChangeAspect="1"/>
          </p:cNvPicPr>
          <p:nvPr/>
        </p:nvPicPr>
        <p:blipFill rotWithShape="1">
          <a:blip r:embed="rId3">
            <a:extLst>
              <a:ext uri="{28A0092B-C50C-407E-A947-70E740481C1C}">
                <a14:useLocalDpi xmlns:a14="http://schemas.microsoft.com/office/drawing/2010/main" val="0"/>
              </a:ext>
            </a:extLst>
          </a:blip>
          <a:srcRect l="12" r="9789"/>
          <a:stretch/>
        </p:blipFill>
        <p:spPr>
          <a:xfrm>
            <a:off x="2478" y="3573016"/>
            <a:ext cx="4015966" cy="3284984"/>
          </a:xfrm>
          <a:prstGeom prst="rect">
            <a:avLst/>
          </a:prstGeom>
          <a:effectLst>
            <a:softEdge rad="596900"/>
          </a:effectLst>
        </p:spPr>
      </p:pic>
      <p:sp>
        <p:nvSpPr>
          <p:cNvPr id="7" name="Rectangle 3"/>
          <p:cNvSpPr txBox="1">
            <a:spLocks noChangeArrowheads="1"/>
          </p:cNvSpPr>
          <p:nvPr/>
        </p:nvSpPr>
        <p:spPr>
          <a:xfrm>
            <a:off x="3563888" y="1196752"/>
            <a:ext cx="5580112" cy="5400600"/>
          </a:xfrm>
          <a:prstGeom prst="rect">
            <a:avLst/>
          </a:prstGeom>
        </p:spPr>
        <p:txBody>
          <a:bodyPr vert="horz" lIns="0" tIns="0" rIns="0" bIns="0" rtlCol="0">
            <a:noAutofit/>
          </a:bodyPr>
          <a:lstStyle>
            <a:lvl1pPr marL="360000" indent="-360000" algn="l" defTabSz="914400" rtl="0" eaLnBrk="1" latinLnBrk="0" hangingPunct="1">
              <a:spcBef>
                <a:spcPts val="1200"/>
              </a:spcBef>
              <a:buFont typeface="Arial" pitchFamily="34" charset="0"/>
              <a:buChar char="•"/>
              <a:defRPr sz="2400" kern="1200">
                <a:solidFill>
                  <a:srgbClr val="0A406B"/>
                </a:solidFill>
                <a:latin typeface="+mn-lt"/>
                <a:ea typeface="+mn-ea"/>
                <a:cs typeface="+mn-cs"/>
              </a:defRPr>
            </a:lvl1pPr>
            <a:lvl2pPr marL="720725" indent="-360363" algn="l" defTabSz="914400" rtl="0" eaLnBrk="1" latinLnBrk="0" hangingPunct="1">
              <a:spcBef>
                <a:spcPts val="400"/>
              </a:spcBef>
              <a:buFont typeface="Arial" pitchFamily="34" charset="0"/>
              <a:buChar char="–"/>
              <a:defRPr sz="2000" kern="1200">
                <a:solidFill>
                  <a:srgbClr val="0A406B"/>
                </a:solidFill>
                <a:latin typeface="+mn-lt"/>
                <a:ea typeface="+mn-ea"/>
                <a:cs typeface="+mn-cs"/>
              </a:defRPr>
            </a:lvl2pPr>
            <a:lvl3pPr marL="1080000" indent="-360000" algn="l" defTabSz="914400" rtl="0" eaLnBrk="1" latinLnBrk="0" hangingPunct="1">
              <a:spcBef>
                <a:spcPts val="400"/>
              </a:spcBef>
              <a:buFont typeface="Arial" pitchFamily="34" charset="0"/>
              <a:buChar char="•"/>
              <a:defRPr sz="1600" kern="1200">
                <a:solidFill>
                  <a:srgbClr val="0A406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500" kern="1200">
                <a:solidFill>
                  <a:srgbClr val="0A406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t>Internet Corporation for Assigned Names and Numbers Performs the IANA function</a:t>
            </a:r>
          </a:p>
          <a:p>
            <a:pPr marL="0" indent="0">
              <a:buFont typeface="Arial" pitchFamily="34" charset="0"/>
              <a:buNone/>
            </a:pPr>
            <a:r>
              <a:rPr lang="en-US" sz="1600" b="1" dirty="0" smtClean="0"/>
              <a:t>Internet Assigned Numbers Authority              Responsible for global coordination of Root DNS, IP addresses, ASNs, protocol and port numbers </a:t>
            </a:r>
            <a:endParaRPr lang="en-US" sz="1600" b="1" dirty="0"/>
          </a:p>
          <a:p>
            <a:pPr marL="0" indent="0">
              <a:lnSpc>
                <a:spcPct val="80000"/>
              </a:lnSpc>
              <a:buFont typeface="Arial" pitchFamily="34" charset="0"/>
              <a:buNone/>
            </a:pPr>
            <a:r>
              <a:rPr lang="en-US" sz="1900" b="1" dirty="0" smtClean="0"/>
              <a:t>ICANN </a:t>
            </a:r>
            <a:r>
              <a:rPr lang="en-US" sz="1900" b="1" dirty="0"/>
              <a:t>Supporting </a:t>
            </a:r>
            <a:r>
              <a:rPr lang="en-US" sz="1900" b="1" dirty="0" smtClean="0"/>
              <a:t>Organization</a:t>
            </a:r>
          </a:p>
          <a:p>
            <a:pPr marL="0" indent="0">
              <a:lnSpc>
                <a:spcPct val="80000"/>
              </a:lnSpc>
              <a:buFont typeface="Arial" pitchFamily="34" charset="0"/>
              <a:buNone/>
            </a:pPr>
            <a:r>
              <a:rPr lang="en-US" sz="1900" b="1" dirty="0" smtClean="0"/>
              <a:t>Address Supporting Organization </a:t>
            </a:r>
            <a:endParaRPr lang="en-US" sz="1900" b="1" dirty="0"/>
          </a:p>
          <a:p>
            <a:pPr marL="0" indent="0">
              <a:lnSpc>
                <a:spcPct val="80000"/>
              </a:lnSpc>
              <a:buFont typeface="Arial" pitchFamily="34" charset="0"/>
              <a:buNone/>
            </a:pPr>
            <a:r>
              <a:rPr lang="en-US" sz="1600" b="1" dirty="0" smtClean="0"/>
              <a:t>                    ASO Address Council                                                     	    review and develop recommendations on IP 	   	    address policy and recommendations to 	   	    ICANN Board</a:t>
            </a:r>
            <a:endParaRPr lang="en-US" sz="1600" b="1" dirty="0"/>
          </a:p>
          <a:p>
            <a:pPr marL="0" indent="0">
              <a:lnSpc>
                <a:spcPct val="80000"/>
              </a:lnSpc>
              <a:buFont typeface="Arial" pitchFamily="34" charset="0"/>
              <a:buNone/>
            </a:pPr>
            <a:r>
              <a:rPr lang="en-US" sz="1900" b="1" dirty="0"/>
              <a:t> </a:t>
            </a:r>
            <a:r>
              <a:rPr lang="en-US" sz="1900" b="1" dirty="0" smtClean="0"/>
              <a:t>                </a:t>
            </a:r>
            <a:r>
              <a:rPr lang="en-US" sz="1600" b="1" dirty="0" smtClean="0"/>
              <a:t>Number Resource Organization      	  	     	    Umbrella organization for the 5 RIRs to 	 	    speak with one voice, protect RIR interests</a:t>
            </a:r>
          </a:p>
          <a:p>
            <a:pPr marL="0" indent="0">
              <a:lnSpc>
                <a:spcPct val="80000"/>
              </a:lnSpc>
              <a:buFont typeface="Arial" pitchFamily="34" charset="0"/>
              <a:buNone/>
            </a:pPr>
            <a:r>
              <a:rPr lang="en-US" sz="1600" b="1" dirty="0"/>
              <a:t>	</a:t>
            </a:r>
            <a:r>
              <a:rPr lang="en-US" sz="1600" b="1" dirty="0" smtClean="0"/>
              <a:t>     NRO Executive Council                      	 	     Formed by RIR boards, speak on behalf of NRO</a:t>
            </a:r>
          </a:p>
          <a:p>
            <a:pPr marL="0" indent="0">
              <a:lnSpc>
                <a:spcPct val="80000"/>
              </a:lnSpc>
              <a:buFont typeface="Arial" pitchFamily="34" charset="0"/>
              <a:buNone/>
            </a:pPr>
            <a:r>
              <a:rPr lang="en-US" sz="1600" b="1" dirty="0"/>
              <a:t>	</a:t>
            </a:r>
            <a:r>
              <a:rPr lang="en-US" sz="1600" b="1" dirty="0" smtClean="0"/>
              <a:t>    NRO NC                                                  	 	    Elected / appointed by the 5 RIR 	 	  	    communities, perform the function of ASO AC</a:t>
            </a:r>
            <a:endParaRPr lang="en-US" sz="1600" b="1" dirty="0"/>
          </a:p>
          <a:p>
            <a:pPr marL="0" indent="0">
              <a:lnSpc>
                <a:spcPct val="80000"/>
              </a:lnSpc>
              <a:buFont typeface="Arial" pitchFamily="34" charset="0"/>
              <a:buNone/>
            </a:pPr>
            <a:r>
              <a:rPr lang="en-US" sz="1900" b="1" dirty="0"/>
              <a:t>            </a:t>
            </a:r>
            <a:r>
              <a:rPr lang="en-US" sz="1900" b="1" dirty="0" smtClean="0"/>
              <a:t>       </a:t>
            </a:r>
            <a:endParaRPr lang="en-US" sz="1900" b="1" dirty="0"/>
          </a:p>
        </p:txBody>
      </p:sp>
      <p:sp>
        <p:nvSpPr>
          <p:cNvPr id="3" name="Slide Number Placeholder 2"/>
          <p:cNvSpPr>
            <a:spLocks noGrp="1"/>
          </p:cNvSpPr>
          <p:nvPr>
            <p:ph type="sldNum" sz="quarter" idx="12"/>
          </p:nvPr>
        </p:nvSpPr>
        <p:spPr/>
        <p:txBody>
          <a:bodyPr/>
          <a:lstStyle/>
          <a:p>
            <a:fld id="{38B2A337-2C29-4402-A0A2-E290C184D5D3}" type="slidenum">
              <a:rPr lang="en-AU" smtClean="0"/>
              <a:pPr/>
              <a:t>3</a:t>
            </a:fld>
            <a:endParaRPr lang="en-AU" dirty="0"/>
          </a:p>
        </p:txBody>
      </p:sp>
    </p:spTree>
    <p:extLst>
      <p:ext uri="{BB962C8B-B14F-4D97-AF65-F5344CB8AC3E}">
        <p14:creationId xmlns:p14="http://schemas.microsoft.com/office/powerpoint/2010/main" val="4336219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1268760"/>
            <a:ext cx="6984776" cy="5400600"/>
          </a:xfrm>
        </p:spPr>
        <p:txBody>
          <a:bodyPr>
            <a:normAutofit fontScale="92500" lnSpcReduction="20000"/>
          </a:bodyPr>
          <a:lstStyle/>
          <a:p>
            <a:r>
              <a:rPr lang="en-US" dirty="0" smtClean="0"/>
              <a:t>Number Resource Organization</a:t>
            </a:r>
            <a:endParaRPr lang="en-US" dirty="0" smtClean="0"/>
          </a:p>
          <a:p>
            <a:r>
              <a:rPr lang="en-US" dirty="0" smtClean="0"/>
              <a:t>Formed by the NRO </a:t>
            </a:r>
            <a:r>
              <a:rPr lang="en-US" dirty="0" err="1" smtClean="0"/>
              <a:t>MoU</a:t>
            </a:r>
            <a:endParaRPr lang="en-US" dirty="0" smtClean="0"/>
          </a:p>
          <a:p>
            <a:pPr lvl="1"/>
            <a:r>
              <a:rPr lang="en-US" dirty="0" smtClean="0"/>
              <a:t>24 October 2003</a:t>
            </a:r>
          </a:p>
          <a:p>
            <a:pPr lvl="1"/>
            <a:r>
              <a:rPr lang="en-US" dirty="0"/>
              <a:t>http://</a:t>
            </a:r>
            <a:r>
              <a:rPr lang="en-US" dirty="0" err="1"/>
              <a:t>www.nro.net</a:t>
            </a:r>
            <a:r>
              <a:rPr lang="en-US" dirty="0"/>
              <a:t>/documents/</a:t>
            </a:r>
            <a:r>
              <a:rPr lang="en-US" dirty="0" err="1"/>
              <a:t>nro</a:t>
            </a:r>
            <a:r>
              <a:rPr lang="en-US" dirty="0"/>
              <a:t>-memorandum-of-understanding</a:t>
            </a:r>
            <a:endParaRPr lang="en-US" dirty="0" smtClean="0"/>
          </a:p>
          <a:p>
            <a:r>
              <a:rPr lang="en-US" dirty="0" smtClean="0"/>
              <a:t>Purpose</a:t>
            </a:r>
          </a:p>
          <a:p>
            <a:pPr lvl="1"/>
            <a:r>
              <a:rPr lang="en-US" dirty="0" smtClean="0"/>
              <a:t>Coordination role for 5 RIRs to act collectively</a:t>
            </a:r>
          </a:p>
          <a:p>
            <a:pPr lvl="1"/>
            <a:r>
              <a:rPr lang="en-US" dirty="0" smtClean="0"/>
              <a:t>Perform joint operational / external activities</a:t>
            </a:r>
          </a:p>
          <a:p>
            <a:pPr lvl="1"/>
            <a:r>
              <a:rPr lang="en-US" dirty="0" smtClean="0"/>
              <a:t>Protect unallocated number resources</a:t>
            </a:r>
          </a:p>
          <a:p>
            <a:pPr lvl="1"/>
            <a:r>
              <a:rPr lang="en-US" dirty="0" smtClean="0"/>
              <a:t>Promote and protect the bottom-up policy development process</a:t>
            </a:r>
          </a:p>
          <a:p>
            <a:pPr lvl="1"/>
            <a:r>
              <a:rPr lang="en-US" dirty="0" smtClean="0"/>
              <a:t>Act as a focal point for the Internet community input into the RIR system</a:t>
            </a:r>
          </a:p>
          <a:p>
            <a:r>
              <a:rPr lang="en-US" dirty="0" smtClean="0"/>
              <a:t>Consists of</a:t>
            </a:r>
          </a:p>
          <a:p>
            <a:pPr lvl="1"/>
            <a:r>
              <a:rPr lang="en-US" dirty="0" smtClean="0"/>
              <a:t>NRO EC</a:t>
            </a:r>
          </a:p>
          <a:p>
            <a:pPr lvl="1"/>
            <a:r>
              <a:rPr lang="en-US" dirty="0" smtClean="0"/>
              <a:t>NRO NC</a:t>
            </a:r>
          </a:p>
          <a:p>
            <a:pPr lvl="1"/>
            <a:r>
              <a:rPr lang="en-US" dirty="0" smtClean="0"/>
              <a:t>NRO Secretariat </a:t>
            </a:r>
          </a:p>
          <a:p>
            <a:pPr lvl="1"/>
            <a:r>
              <a:rPr lang="en-US" dirty="0" smtClean="0"/>
              <a:t>NRO </a:t>
            </a:r>
            <a:r>
              <a:rPr lang="en-US" smtClean="0"/>
              <a:t>Executive Secretariat </a:t>
            </a:r>
            <a:endParaRPr lang="en-US" dirty="0"/>
          </a:p>
        </p:txBody>
      </p:sp>
      <p:pic>
        <p:nvPicPr>
          <p:cNvPr id="4" name="Picture 3"/>
          <p:cNvPicPr>
            <a:picLocks noChangeAspect="1"/>
          </p:cNvPicPr>
          <p:nvPr/>
        </p:nvPicPr>
        <p:blipFill>
          <a:blip r:embed="rId3"/>
          <a:stretch>
            <a:fillRect/>
          </a:stretch>
        </p:blipFill>
        <p:spPr>
          <a:xfrm>
            <a:off x="7092280" y="116632"/>
            <a:ext cx="1944216" cy="928903"/>
          </a:xfrm>
          <a:prstGeom prst="rect">
            <a:avLst/>
          </a:prstGeom>
        </p:spPr>
      </p:pic>
      <p:sp>
        <p:nvSpPr>
          <p:cNvPr id="2" name="Title 1"/>
          <p:cNvSpPr>
            <a:spLocks noGrp="1"/>
          </p:cNvSpPr>
          <p:nvPr>
            <p:ph type="title"/>
          </p:nvPr>
        </p:nvSpPr>
        <p:spPr/>
        <p:txBody>
          <a:bodyPr/>
          <a:lstStyle/>
          <a:p>
            <a:r>
              <a:rPr lang="en-US" dirty="0" smtClean="0"/>
              <a:t>What is the NRO</a:t>
            </a:r>
            <a:endParaRPr lang="en-US" dirty="0"/>
          </a:p>
        </p:txBody>
      </p:sp>
      <p:sp>
        <p:nvSpPr>
          <p:cNvPr id="5" name="Slide Number Placeholder 4"/>
          <p:cNvSpPr>
            <a:spLocks noGrp="1"/>
          </p:cNvSpPr>
          <p:nvPr>
            <p:ph type="sldNum" sz="quarter" idx="12"/>
          </p:nvPr>
        </p:nvSpPr>
        <p:spPr/>
        <p:txBody>
          <a:bodyPr/>
          <a:lstStyle/>
          <a:p>
            <a:fld id="{38B2A337-2C29-4402-A0A2-E290C184D5D3}" type="slidenum">
              <a:rPr lang="en-AU" smtClean="0"/>
              <a:pPr/>
              <a:t>4</a:t>
            </a:fld>
            <a:endParaRPr lang="en-AU" dirty="0"/>
          </a:p>
        </p:txBody>
      </p:sp>
    </p:spTree>
    <p:extLst>
      <p:ext uri="{BB962C8B-B14F-4D97-AF65-F5344CB8AC3E}">
        <p14:creationId xmlns:p14="http://schemas.microsoft.com/office/powerpoint/2010/main" val="20524269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NRO EC</a:t>
            </a:r>
            <a:endParaRPr lang="en-US" dirty="0"/>
          </a:p>
        </p:txBody>
      </p:sp>
      <p:sp>
        <p:nvSpPr>
          <p:cNvPr id="3" name="Content Placeholder 2"/>
          <p:cNvSpPr>
            <a:spLocks noGrp="1"/>
          </p:cNvSpPr>
          <p:nvPr>
            <p:ph idx="1"/>
          </p:nvPr>
        </p:nvSpPr>
        <p:spPr>
          <a:xfrm>
            <a:off x="2195736" y="1700808"/>
            <a:ext cx="6563072" cy="4248471"/>
          </a:xfrm>
        </p:spPr>
        <p:txBody>
          <a:bodyPr>
            <a:normAutofit lnSpcReduction="10000"/>
          </a:bodyPr>
          <a:lstStyle/>
          <a:p>
            <a:r>
              <a:rPr lang="en-US" sz="2800" dirty="0" smtClean="0"/>
              <a:t>NRO Executive Council</a:t>
            </a:r>
          </a:p>
          <a:p>
            <a:pPr lvl="1"/>
            <a:r>
              <a:rPr lang="en-US" sz="2400" dirty="0" smtClean="0"/>
              <a:t>One member appointed by each of the 5 RIR’s boards</a:t>
            </a:r>
          </a:p>
          <a:p>
            <a:pPr lvl="2"/>
            <a:r>
              <a:rPr lang="en-US" sz="2400" dirty="0" smtClean="0"/>
              <a:t>Typically the RIR CEO</a:t>
            </a:r>
          </a:p>
          <a:p>
            <a:pPr lvl="1"/>
            <a:r>
              <a:rPr lang="en-US" sz="2400" dirty="0" smtClean="0"/>
              <a:t>Represents the NRO in external activity</a:t>
            </a:r>
          </a:p>
          <a:p>
            <a:pPr lvl="1"/>
            <a:r>
              <a:rPr lang="en-US" sz="2400" dirty="0" smtClean="0"/>
              <a:t>Represents the RIRs on issues the RIR delegates</a:t>
            </a:r>
          </a:p>
          <a:p>
            <a:pPr lvl="2"/>
            <a:r>
              <a:rPr lang="en-US" sz="2400" dirty="0" smtClean="0"/>
              <a:t>Speaks on behalf of the 5 RIRs with one voice</a:t>
            </a:r>
          </a:p>
          <a:p>
            <a:pPr lvl="1"/>
            <a:r>
              <a:rPr lang="en-US" sz="2400" dirty="0" smtClean="0"/>
              <a:t>Commits RIR resources in support of NRO activities</a:t>
            </a:r>
          </a:p>
          <a:p>
            <a:pPr lvl="2"/>
            <a:endParaRPr lang="en-US" sz="2000" dirty="0" smtClean="0"/>
          </a:p>
          <a:p>
            <a:pPr lvl="2"/>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5</a:t>
            </a:fld>
            <a:endParaRPr lang="en-AU" dirty="0"/>
          </a:p>
        </p:txBody>
      </p:sp>
    </p:spTree>
    <p:extLst>
      <p:ext uri="{BB962C8B-B14F-4D97-AF65-F5344CB8AC3E}">
        <p14:creationId xmlns:p14="http://schemas.microsoft.com/office/powerpoint/2010/main" val="17212399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NRO NC</a:t>
            </a:r>
            <a:endParaRPr lang="en-US" dirty="0"/>
          </a:p>
        </p:txBody>
      </p:sp>
      <p:sp>
        <p:nvSpPr>
          <p:cNvPr id="3" name="Content Placeholder 2"/>
          <p:cNvSpPr>
            <a:spLocks noGrp="1"/>
          </p:cNvSpPr>
          <p:nvPr>
            <p:ph idx="1"/>
          </p:nvPr>
        </p:nvSpPr>
        <p:spPr>
          <a:xfrm>
            <a:off x="1475656" y="1844824"/>
            <a:ext cx="7488832" cy="4032448"/>
          </a:xfrm>
        </p:spPr>
        <p:txBody>
          <a:bodyPr>
            <a:normAutofit/>
          </a:bodyPr>
          <a:lstStyle/>
          <a:p>
            <a:r>
              <a:rPr lang="en-US" sz="3600" dirty="0" smtClean="0"/>
              <a:t>NRO Numbers Council</a:t>
            </a:r>
          </a:p>
          <a:p>
            <a:pPr lvl="1"/>
            <a:r>
              <a:rPr lang="en-US" sz="3200" dirty="0" smtClean="0"/>
              <a:t>Three members appointed from each of the 5 RIR’s regions</a:t>
            </a:r>
          </a:p>
          <a:p>
            <a:pPr lvl="2"/>
            <a:r>
              <a:rPr lang="en-US" sz="3200" dirty="0" smtClean="0"/>
              <a:t>Two elected by the community</a:t>
            </a:r>
          </a:p>
          <a:p>
            <a:pPr lvl="2"/>
            <a:r>
              <a:rPr lang="en-US" sz="3200" dirty="0" smtClean="0"/>
              <a:t>one appointed by RIR board</a:t>
            </a:r>
          </a:p>
          <a:p>
            <a:pPr lvl="1"/>
            <a:r>
              <a:rPr lang="en-US" sz="3200" dirty="0" smtClean="0"/>
              <a:t>Performs the function of the ASO AC</a:t>
            </a:r>
          </a:p>
          <a:p>
            <a:pPr lvl="1"/>
            <a:endParaRPr lang="en-US" dirty="0" smtClean="0"/>
          </a:p>
          <a:p>
            <a:pPr lvl="2"/>
            <a:endParaRPr lang="en-US" dirty="0" smtClean="0"/>
          </a:p>
        </p:txBody>
      </p:sp>
      <p:sp>
        <p:nvSpPr>
          <p:cNvPr id="5" name="Slide Number Placeholder 4"/>
          <p:cNvSpPr>
            <a:spLocks noGrp="1"/>
          </p:cNvSpPr>
          <p:nvPr>
            <p:ph type="sldNum" sz="quarter" idx="12"/>
          </p:nvPr>
        </p:nvSpPr>
        <p:spPr/>
        <p:txBody>
          <a:bodyPr/>
          <a:lstStyle/>
          <a:p>
            <a:fld id="{38B2A337-2C29-4402-A0A2-E290C184D5D3}" type="slidenum">
              <a:rPr lang="en-AU" smtClean="0"/>
              <a:pPr/>
              <a:t>6</a:t>
            </a:fld>
            <a:endParaRPr lang="en-AU" dirty="0"/>
          </a:p>
        </p:txBody>
      </p:sp>
    </p:spTree>
    <p:extLst>
      <p:ext uri="{BB962C8B-B14F-4D97-AF65-F5344CB8AC3E}">
        <p14:creationId xmlns:p14="http://schemas.microsoft.com/office/powerpoint/2010/main" val="376830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ASO?</a:t>
            </a:r>
            <a:endParaRPr lang="en-US" dirty="0"/>
          </a:p>
        </p:txBody>
      </p:sp>
      <p:sp>
        <p:nvSpPr>
          <p:cNvPr id="3" name="Content Placeholder 2"/>
          <p:cNvSpPr>
            <a:spLocks noGrp="1"/>
          </p:cNvSpPr>
          <p:nvPr>
            <p:ph idx="1"/>
          </p:nvPr>
        </p:nvSpPr>
        <p:spPr>
          <a:xfrm>
            <a:off x="2051720" y="1196752"/>
            <a:ext cx="6707088" cy="5400600"/>
          </a:xfrm>
        </p:spPr>
        <p:txBody>
          <a:bodyPr>
            <a:normAutofit fontScale="92500"/>
          </a:bodyPr>
          <a:lstStyle/>
          <a:p>
            <a:r>
              <a:rPr lang="en-US" sz="2800" dirty="0" smtClean="0"/>
              <a:t>ICANN Address Supporting Organization</a:t>
            </a:r>
          </a:p>
          <a:p>
            <a:pPr lvl="1"/>
            <a:r>
              <a:rPr lang="en-US" sz="2400" dirty="0" smtClean="0"/>
              <a:t>NRO and ICANN signed the ASO </a:t>
            </a:r>
            <a:r>
              <a:rPr lang="en-US" sz="2400" dirty="0" err="1" smtClean="0"/>
              <a:t>MoU</a:t>
            </a:r>
            <a:endParaRPr lang="en-US" sz="2400" dirty="0" smtClean="0"/>
          </a:p>
          <a:p>
            <a:pPr lvl="2"/>
            <a:r>
              <a:rPr lang="en-US" sz="1800" dirty="0" smtClean="0"/>
              <a:t>19 October 1999</a:t>
            </a:r>
          </a:p>
          <a:p>
            <a:pPr lvl="2"/>
            <a:r>
              <a:rPr lang="en-US" sz="1800" dirty="0" smtClean="0"/>
              <a:t>Updated 30 October 2002 to add LACNIC</a:t>
            </a:r>
          </a:p>
          <a:p>
            <a:pPr lvl="2"/>
            <a:r>
              <a:rPr lang="en-US" sz="1800" dirty="0" smtClean="0"/>
              <a:t>Updated 21 October 2004 to add AFRINIC </a:t>
            </a:r>
            <a:endParaRPr lang="en-US" sz="1800" dirty="0"/>
          </a:p>
          <a:p>
            <a:pPr lvl="2"/>
            <a:r>
              <a:rPr lang="en-US" sz="1800" dirty="0"/>
              <a:t>http://www.nro.net/wp-content/uploads/2004/10/aso-mou-signed.pdf</a:t>
            </a:r>
          </a:p>
          <a:p>
            <a:pPr lvl="1"/>
            <a:r>
              <a:rPr lang="en-US" sz="2400" dirty="0" smtClean="0"/>
              <a:t>Established the NRO NC will perform the function of ASO AC</a:t>
            </a:r>
          </a:p>
          <a:p>
            <a:pPr lvl="1"/>
            <a:r>
              <a:rPr lang="en-US" sz="2400" dirty="0" smtClean="0"/>
              <a:t>Defines the roles and process for global policy development</a:t>
            </a:r>
          </a:p>
          <a:p>
            <a:pPr lvl="1"/>
            <a:r>
              <a:rPr lang="en-US" sz="2400" dirty="0" smtClean="0"/>
              <a:t>Defines how to provide recommendations to the ICANN board </a:t>
            </a:r>
            <a:r>
              <a:rPr lang="en-US" sz="2400" dirty="0" err="1" smtClean="0"/>
              <a:t>wrt</a:t>
            </a:r>
            <a:r>
              <a:rPr lang="en-US" sz="2400" dirty="0" smtClean="0"/>
              <a:t> recognition of new RIRs</a:t>
            </a:r>
          </a:p>
          <a:p>
            <a:pPr lvl="1"/>
            <a:r>
              <a:rPr lang="en-US" sz="2400" dirty="0" smtClean="0"/>
              <a:t>Defines how to provide advice to the ICANN board regarding number policy</a:t>
            </a:r>
          </a:p>
          <a:p>
            <a:endParaRPr lang="en-US" dirty="0" smtClean="0"/>
          </a:p>
        </p:txBody>
      </p:sp>
      <p:sp>
        <p:nvSpPr>
          <p:cNvPr id="4" name="Slide Number Placeholder 3"/>
          <p:cNvSpPr>
            <a:spLocks noGrp="1"/>
          </p:cNvSpPr>
          <p:nvPr>
            <p:ph type="sldNum" sz="quarter" idx="12"/>
          </p:nvPr>
        </p:nvSpPr>
        <p:spPr/>
        <p:txBody>
          <a:bodyPr/>
          <a:lstStyle/>
          <a:p>
            <a:fld id="{38B2A337-2C29-4402-A0A2-E290C184D5D3}" type="slidenum">
              <a:rPr lang="en-AU" smtClean="0"/>
              <a:pPr/>
              <a:t>7</a:t>
            </a:fld>
            <a:endParaRPr lang="en-AU" dirty="0"/>
          </a:p>
        </p:txBody>
      </p:sp>
    </p:spTree>
    <p:extLst>
      <p:ext uri="{BB962C8B-B14F-4D97-AF65-F5344CB8AC3E}">
        <p14:creationId xmlns:p14="http://schemas.microsoft.com/office/powerpoint/2010/main" val="6787606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ASO AC?</a:t>
            </a:r>
            <a:endParaRPr lang="en-US" dirty="0"/>
          </a:p>
        </p:txBody>
      </p:sp>
      <p:sp>
        <p:nvSpPr>
          <p:cNvPr id="3" name="Content Placeholder 2"/>
          <p:cNvSpPr>
            <a:spLocks noGrp="1"/>
          </p:cNvSpPr>
          <p:nvPr>
            <p:ph idx="1"/>
          </p:nvPr>
        </p:nvSpPr>
        <p:spPr>
          <a:xfrm>
            <a:off x="2195736" y="1556792"/>
            <a:ext cx="6563072" cy="4896544"/>
          </a:xfrm>
        </p:spPr>
        <p:txBody>
          <a:bodyPr>
            <a:normAutofit lnSpcReduction="10000"/>
          </a:bodyPr>
          <a:lstStyle/>
          <a:p>
            <a:r>
              <a:rPr lang="en-US" sz="2800" dirty="0" smtClean="0"/>
              <a:t>ICANN Address Supporting Organization</a:t>
            </a:r>
          </a:p>
          <a:p>
            <a:r>
              <a:rPr lang="en-US" sz="2800" dirty="0" smtClean="0"/>
              <a:t>ASO Address Council function performed by NRO </a:t>
            </a:r>
            <a:r>
              <a:rPr lang="en-US" sz="2800" dirty="0"/>
              <a:t>Number </a:t>
            </a:r>
            <a:r>
              <a:rPr lang="en-US" sz="2800" dirty="0" smtClean="0"/>
              <a:t>Council</a:t>
            </a:r>
            <a:endParaRPr lang="en-US" sz="2800" dirty="0"/>
          </a:p>
          <a:p>
            <a:r>
              <a:rPr lang="en-US" sz="2800" dirty="0" smtClean="0"/>
              <a:t>Independent </a:t>
            </a:r>
            <a:r>
              <a:rPr lang="en-US" sz="2800" dirty="0"/>
              <a:t>body separate from RIR management and board to:</a:t>
            </a:r>
          </a:p>
          <a:p>
            <a:pPr lvl="1"/>
            <a:r>
              <a:rPr lang="en-US" sz="2400" dirty="0"/>
              <a:t>Oversee global number resource policy work</a:t>
            </a:r>
          </a:p>
          <a:p>
            <a:pPr lvl="1"/>
            <a:r>
              <a:rPr lang="en-US" sz="2400" dirty="0"/>
              <a:t>Appoint 2 Directors to the ICANN Board </a:t>
            </a:r>
          </a:p>
          <a:p>
            <a:pPr lvl="1"/>
            <a:r>
              <a:rPr lang="en-US" sz="2400" dirty="0"/>
              <a:t>Serve on various ICANN bodies as </a:t>
            </a:r>
            <a:r>
              <a:rPr lang="en-US" sz="2400" dirty="0" smtClean="0"/>
              <a:t>needed</a:t>
            </a:r>
          </a:p>
          <a:p>
            <a:pPr lvl="1"/>
            <a:r>
              <a:rPr lang="en-US" sz="2400" dirty="0" smtClean="0"/>
              <a:t>Advise </a:t>
            </a:r>
            <a:r>
              <a:rPr lang="en-US" sz="2400" dirty="0"/>
              <a:t>ICANN Board on number resource matters</a:t>
            </a:r>
          </a:p>
        </p:txBody>
      </p:sp>
      <p:sp>
        <p:nvSpPr>
          <p:cNvPr id="4" name="Slide Number Placeholder 3"/>
          <p:cNvSpPr>
            <a:spLocks noGrp="1"/>
          </p:cNvSpPr>
          <p:nvPr>
            <p:ph type="sldNum" sz="quarter" idx="12"/>
          </p:nvPr>
        </p:nvSpPr>
        <p:spPr/>
        <p:txBody>
          <a:bodyPr/>
          <a:lstStyle/>
          <a:p>
            <a:fld id="{38B2A337-2C29-4402-A0A2-E290C184D5D3}" type="slidenum">
              <a:rPr lang="en-AU" smtClean="0"/>
              <a:pPr/>
              <a:t>8</a:t>
            </a:fld>
            <a:endParaRPr lang="en-AU" dirty="0"/>
          </a:p>
        </p:txBody>
      </p:sp>
    </p:spTree>
    <p:extLst>
      <p:ext uri="{BB962C8B-B14F-4D97-AF65-F5344CB8AC3E}">
        <p14:creationId xmlns:p14="http://schemas.microsoft.com/office/powerpoint/2010/main" val="3146079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62069263"/>
              </p:ext>
            </p:extLst>
          </p:nvPr>
        </p:nvGraphicFramePr>
        <p:xfrm>
          <a:off x="2195736" y="260648"/>
          <a:ext cx="6552728" cy="6248400"/>
        </p:xfrm>
        <a:graphic>
          <a:graphicData uri="http://schemas.openxmlformats.org/drawingml/2006/table">
            <a:tbl>
              <a:tblPr firstRow="1" bandRow="1">
                <a:tableStyleId>{2D5ABB26-0587-4C30-8999-92F81FD0307C}</a:tableStyleId>
              </a:tblPr>
              <a:tblGrid>
                <a:gridCol w="2736304"/>
                <a:gridCol w="3816424"/>
              </a:tblGrid>
              <a:tr h="725800">
                <a:tc>
                  <a:txBody>
                    <a:bodyPr/>
                    <a:lstStyle/>
                    <a:p>
                      <a:pPr algn="ctr"/>
                      <a:r>
                        <a:rPr lang="en-US" sz="4400" dirty="0" smtClean="0">
                          <a:solidFill>
                            <a:srgbClr val="0A406B"/>
                          </a:solidFill>
                        </a:rPr>
                        <a:t>Registry</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r>
                        <a:rPr lang="en-US" sz="4400" dirty="0" smtClean="0">
                          <a:solidFill>
                            <a:srgbClr val="0A406B"/>
                          </a:solidFill>
                        </a:rPr>
                        <a:t>Member</a:t>
                      </a:r>
                      <a:endParaRPr lang="en-US" sz="3200"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a:t>
                      </a:r>
                      <a:r>
                        <a:rPr lang="en-US" sz="1800" kern="1200" dirty="0" smtClean="0">
                          <a:solidFill>
                            <a:srgbClr val="0A406B"/>
                          </a:solidFill>
                          <a:effectLst/>
                        </a:rPr>
                        <a:t>Fiona</a:t>
                      </a:r>
                      <a:r>
                        <a:rPr lang="en-US" sz="1800" kern="1200" baseline="0" dirty="0" smtClean="0">
                          <a:solidFill>
                            <a:srgbClr val="0A406B"/>
                          </a:solidFill>
                          <a:effectLst/>
                        </a:rPr>
                        <a:t> </a:t>
                      </a:r>
                      <a:r>
                        <a:rPr lang="en-US" sz="1800" kern="1200" baseline="0" dirty="0" err="1" smtClean="0">
                          <a:solidFill>
                            <a:srgbClr val="0A406B"/>
                          </a:solidFill>
                          <a:effectLst/>
                        </a:rPr>
                        <a:t>Asonga</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kern="1200" dirty="0" smtClean="0">
                          <a:solidFill>
                            <a:srgbClr val="0A406B"/>
                          </a:solidFill>
                          <a:effectLst/>
                        </a:rPr>
                        <a:t>Alan Barrett* [Vice Chair]</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rgbClr val="0A406B"/>
                          </a:solidFill>
                          <a:effectLst/>
                        </a:rPr>
                        <a:t>     </a:t>
                      </a:r>
                      <a:r>
                        <a:rPr lang="en-US" sz="1800" kern="1200" dirty="0" smtClean="0">
                          <a:solidFill>
                            <a:srgbClr val="0A406B"/>
                          </a:solidFill>
                          <a:effectLst/>
                        </a:rPr>
                        <a:t>Douglas</a:t>
                      </a:r>
                      <a:r>
                        <a:rPr lang="en-US" sz="1800" kern="1200" baseline="0" dirty="0" smtClean="0">
                          <a:solidFill>
                            <a:srgbClr val="0A406B"/>
                          </a:solidFill>
                          <a:effectLst/>
                        </a:rPr>
                        <a:t> </a:t>
                      </a:r>
                      <a:r>
                        <a:rPr lang="en-US" sz="1800" kern="1200" baseline="0" dirty="0" err="1" smtClean="0">
                          <a:solidFill>
                            <a:srgbClr val="0A406B"/>
                          </a:solidFill>
                          <a:effectLst/>
                        </a:rPr>
                        <a:t>Onyango</a:t>
                      </a:r>
                      <a:endParaRPr lang="en-US" dirty="0" smtClean="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Andy Linton*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Naresh </a:t>
                      </a:r>
                      <a:r>
                        <a:rPr lang="en-US" sz="1800" kern="1200" dirty="0" err="1" smtClean="0">
                          <a:solidFill>
                            <a:srgbClr val="0A406B"/>
                          </a:solidFill>
                          <a:effectLst/>
                        </a:rPr>
                        <a:t>Ajwani</a:t>
                      </a:r>
                      <a:r>
                        <a:rPr lang="en-US" sz="1800" kern="1200" dirty="0" smtClean="0">
                          <a:solidFill>
                            <a:srgbClr val="0A406B"/>
                          </a:solidFill>
                          <a:effectLst/>
                        </a:rPr>
                        <a:t> </a:t>
                      </a:r>
                      <a:r>
                        <a:rPr lang="en-US" sz="1800" kern="1200" dirty="0" smtClean="0">
                          <a:solidFill>
                            <a:srgbClr val="0A406B"/>
                          </a:solidFill>
                          <a:effectLst/>
                        </a:rPr>
                        <a:t>[Vice Chair]</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Tomohiro Fujisaki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b="1" kern="1200" dirty="0" smtClean="0">
                          <a:solidFill>
                            <a:srgbClr val="000000"/>
                          </a:solidFill>
                          <a:effectLst/>
                        </a:rPr>
                        <a:t>     Jason Schiller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b="1" kern="1200" dirty="0" smtClean="0">
                          <a:solidFill>
                            <a:srgbClr val="000000"/>
                          </a:solidFill>
                          <a:effectLst/>
                        </a:rPr>
                        <a:t>     Ron da Silva* </a:t>
                      </a:r>
                      <a:endParaRPr lang="en-US" b="1"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b="1" kern="1200" dirty="0" smtClean="0">
                          <a:solidFill>
                            <a:srgbClr val="000000"/>
                          </a:solidFill>
                          <a:effectLst/>
                        </a:rPr>
                        <a:t>Louis Lee </a:t>
                      </a:r>
                      <a:r>
                        <a:rPr lang="en-US" sz="1800" kern="1200" dirty="0" smtClean="0">
                          <a:solidFill>
                            <a:srgbClr val="0A406B"/>
                          </a:solidFill>
                          <a:effectLst/>
                        </a:rPr>
                        <a:t>[Chair]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Ricardo </a:t>
                      </a:r>
                      <a:r>
                        <a:rPr lang="en-US" sz="1800" kern="1200" dirty="0" err="1" smtClean="0">
                          <a:solidFill>
                            <a:srgbClr val="0A406B"/>
                          </a:solidFill>
                          <a:effectLst/>
                        </a:rPr>
                        <a:t>Patara</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Hartmut Glaser*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kern="1200" dirty="0" smtClean="0">
                          <a:solidFill>
                            <a:srgbClr val="0A406B"/>
                          </a:solidFill>
                          <a:effectLst/>
                        </a:rPr>
                        <a:t>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rowSpan="3">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r>
                        <a:rPr lang="en-US" sz="1800" kern="1200" dirty="0" smtClean="0">
                          <a:solidFill>
                            <a:srgbClr val="0A406B"/>
                          </a:solidFill>
                          <a:effectLst/>
                        </a:rPr>
                        <a:t>     </a:t>
                      </a:r>
                      <a:r>
                        <a:rPr lang="en-US" sz="1800" kern="1200" dirty="0" smtClean="0">
                          <a:solidFill>
                            <a:srgbClr val="0A406B"/>
                          </a:solidFill>
                          <a:effectLst/>
                        </a:rPr>
                        <a:t>Hans </a:t>
                      </a:r>
                      <a:r>
                        <a:rPr lang="en-US" sz="1800" kern="1200" dirty="0" err="1" smtClean="0">
                          <a:solidFill>
                            <a:srgbClr val="0A406B"/>
                          </a:solidFill>
                          <a:effectLst/>
                        </a:rPr>
                        <a:t>Petter</a:t>
                      </a:r>
                      <a:r>
                        <a:rPr lang="en-US" sz="1800" kern="1200" dirty="0" smtClean="0">
                          <a:solidFill>
                            <a:srgbClr val="0A406B"/>
                          </a:solidFill>
                          <a:effectLst/>
                        </a:rPr>
                        <a:t> </a:t>
                      </a:r>
                      <a:r>
                        <a:rPr lang="en-US" sz="1800" kern="1200" dirty="0" err="1" smtClean="0">
                          <a:solidFill>
                            <a:srgbClr val="0A406B"/>
                          </a:solidFill>
                          <a:effectLst/>
                        </a:rPr>
                        <a:t>Holen</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a:t>
                      </a:r>
                      <a:r>
                        <a:rPr lang="en-US" sz="1800" kern="1200" dirty="0" smtClean="0">
                          <a:solidFill>
                            <a:srgbClr val="0A406B"/>
                          </a:solidFill>
                          <a:effectLst/>
                        </a:rPr>
                        <a:t>Dmitry</a:t>
                      </a:r>
                      <a:r>
                        <a:rPr lang="en-US" sz="1800" kern="1200" baseline="0" dirty="0" smtClean="0">
                          <a:solidFill>
                            <a:srgbClr val="0A406B"/>
                          </a:solidFill>
                          <a:effectLst/>
                        </a:rPr>
                        <a:t> </a:t>
                      </a:r>
                      <a:r>
                        <a:rPr lang="en-US" sz="1800" kern="1200" baseline="0" dirty="0" err="1" smtClean="0">
                          <a:solidFill>
                            <a:srgbClr val="0A406B"/>
                          </a:solidFill>
                          <a:effectLst/>
                        </a:rPr>
                        <a:t>Kohmanyuk</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r h="299110">
                <a:tc vMerge="1">
                  <a:txBody>
                    <a:bodyPr/>
                    <a:lstStyle/>
                    <a:p>
                      <a:endParaRPr lang="en-US" dirty="0"/>
                    </a:p>
                  </a:txBody>
                  <a:tcPr/>
                </a:tc>
                <a:tc>
                  <a:txBody>
                    <a:bodyPr/>
                    <a:lstStyle/>
                    <a:p>
                      <a:r>
                        <a:rPr lang="en-US" sz="1800" kern="1200" dirty="0" smtClean="0">
                          <a:solidFill>
                            <a:srgbClr val="0A406B"/>
                          </a:solidFill>
                          <a:effectLst/>
                        </a:rPr>
                        <a:t>     Wilfried Woeber* </a:t>
                      </a:r>
                      <a:endParaRPr lang="en-US" dirty="0">
                        <a:solidFill>
                          <a:srgbClr val="0A406B"/>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r>
            </a:tbl>
          </a:graphicData>
        </a:graphic>
      </p:graphicFrame>
      <p:pic>
        <p:nvPicPr>
          <p:cNvPr id="7" name="Picture 6"/>
          <p:cNvPicPr>
            <a:picLocks noChangeAspect="1"/>
          </p:cNvPicPr>
          <p:nvPr/>
        </p:nvPicPr>
        <p:blipFill>
          <a:blip r:embed="rId3"/>
          <a:stretch>
            <a:fillRect/>
          </a:stretch>
        </p:blipFill>
        <p:spPr>
          <a:xfrm>
            <a:off x="2569565" y="3645024"/>
            <a:ext cx="1905000" cy="457200"/>
          </a:xfrm>
          <a:prstGeom prst="rect">
            <a:avLst/>
          </a:prstGeom>
        </p:spPr>
      </p:pic>
      <p:pic>
        <p:nvPicPr>
          <p:cNvPr id="8" name="Picture 7"/>
          <p:cNvPicPr>
            <a:picLocks noChangeAspect="1"/>
          </p:cNvPicPr>
          <p:nvPr/>
        </p:nvPicPr>
        <p:blipFill>
          <a:blip r:embed="rId4"/>
          <a:stretch>
            <a:fillRect/>
          </a:stretch>
        </p:blipFill>
        <p:spPr>
          <a:xfrm>
            <a:off x="2569565" y="2564904"/>
            <a:ext cx="1930427" cy="504056"/>
          </a:xfrm>
          <a:prstGeom prst="rect">
            <a:avLst/>
          </a:prstGeom>
        </p:spPr>
      </p:pic>
      <p:pic>
        <p:nvPicPr>
          <p:cNvPr id="10" name="Picture 9"/>
          <p:cNvPicPr>
            <a:picLocks noChangeAspect="1"/>
          </p:cNvPicPr>
          <p:nvPr/>
        </p:nvPicPr>
        <p:blipFill>
          <a:blip r:embed="rId5"/>
          <a:stretch>
            <a:fillRect/>
          </a:stretch>
        </p:blipFill>
        <p:spPr>
          <a:xfrm>
            <a:off x="2713581" y="5661248"/>
            <a:ext cx="1656184" cy="676149"/>
          </a:xfrm>
          <a:prstGeom prst="rect">
            <a:avLst/>
          </a:prstGeom>
        </p:spPr>
      </p:pic>
      <p:pic>
        <p:nvPicPr>
          <p:cNvPr id="2" name="Picture 1"/>
          <p:cNvPicPr>
            <a:picLocks noChangeAspect="1"/>
          </p:cNvPicPr>
          <p:nvPr/>
        </p:nvPicPr>
        <p:blipFill rotWithShape="1">
          <a:blip r:embed="rId6"/>
          <a:srcRect l="1" r="65415"/>
          <a:stretch/>
        </p:blipFill>
        <p:spPr>
          <a:xfrm>
            <a:off x="2627784" y="4321904"/>
            <a:ext cx="2016224" cy="1051312"/>
          </a:xfrm>
          <a:prstGeom prst="rect">
            <a:avLst/>
          </a:prstGeom>
        </p:spPr>
      </p:pic>
      <p:pic>
        <p:nvPicPr>
          <p:cNvPr id="3" name="Picture 2"/>
          <p:cNvPicPr>
            <a:picLocks noChangeAspect="1"/>
          </p:cNvPicPr>
          <p:nvPr/>
        </p:nvPicPr>
        <p:blipFill>
          <a:blip r:embed="rId7"/>
          <a:stretch>
            <a:fillRect/>
          </a:stretch>
        </p:blipFill>
        <p:spPr>
          <a:xfrm>
            <a:off x="2483768" y="1071541"/>
            <a:ext cx="2353352" cy="989307"/>
          </a:xfrm>
          <a:prstGeom prst="rect">
            <a:avLst/>
          </a:prstGeom>
        </p:spPr>
      </p:pic>
      <p:sp>
        <p:nvSpPr>
          <p:cNvPr id="4" name="Slide Number Placeholder 3"/>
          <p:cNvSpPr>
            <a:spLocks noGrp="1"/>
          </p:cNvSpPr>
          <p:nvPr>
            <p:ph type="sldNum" sz="quarter" idx="12"/>
          </p:nvPr>
        </p:nvSpPr>
        <p:spPr/>
        <p:txBody>
          <a:bodyPr/>
          <a:lstStyle/>
          <a:p>
            <a:fld id="{A71B747C-7108-1942-B4F5-628D14144FF7}" type="slidenum">
              <a:rPr lang="en-US" smtClean="0"/>
              <a:t>9</a:t>
            </a:fld>
            <a:endParaRPr lang="en-US" dirty="0"/>
          </a:p>
        </p:txBody>
      </p:sp>
    </p:spTree>
    <p:extLst>
      <p:ext uri="{BB962C8B-B14F-4D97-AF65-F5344CB8AC3E}">
        <p14:creationId xmlns:p14="http://schemas.microsoft.com/office/powerpoint/2010/main" val="22482150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quare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ASO-templat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ASO-template.potx</Template>
  <TotalTime>7037</TotalTime>
  <Words>1761</Words>
  <Application>Microsoft Macintosh PowerPoint</Application>
  <PresentationFormat>On-screen Show (4:3)</PresentationFormat>
  <Paragraphs>238</Paragraphs>
  <Slides>15</Slides>
  <Notes>15</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ASO-template</vt:lpstr>
      <vt:lpstr>Square Design</vt:lpstr>
      <vt:lpstr>1_Square Design</vt:lpstr>
      <vt:lpstr>1_ASO-template</vt:lpstr>
      <vt:lpstr>NRO NC Report: Activities of the ASO AC</vt:lpstr>
      <vt:lpstr>Agenda</vt:lpstr>
      <vt:lpstr>What is the NRO?</vt:lpstr>
      <vt:lpstr>What is the NRO</vt:lpstr>
      <vt:lpstr>What is the NRO EC</vt:lpstr>
      <vt:lpstr>What is the NRO NC</vt:lpstr>
      <vt:lpstr>What is the ASO?</vt:lpstr>
      <vt:lpstr>What is the ASO AC?</vt:lpstr>
      <vt:lpstr>PowerPoint Presentation</vt:lpstr>
      <vt:lpstr>Global Policy </vt:lpstr>
      <vt:lpstr>Global Policy Development</vt:lpstr>
      <vt:lpstr>Global Policy Development</vt:lpstr>
      <vt:lpstr>ASO AC Activities: ICANN Participation</vt:lpstr>
      <vt:lpstr>ASO AC Activities: ICANN Board Selection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Jason Schiller</cp:lastModifiedBy>
  <cp:revision>214</cp:revision>
  <cp:lastPrinted>2012-03-16T01:46:33Z</cp:lastPrinted>
  <dcterms:created xsi:type="dcterms:W3CDTF">2011-12-06T02:23:30Z</dcterms:created>
  <dcterms:modified xsi:type="dcterms:W3CDTF">2013-04-24T13:22:48Z</dcterms:modified>
</cp:coreProperties>
</file>