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91" r:id="rId2"/>
    <p:sldId id="292" r:id="rId3"/>
    <p:sldId id="293" r:id="rId4"/>
    <p:sldId id="297" r:id="rId5"/>
    <p:sldId id="294" r:id="rId6"/>
    <p:sldId id="295" r:id="rId7"/>
    <p:sldId id="296" r:id="rId8"/>
    <p:sldId id="298"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6A4"/>
    <a:srgbClr val="407BAC"/>
    <a:srgbClr val="EEB952"/>
    <a:srgbClr val="7FBCC8"/>
    <a:srgbClr val="98E0E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25" autoAdjust="0"/>
    <p:restoredTop sz="94660"/>
  </p:normalViewPr>
  <p:slideViewPr>
    <p:cSldViewPr snapToGrid="0" snapToObjects="1" showGuides="1">
      <p:cViewPr varScale="1">
        <p:scale>
          <a:sx n="84" d="100"/>
          <a:sy n="84" d="100"/>
        </p:scale>
        <p:origin x="-177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41698C-B8EC-4747-8C83-13A15E994677}" type="datetimeFigureOut">
              <a:rPr lang="en-US" smtClean="0"/>
              <a:pPr/>
              <a:t>Sun 4/21/2013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90AADB-981F-6845-8056-AC18216A6EAF}" type="slidenum">
              <a:rPr lang="en-US" smtClean="0"/>
              <a:pPr/>
              <a:t>‹#›</a:t>
            </a:fld>
            <a:endParaRPr lang="en-US"/>
          </a:p>
        </p:txBody>
      </p:sp>
    </p:spTree>
    <p:extLst>
      <p:ext uri="{BB962C8B-B14F-4D97-AF65-F5344CB8AC3E}">
        <p14:creationId xmlns:p14="http://schemas.microsoft.com/office/powerpoint/2010/main" val="14917965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744E13-8BCD-F740-AA56-7D34B0F79864}" type="datetimeFigureOut">
              <a:rPr lang="en-US" smtClean="0"/>
              <a:t>Sun 4/21/2013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1CE67F-0DD7-CB48-A1CB-09830BDCA497}" type="slidenum">
              <a:rPr lang="en-US" smtClean="0"/>
              <a:t>‹#›</a:t>
            </a:fld>
            <a:endParaRPr lang="en-US"/>
          </a:p>
        </p:txBody>
      </p:sp>
    </p:spTree>
    <p:extLst>
      <p:ext uri="{BB962C8B-B14F-4D97-AF65-F5344CB8AC3E}">
        <p14:creationId xmlns:p14="http://schemas.microsoft.com/office/powerpoint/2010/main" val="8933100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1CE67F-0DD7-CB48-A1CB-09830BDCA49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743C002-8CA0-43F7-8648-9615991FCDB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4</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743C002-8CA0-43F7-8648-9615991FCDBB}" type="slidenum">
              <a:rPr lang="en-US" smtClean="0">
                <a:solidFill>
                  <a:prstClr val="black"/>
                </a:solidFill>
              </a:rPr>
              <a:pPr/>
              <a:t>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2" name="Title 1"/>
          <p:cNvSpPr>
            <a:spLocks noGrp="1"/>
          </p:cNvSpPr>
          <p:nvPr>
            <p:ph type="ctrTitle"/>
          </p:nvPr>
        </p:nvSpPr>
        <p:spPr>
          <a:xfrm>
            <a:off x="1" y="2323711"/>
            <a:ext cx="9144000" cy="2967955"/>
          </a:xfrm>
        </p:spPr>
        <p:txBody>
          <a:bodyPr>
            <a:normAutofit/>
          </a:bodyPr>
          <a:lstStyle>
            <a:lvl1pPr algn="ctr">
              <a:defRPr sz="4800">
                <a:solidFill>
                  <a:schemeClr val="bg2"/>
                </a:solidFill>
              </a:defRPr>
            </a:lvl1pPr>
          </a:lstStyle>
          <a:p>
            <a:r>
              <a:rPr lang="en-US" dirty="0" smtClean="0"/>
              <a:t>Click to edit Master title</a:t>
            </a:r>
            <a:endParaRPr lang="en-US" dirty="0"/>
          </a:p>
        </p:txBody>
      </p:sp>
      <p:sp>
        <p:nvSpPr>
          <p:cNvPr id="3" name="Subtitle 2"/>
          <p:cNvSpPr>
            <a:spLocks noGrp="1"/>
          </p:cNvSpPr>
          <p:nvPr>
            <p:ph type="subTitle" idx="1"/>
          </p:nvPr>
        </p:nvSpPr>
        <p:spPr>
          <a:xfrm>
            <a:off x="437445" y="5291666"/>
            <a:ext cx="8255000" cy="1551765"/>
          </a:xfrm>
          <a:prstGeom prst="rect">
            <a:avLst/>
          </a:prstGeom>
        </p:spPr>
        <p:txBody>
          <a:bodyPr/>
          <a:lstStyle>
            <a:lvl1pPr marL="0" indent="0" algn="ctr">
              <a:buNone/>
              <a:defRPr>
                <a:solidFill>
                  <a:srgbClr val="EEECE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571"/>
            <a:ext cx="8497529" cy="1458932"/>
          </a:xfrm>
          <a:noFill/>
        </p:spPr>
        <p:txBody>
          <a:bodyPr>
            <a:normAutofit/>
          </a:bodyPr>
          <a:lstStyle>
            <a:lvl1pPr algn="l">
              <a:defRPr sz="4000">
                <a:solidFill>
                  <a:srgbClr val="98E0E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15503"/>
            <a:ext cx="8229600" cy="4240848"/>
          </a:xfrm>
          <a:prstGeom prst="rect">
            <a:avLst/>
          </a:prstGeom>
        </p:spPr>
        <p:txBody>
          <a:bodyPr/>
          <a:lstStyle>
            <a:lvl1pPr>
              <a:defRPr>
                <a:latin typeface="Century Gothic"/>
                <a:cs typeface="Century Gothic"/>
              </a:defRPr>
            </a:lvl1pPr>
            <a:lvl2pPr>
              <a:defRPr>
                <a:latin typeface="Century Gothic"/>
                <a:cs typeface="Century Gothic"/>
              </a:defRPr>
            </a:lvl2pPr>
            <a:lvl3pPr>
              <a:defRPr>
                <a:latin typeface="Century Gothic"/>
                <a:cs typeface="Century Gothic"/>
              </a:defRPr>
            </a:lvl3pPr>
            <a:lvl4pPr>
              <a:defRPr>
                <a:latin typeface="Century Gothic"/>
                <a:cs typeface="Century Gothic"/>
              </a:defRPr>
            </a:lvl4pPr>
            <a:lvl5pPr>
              <a:defRPr>
                <a:latin typeface="Century Gothic"/>
                <a:cs typeface="Century Gothi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3"/>
          <p:cNvSpPr>
            <a:spLocks noGrp="1"/>
          </p:cNvSpPr>
          <p:nvPr>
            <p:ph type="sldNum" sz="quarter" idx="4"/>
          </p:nvPr>
        </p:nvSpPr>
        <p:spPr>
          <a:xfrm>
            <a:off x="318952" y="6314116"/>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tlanta_master2-01.png"/>
          <p:cNvPicPr>
            <a:picLocks noChangeAspect="1"/>
          </p:cNvPicPr>
          <p:nvPr userDrawn="1"/>
        </p:nvPicPr>
        <p:blipFill>
          <a:blip r:embed="rId5"/>
          <a:stretch>
            <a:fillRect/>
          </a:stretch>
        </p:blipFill>
        <p:spPr>
          <a:xfrm>
            <a:off x="378" y="283"/>
            <a:ext cx="9143244" cy="6857433"/>
          </a:xfrm>
          <a:prstGeom prst="rect">
            <a:avLst/>
          </a:prstGeom>
        </p:spPr>
      </p:pic>
      <p:sp>
        <p:nvSpPr>
          <p:cNvPr id="2" name="Title Placeholder 1"/>
          <p:cNvSpPr>
            <a:spLocks noGrp="1"/>
          </p:cNvSpPr>
          <p:nvPr>
            <p:ph type="title"/>
          </p:nvPr>
        </p:nvSpPr>
        <p:spPr>
          <a:xfrm>
            <a:off x="319737" y="453589"/>
            <a:ext cx="6972180" cy="159957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pic>
        <p:nvPicPr>
          <p:cNvPr id="4" name="Picture 3" descr="Dallas_master_bckgrnd-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3391" cy="6857543"/>
          </a:xfrm>
          <a:prstGeom prst="rect">
            <a:avLst/>
          </a:prstGeom>
        </p:spPr>
      </p:pic>
      <p:pic>
        <p:nvPicPr>
          <p:cNvPr id="6" name="Picture 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3390" cy="6857543"/>
          </a:xfrm>
          <a:prstGeom prst="rect">
            <a:avLst/>
          </a:prstGeom>
        </p:spPr>
      </p:pic>
      <p:sp>
        <p:nvSpPr>
          <p:cNvPr id="7" name="Slide Number Placeholder 3"/>
          <p:cNvSpPr>
            <a:spLocks noGrp="1"/>
          </p:cNvSpPr>
          <p:nvPr>
            <p:ph type="sldNum" sz="quarter" idx="4"/>
          </p:nvPr>
        </p:nvSpPr>
        <p:spPr>
          <a:xfrm>
            <a:off x="318952" y="6356449"/>
            <a:ext cx="717091" cy="365125"/>
          </a:xfrm>
          <a:prstGeom prst="rect">
            <a:avLst/>
          </a:prstGeom>
        </p:spPr>
        <p:txBody>
          <a:bodyPr/>
          <a:lstStyle>
            <a:lvl1pPr>
              <a:defRPr sz="2000" b="0">
                <a:solidFill>
                  <a:srgbClr val="407BAC"/>
                </a:solidFill>
                <a:latin typeface="Century Gothic"/>
                <a:cs typeface="Century Gothic"/>
              </a:defRPr>
            </a:lvl1pPr>
          </a:lstStyle>
          <a:p>
            <a:fld id="{8A2B4DF6-1818-B940-8E30-590D998D27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Lst>
  <p:hf hdr="0" ftr="0" dt="0"/>
  <p:txStyles>
    <p:titleStyle>
      <a:lvl1pPr algn="ctr" defTabSz="457200" rtl="0" eaLnBrk="1" latinLnBrk="0" hangingPunct="1">
        <a:spcBef>
          <a:spcPct val="0"/>
        </a:spcBef>
        <a:buNone/>
        <a:defRPr sz="44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b="1"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15309" y="3476250"/>
            <a:ext cx="8284081" cy="2147188"/>
          </a:xfrm>
        </p:spPr>
        <p:txBody>
          <a:bodyPr anchor="t">
            <a:normAutofit fontScale="90000"/>
          </a:bodyPr>
          <a:lstStyle/>
          <a:p>
            <a:pPr>
              <a:lnSpc>
                <a:spcPct val="120000"/>
              </a:lnSpc>
            </a:pPr>
            <a:r>
              <a:rPr lang="en-US" sz="4400" dirty="0" smtClean="0">
                <a:solidFill>
                  <a:srgbClr val="3056A4"/>
                </a:solidFill>
              </a:rPr>
              <a:t>Draft </a:t>
            </a:r>
            <a:r>
              <a:rPr lang="en-US" sz="4400" dirty="0">
                <a:solidFill>
                  <a:srgbClr val="3056A4"/>
                </a:solidFill>
              </a:rPr>
              <a:t>Policy </a:t>
            </a:r>
            <a:r>
              <a:rPr lang="en-US" sz="4400" dirty="0" smtClean="0">
                <a:solidFill>
                  <a:srgbClr val="3056A4"/>
                </a:solidFill>
              </a:rPr>
              <a:t>2013-2</a:t>
            </a:r>
            <a:r>
              <a:rPr lang="en-US" dirty="0">
                <a:solidFill>
                  <a:srgbClr val="3056A4"/>
                </a:solidFill>
              </a:rPr>
              <a:t/>
            </a:r>
            <a:br>
              <a:rPr lang="en-US" dirty="0">
                <a:solidFill>
                  <a:srgbClr val="3056A4"/>
                </a:solidFill>
              </a:rPr>
            </a:br>
            <a:r>
              <a:rPr lang="en-US" sz="3600" b="0" dirty="0">
                <a:solidFill>
                  <a:srgbClr val="3056A4"/>
                </a:solidFill>
              </a:rPr>
              <a:t>3GPP Network IP Resource </a:t>
            </a:r>
            <a:r>
              <a:rPr lang="en-US" sz="3600" b="0" dirty="0">
                <a:solidFill>
                  <a:srgbClr val="3056A4"/>
                </a:solidFill>
              </a:rPr>
              <a:t>Policy</a:t>
            </a:r>
            <a:br>
              <a:rPr lang="en-US" sz="3600" b="0" dirty="0">
                <a:solidFill>
                  <a:srgbClr val="3056A4"/>
                </a:solidFill>
              </a:rPr>
            </a:br>
            <a:r>
              <a:rPr lang="en-US" sz="3100" b="0" dirty="0">
                <a:solidFill>
                  <a:srgbClr val="3056A4"/>
                </a:solidFill>
              </a:rPr>
              <a:t>Advisory Council Shepherds:</a:t>
            </a:r>
            <a:br>
              <a:rPr lang="en-US" sz="3100" b="0" dirty="0">
                <a:solidFill>
                  <a:srgbClr val="3056A4"/>
                </a:solidFill>
              </a:rPr>
            </a:br>
            <a:r>
              <a:rPr lang="en-US" sz="3100" b="0" dirty="0">
                <a:solidFill>
                  <a:srgbClr val="3056A4"/>
                </a:solidFill>
              </a:rPr>
              <a:t>Scott Leibrand and Rob Seastrom</a:t>
            </a:r>
            <a:endParaRPr lang="en-US" sz="3100" b="0" dirty="0">
              <a:solidFill>
                <a:srgbClr val="3056A4"/>
              </a:solidFill>
            </a:endParaRPr>
          </a:p>
        </p:txBody>
      </p:sp>
    </p:spTree>
    <p:extLst>
      <p:ext uri="{BB962C8B-B14F-4D97-AF65-F5344CB8AC3E}">
        <p14:creationId xmlns:p14="http://schemas.microsoft.com/office/powerpoint/2010/main" val="2613648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62000" y="872111"/>
            <a:ext cx="7696200" cy="714375"/>
          </a:xfrm>
        </p:spPr>
        <p:txBody>
          <a:bodyPr>
            <a:noAutofit/>
          </a:bodyPr>
          <a:lstStyle/>
          <a:p>
            <a:r>
              <a:rPr lang="en-US" sz="3600" b="1" dirty="0" smtClean="0">
                <a:solidFill>
                  <a:srgbClr val="3056A4"/>
                </a:solidFill>
                <a:latin typeface="Century Gothic"/>
                <a:cs typeface="Century Gothic"/>
              </a:rPr>
              <a:t>2013-2 – Summary</a:t>
            </a:r>
            <a:br>
              <a:rPr lang="en-US" sz="3600" b="1" dirty="0" smtClean="0">
                <a:solidFill>
                  <a:srgbClr val="3056A4"/>
                </a:solidFill>
                <a:latin typeface="Century Gothic"/>
                <a:cs typeface="Century Gothic"/>
              </a:rPr>
            </a:b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70637" y="1424307"/>
            <a:ext cx="7887564" cy="5182371"/>
          </a:xfrm>
          <a:prstGeom prst="rect">
            <a:avLst/>
          </a:prstGeom>
        </p:spPr>
        <p:txBody>
          <a:bodyPr>
            <a:normAutofit/>
          </a:bodyPr>
          <a:lstStyle/>
          <a:p>
            <a:r>
              <a:rPr lang="en-US" sz="2400" dirty="0"/>
              <a:t>The purpose of this policy proposal is to change the way ARIN counts utilization for mobile network operators. The proposal offers two possible options.  Instead of the current policy applied to mobile operators, which applies </a:t>
            </a:r>
            <a:r>
              <a:rPr lang="en-US" sz="2400" dirty="0" smtClean="0"/>
              <a:t>80</a:t>
            </a:r>
            <a:r>
              <a:rPr lang="en-US" sz="2400" dirty="0"/>
              <a:t>% </a:t>
            </a:r>
            <a:r>
              <a:rPr lang="en-US" sz="2400" dirty="0" smtClean="0"/>
              <a:t>utilization, </a:t>
            </a:r>
            <a:r>
              <a:rPr lang="en-US" sz="2400" dirty="0" smtClean="0"/>
              <a:t>one option would </a:t>
            </a:r>
            <a:r>
              <a:rPr lang="en-US" sz="2400" dirty="0"/>
              <a:t>count a block as utilized if 50% is in use by customers.  </a:t>
            </a:r>
            <a:r>
              <a:rPr lang="en-US" sz="2400" dirty="0" smtClean="0"/>
              <a:t>A second </a:t>
            </a:r>
            <a:r>
              <a:rPr lang="en-US" sz="2400" dirty="0"/>
              <a:t>option would count the total number of subscribers as the utilization measurement.</a:t>
            </a:r>
            <a:endParaRPr lang="en-US" sz="2400" dirty="0" smtClean="0">
              <a:latin typeface="Century Gothic"/>
              <a:cs typeface="Century Gothic"/>
            </a:endParaRP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2</a:t>
            </a:fld>
            <a:endParaRPr lang="en-US" dirty="0"/>
          </a:p>
        </p:txBody>
      </p:sp>
    </p:spTree>
    <p:extLst>
      <p:ext uri="{BB962C8B-B14F-4D97-AF65-F5344CB8AC3E}">
        <p14:creationId xmlns:p14="http://schemas.microsoft.com/office/powerpoint/2010/main" val="29521402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0"/>
            <a:ext cx="9144000" cy="714375"/>
          </a:xfrm>
        </p:spPr>
        <p:txBody>
          <a:bodyPr>
            <a:normAutofit/>
          </a:bodyPr>
          <a:lstStyle/>
          <a:p>
            <a:r>
              <a:rPr lang="en-US" sz="3600" b="1" dirty="0" smtClean="0">
                <a:solidFill>
                  <a:srgbClr val="3056A4"/>
                </a:solidFill>
                <a:latin typeface="Century Gothic"/>
                <a:cs typeface="Century Gothic"/>
              </a:rPr>
              <a:t>2013-2 </a:t>
            </a:r>
            <a:r>
              <a:rPr lang="en-US" sz="3600" b="1" dirty="0" smtClean="0">
                <a:solidFill>
                  <a:srgbClr val="3056A4"/>
                </a:solidFill>
                <a:latin typeface="Century Gothic"/>
                <a:cs typeface="Century Gothic"/>
              </a:rPr>
              <a:t>– </a:t>
            </a:r>
            <a:r>
              <a:rPr lang="en-US" sz="3600" dirty="0" smtClean="0">
                <a:solidFill>
                  <a:srgbClr val="3056A4"/>
                </a:solidFill>
              </a:rPr>
              <a:t>Technical background</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226503" y="714376"/>
            <a:ext cx="8665827" cy="5451532"/>
          </a:xfrm>
          <a:prstGeom prst="rect">
            <a:avLst/>
          </a:prstGeom>
        </p:spPr>
        <p:txBody>
          <a:bodyPr>
            <a:normAutofit fontScale="70000" lnSpcReduction="20000"/>
          </a:bodyPr>
          <a:lstStyle/>
          <a:p>
            <a:r>
              <a:rPr lang="en-US" dirty="0"/>
              <a:t>Current 3GPP architectures consist of hierarchical aggregation, from cell site up to anchor nodes, approximately one per NFL city. Anchor nodes are the point where IP addresses are assigned and topologically positioned in the network. Generally an anchor node must be provisioned with enough addresses to handle all simultaneously attached users, plus enough headroom to handle failover from an adjacent anchor node in the event of an outage. </a:t>
            </a:r>
            <a:endParaRPr lang="en-US" dirty="0" smtClean="0"/>
          </a:p>
          <a:p>
            <a:r>
              <a:rPr lang="en-US" dirty="0" smtClean="0"/>
              <a:t>Capacity </a:t>
            </a:r>
            <a:r>
              <a:rPr lang="en-US" dirty="0"/>
              <a:t>planning generally ensures that all anchor nodes have </a:t>
            </a:r>
            <a:r>
              <a:rPr lang="en-US" dirty="0" smtClean="0"/>
              <a:t>approximately </a:t>
            </a:r>
            <a:r>
              <a:rPr lang="en-US" dirty="0"/>
              <a:t>the same number of attached users at steady state. Moving addresses between anchor nodes would require significant renumbering effort and substantial increases in operational complexity, so cannot be performed during an outage. Generally addresses are not renumbered between anchor nodes: instead, aggregation nodes can be rehomed as needed to balance steady state capacity </a:t>
            </a:r>
            <a:r>
              <a:rPr lang="en-US" dirty="0" smtClean="0"/>
              <a:t>levels.</a:t>
            </a:r>
          </a:p>
          <a:p>
            <a:r>
              <a:rPr lang="en-US" dirty="0" smtClean="0"/>
              <a:t>Because </a:t>
            </a:r>
            <a:r>
              <a:rPr lang="en-US" dirty="0"/>
              <a:t>of the 3GPP architecture's failover and capacity planning requirements, all cellular networks target approximately 50% simultaneous usage of each anchor node's IP addresses. However, even at 50% usage, the total number of subscribers generally exceeds the number of addresses needed</a:t>
            </a:r>
            <a:r>
              <a:rPr lang="en-US" dirty="0" smtClean="0"/>
              <a:t>.</a:t>
            </a:r>
            <a:endParaRPr lang="en-US"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3</a:t>
            </a:fld>
            <a:endParaRPr lang="en-US" dirty="0"/>
          </a:p>
        </p:txBody>
      </p:sp>
    </p:spTree>
    <p:extLst>
      <p:ext uri="{BB962C8B-B14F-4D97-AF65-F5344CB8AC3E}">
        <p14:creationId xmlns:p14="http://schemas.microsoft.com/office/powerpoint/2010/main" val="21975878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588859"/>
            <a:ext cx="9144000" cy="714375"/>
          </a:xfrm>
        </p:spPr>
        <p:txBody>
          <a:bodyPr>
            <a:normAutofit/>
          </a:bodyPr>
          <a:lstStyle/>
          <a:p>
            <a:r>
              <a:rPr lang="en-US" sz="3600" b="1" dirty="0" smtClean="0">
                <a:solidFill>
                  <a:srgbClr val="3056A4"/>
                </a:solidFill>
                <a:latin typeface="Century Gothic"/>
                <a:cs typeface="Century Gothic"/>
              </a:rPr>
              <a:t>2013-2 </a:t>
            </a:r>
            <a:r>
              <a:rPr lang="en-US" sz="3600" b="1" dirty="0" smtClean="0">
                <a:solidFill>
                  <a:srgbClr val="3056A4"/>
                </a:solidFill>
                <a:latin typeface="Century Gothic"/>
                <a:cs typeface="Century Gothic"/>
              </a:rPr>
              <a:t>– </a:t>
            </a:r>
            <a:r>
              <a:rPr lang="en-US" sz="3600" dirty="0">
                <a:solidFill>
                  <a:srgbClr val="3056A4"/>
                </a:solidFill>
              </a:rPr>
              <a:t>Problem Statement</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639418"/>
          </a:xfrm>
          <a:prstGeom prst="rect">
            <a:avLst/>
          </a:prstGeom>
        </p:spPr>
        <p:txBody>
          <a:bodyPr>
            <a:normAutofit fontScale="85000" lnSpcReduction="20000"/>
          </a:bodyPr>
          <a:lstStyle/>
          <a:p>
            <a:r>
              <a:rPr lang="en-US" dirty="0"/>
              <a:t>Currently, a number of mobile networks are using non-</a:t>
            </a:r>
            <a:r>
              <a:rPr lang="en-US" dirty="0" err="1"/>
              <a:t>RIR</a:t>
            </a:r>
            <a:r>
              <a:rPr lang="en-US" dirty="0"/>
              <a:t>-assigned space internally to meet customer demand. However, there is insufficient private space (RFC1918, etc.) available for internal use, so other unassigned space is currently being used</a:t>
            </a:r>
            <a:r>
              <a:rPr lang="en-US" dirty="0" smtClean="0"/>
              <a:t>.</a:t>
            </a:r>
          </a:p>
          <a:p>
            <a:r>
              <a:rPr lang="en-US" dirty="0" smtClean="0"/>
              <a:t>As </a:t>
            </a:r>
            <a:r>
              <a:rPr lang="en-US" dirty="0"/>
              <a:t>this unassigned space is brought into service via reclamation, returns, and transfers, it is no longer possible to use it internally, so globally unique space must be used instead</a:t>
            </a:r>
            <a:r>
              <a:rPr lang="en-US" dirty="0" smtClean="0"/>
              <a:t>.</a:t>
            </a:r>
          </a:p>
          <a:p>
            <a:r>
              <a:rPr lang="en-US" dirty="0" smtClean="0"/>
              <a:t>As </a:t>
            </a:r>
            <a:r>
              <a:rPr lang="en-US" dirty="0"/>
              <a:t>a result, most of the need for additional </a:t>
            </a:r>
            <a:r>
              <a:rPr lang="en-US" dirty="0" err="1"/>
              <a:t>RIR</a:t>
            </a:r>
            <a:r>
              <a:rPr lang="en-US" dirty="0"/>
              <a:t>-assigned space is to serve existing customers, not to accommodate future growth.</a:t>
            </a:r>
          </a:p>
          <a:p>
            <a:endParaRPr lang="en-US" dirty="0" smtClean="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4</a:t>
            </a:fld>
            <a:endParaRPr lang="en-US" dirty="0"/>
          </a:p>
        </p:txBody>
      </p:sp>
    </p:spTree>
    <p:extLst>
      <p:ext uri="{BB962C8B-B14F-4D97-AF65-F5344CB8AC3E}">
        <p14:creationId xmlns:p14="http://schemas.microsoft.com/office/powerpoint/2010/main" val="7623910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smtClean="0">
                <a:solidFill>
                  <a:srgbClr val="3056A4"/>
                </a:solidFill>
              </a:rPr>
              <a:t>Potential solutions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smtClean="0"/>
              <a:t>Apply </a:t>
            </a:r>
            <a:r>
              <a:rPr lang="en-US" dirty="0"/>
              <a:t>a 50% usage </a:t>
            </a:r>
            <a:r>
              <a:rPr lang="en-US" dirty="0" smtClean="0"/>
              <a:t>requirement of </a:t>
            </a:r>
            <a:r>
              <a:rPr lang="en-US" dirty="0"/>
              <a:t>simultaneously attached </a:t>
            </a:r>
            <a:r>
              <a:rPr lang="en-US" dirty="0" smtClean="0"/>
              <a:t>users</a:t>
            </a:r>
          </a:p>
          <a:p>
            <a:r>
              <a:rPr lang="en-US" dirty="0"/>
              <a:t>I</a:t>
            </a:r>
            <a:r>
              <a:rPr lang="en-US" dirty="0" smtClean="0"/>
              <a:t>nstead </a:t>
            </a:r>
            <a:r>
              <a:rPr lang="en-US" dirty="0"/>
              <a:t>count total </a:t>
            </a:r>
            <a:r>
              <a:rPr lang="en-US" dirty="0" smtClean="0"/>
              <a:t>subscribers, </a:t>
            </a:r>
            <a:r>
              <a:rPr lang="en-US" dirty="0"/>
              <a:t>and apply a </a:t>
            </a:r>
            <a:r>
              <a:rPr lang="en-US" dirty="0" smtClean="0"/>
              <a:t>higher </a:t>
            </a:r>
            <a:r>
              <a:rPr lang="en-US" dirty="0"/>
              <a:t>threshold, such as 80% or even 90</a:t>
            </a:r>
            <a:r>
              <a:rPr lang="en-US" dirty="0" smtClean="0"/>
              <a:t>%</a:t>
            </a:r>
          </a:p>
          <a:p>
            <a:r>
              <a:rPr lang="en-US" dirty="0" smtClean="0"/>
              <a:t>Other ideas?</a:t>
            </a:r>
            <a:endParaRPr lang="en-US"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5</a:t>
            </a:fld>
            <a:endParaRPr lang="en-US" dirty="0"/>
          </a:p>
        </p:txBody>
      </p:sp>
    </p:spTree>
    <p:extLst>
      <p:ext uri="{BB962C8B-B14F-4D97-AF65-F5344CB8AC3E}">
        <p14:creationId xmlns:p14="http://schemas.microsoft.com/office/powerpoint/2010/main" val="1181833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smtClean="0">
                <a:solidFill>
                  <a:srgbClr val="3056A4"/>
                </a:solidFill>
              </a:rPr>
              <a:t>Benefits of solving this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b="0" dirty="0" smtClean="0"/>
              <a:t>Address a real problem for at least some cellular operators</a:t>
            </a:r>
          </a:p>
          <a:p>
            <a:r>
              <a:rPr lang="en-US" dirty="0" smtClean="0"/>
              <a:t>Allow those operators to reduce use of NAT </a:t>
            </a:r>
          </a:p>
          <a:p>
            <a:r>
              <a:rPr lang="en-US" dirty="0" smtClean="0"/>
              <a:t>Avoid address conflicts as previously unused space as it gets transferred and routed</a:t>
            </a:r>
          </a:p>
          <a:p>
            <a:r>
              <a:rPr lang="en-US" b="0" dirty="0" smtClean="0"/>
              <a:t>Apply policy similar </a:t>
            </a:r>
            <a:r>
              <a:rPr lang="en-US" dirty="0"/>
              <a:t>to 4.2.3.7.3.1. Residential Market </a:t>
            </a:r>
            <a:r>
              <a:rPr lang="en-US" dirty="0" smtClean="0"/>
              <a:t>Area to cellular operators providing similar services.</a:t>
            </a:r>
            <a:endParaRPr lang="en-US" b="0" dirty="0" smtClean="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6</a:t>
            </a:fld>
            <a:endParaRPr lang="en-US" dirty="0"/>
          </a:p>
        </p:txBody>
      </p:sp>
    </p:spTree>
    <p:extLst>
      <p:ext uri="{BB962C8B-B14F-4D97-AF65-F5344CB8AC3E}">
        <p14:creationId xmlns:p14="http://schemas.microsoft.com/office/powerpoint/2010/main" val="2191364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a:solidFill>
                  <a:srgbClr val="3056A4"/>
                </a:solidFill>
              </a:rPr>
              <a:t>Potential Drawbacks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smtClean="0"/>
              <a:t>Would likely accelerate IPv4 depletion, if adopted in time</a:t>
            </a:r>
          </a:p>
          <a:p>
            <a:r>
              <a:rPr lang="en-US" dirty="0" smtClean="0"/>
              <a:t>Unclear how broadly the same problem statement applies to other 3GPP operators</a:t>
            </a:r>
          </a:p>
          <a:p>
            <a:r>
              <a:rPr lang="en-US" dirty="0" smtClean="0"/>
              <a:t>Outstanding technical questions?</a:t>
            </a:r>
          </a:p>
          <a:p>
            <a:r>
              <a:rPr lang="en-US" dirty="0" smtClean="0"/>
              <a:t>Could this be solved with technology instead of policy?</a:t>
            </a:r>
          </a:p>
          <a:p>
            <a:r>
              <a:rPr lang="en-US" dirty="0" smtClean="0"/>
              <a:t>Perhaps we should stop changing IPv4 policy</a:t>
            </a:r>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7</a:t>
            </a:fld>
            <a:endParaRPr lang="en-US" dirty="0"/>
          </a:p>
        </p:txBody>
      </p:sp>
    </p:spTree>
    <p:extLst>
      <p:ext uri="{BB962C8B-B14F-4D97-AF65-F5344CB8AC3E}">
        <p14:creationId xmlns:p14="http://schemas.microsoft.com/office/powerpoint/2010/main" val="33565965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840528"/>
            <a:ext cx="9144000" cy="714375"/>
          </a:xfrm>
        </p:spPr>
        <p:txBody>
          <a:bodyPr>
            <a:normAutofit/>
          </a:bodyPr>
          <a:lstStyle/>
          <a:p>
            <a:r>
              <a:rPr lang="en-US" sz="3600" b="1" dirty="0" smtClean="0">
                <a:solidFill>
                  <a:srgbClr val="3056A4"/>
                </a:solidFill>
                <a:latin typeface="Century Gothic"/>
                <a:cs typeface="Century Gothic"/>
              </a:rPr>
              <a:t>2013-2 – </a:t>
            </a:r>
            <a:r>
              <a:rPr lang="en-US" sz="3600" dirty="0" smtClean="0">
                <a:solidFill>
                  <a:srgbClr val="3056A4"/>
                </a:solidFill>
              </a:rPr>
              <a:t>Discussion points</a:t>
            </a:r>
            <a:endParaRPr lang="en-US" sz="3600" b="1" dirty="0">
              <a:solidFill>
                <a:srgbClr val="3056A4"/>
              </a:solidFill>
              <a:latin typeface="Century Gothic"/>
              <a:cs typeface="Century Gothic"/>
            </a:endParaRPr>
          </a:p>
        </p:txBody>
      </p:sp>
      <p:sp>
        <p:nvSpPr>
          <p:cNvPr id="8" name="Text Placeholder 7"/>
          <p:cNvSpPr>
            <a:spLocks noGrp="1"/>
          </p:cNvSpPr>
          <p:nvPr>
            <p:ph type="body" idx="4294967295"/>
          </p:nvPr>
        </p:nvSpPr>
        <p:spPr>
          <a:xfrm>
            <a:off x="515414" y="1562206"/>
            <a:ext cx="8099366" cy="4424607"/>
          </a:xfrm>
          <a:prstGeom prst="rect">
            <a:avLst/>
          </a:prstGeom>
        </p:spPr>
        <p:txBody>
          <a:bodyPr>
            <a:normAutofit/>
          </a:bodyPr>
          <a:lstStyle/>
          <a:p>
            <a:r>
              <a:rPr lang="en-US" dirty="0" smtClean="0"/>
              <a:t>Is the problem statement clear?</a:t>
            </a:r>
          </a:p>
          <a:p>
            <a:r>
              <a:rPr lang="en-US" dirty="0" smtClean="0"/>
              <a:t>Is it an </a:t>
            </a:r>
            <a:r>
              <a:rPr lang="en-US" dirty="0"/>
              <a:t>important problem to try to solve</a:t>
            </a:r>
            <a:r>
              <a:rPr lang="en-US" dirty="0" smtClean="0"/>
              <a:t>?</a:t>
            </a:r>
          </a:p>
          <a:p>
            <a:r>
              <a:rPr lang="en-US" dirty="0"/>
              <a:t>If so, how would you prefer we approach solving it</a:t>
            </a:r>
            <a:r>
              <a:rPr lang="en-US" dirty="0" smtClean="0"/>
              <a:t>?</a:t>
            </a:r>
          </a:p>
          <a:p>
            <a:pPr lvl="1"/>
            <a:r>
              <a:rPr lang="en-US" b="0" dirty="0" smtClean="0"/>
              <a:t>50% of simultaneously attached users?</a:t>
            </a:r>
          </a:p>
          <a:p>
            <a:pPr lvl="1"/>
            <a:r>
              <a:rPr lang="en-US" b="0" dirty="0" smtClean="0"/>
              <a:t>80-90% of total subscribers?</a:t>
            </a:r>
          </a:p>
          <a:p>
            <a:pPr lvl="1"/>
            <a:r>
              <a:rPr lang="en-US" b="0" dirty="0" smtClean="0"/>
              <a:t>Some other approach?</a:t>
            </a:r>
            <a:endParaRPr lang="en-US" b="0" dirty="0"/>
          </a:p>
        </p:txBody>
      </p:sp>
      <p:sp>
        <p:nvSpPr>
          <p:cNvPr id="5" name="Slide Number Placeholder 3"/>
          <p:cNvSpPr txBox="1">
            <a:spLocks/>
          </p:cNvSpPr>
          <p:nvPr/>
        </p:nvSpPr>
        <p:spPr>
          <a:xfrm>
            <a:off x="318952" y="6356449"/>
            <a:ext cx="717091" cy="365125"/>
          </a:xfrm>
          <a:prstGeom prst="rect">
            <a:avLst/>
          </a:prstGeom>
        </p:spPr>
        <p:txBody>
          <a:bodyPr/>
          <a:lstStyle>
            <a:defPPr>
              <a:defRPr lang="en-US"/>
            </a:defPPr>
            <a:lvl1pPr marL="0" algn="l" defTabSz="457200" rtl="0" eaLnBrk="1" latinLnBrk="0" hangingPunct="1">
              <a:defRPr sz="2000" b="0" kern="1200">
                <a:solidFill>
                  <a:srgbClr val="407BAC"/>
                </a:solidFill>
                <a:latin typeface="Century Gothic"/>
                <a:ea typeface="+mn-ea"/>
                <a:cs typeface="Century Gothic"/>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8A2B4DF6-1818-B940-8E30-590D998D271B}" type="slidenum">
              <a:rPr lang="en-US" smtClean="0"/>
              <a:pPr/>
              <a:t>8</a:t>
            </a:fld>
            <a:endParaRPr lang="en-US" dirty="0"/>
          </a:p>
        </p:txBody>
      </p:sp>
    </p:spTree>
    <p:extLst>
      <p:ext uri="{BB962C8B-B14F-4D97-AF65-F5344CB8AC3E}">
        <p14:creationId xmlns:p14="http://schemas.microsoft.com/office/powerpoint/2010/main" val="30550426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1681</TotalTime>
  <Words>534</Words>
  <Application>Microsoft Office PowerPoint</Application>
  <PresentationFormat>On-screen Show (4:3)</PresentationFormat>
  <Paragraphs>48</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Draft Policy 2013-2 3GPP Network IP Resource Policy Advisory Council Shepherds: Scott Leibrand and Rob Seastrom</vt:lpstr>
      <vt:lpstr>2013-2 – Summary </vt:lpstr>
      <vt:lpstr>2013-2 – Technical background</vt:lpstr>
      <vt:lpstr>2013-2 – Problem Statement</vt:lpstr>
      <vt:lpstr>2013-2 – Potential solutions</vt:lpstr>
      <vt:lpstr>2013-2 – Benefits of solving this</vt:lpstr>
      <vt:lpstr>2013-2 – Potential Drawbacks</vt:lpstr>
      <vt:lpstr>2013-2 – Discussion points</vt:lpstr>
    </vt:vector>
  </TitlesOfParts>
  <Company>arin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Erin Sellers</dc:creator>
  <cp:lastModifiedBy>Scott Leibrand</cp:lastModifiedBy>
  <cp:revision>65</cp:revision>
  <dcterms:created xsi:type="dcterms:W3CDTF">2010-08-12T13:39:46Z</dcterms:created>
  <dcterms:modified xsi:type="dcterms:W3CDTF">2013-04-22T15:14:04Z</dcterms:modified>
</cp:coreProperties>
</file>