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3" r:id="rId2"/>
    <p:sldId id="284" r:id="rId3"/>
    <p:sldId id="285" r:id="rId4"/>
    <p:sldId id="286" r:id="rId5"/>
    <p:sldId id="287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6A4"/>
    <a:srgbClr val="407BAC"/>
    <a:srgbClr val="EEB952"/>
    <a:srgbClr val="7FBCC8"/>
    <a:srgbClr val="98E0E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5" autoAdjust="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2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4/20/13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4/20/13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98E0E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5309" y="3476250"/>
            <a:ext cx="8284081" cy="21471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rgbClr val="3056A4"/>
                </a:solidFill>
              </a:rPr>
              <a:t>Draft </a:t>
            </a:r>
            <a:r>
              <a:rPr lang="en-US" sz="4400" dirty="0">
                <a:solidFill>
                  <a:srgbClr val="3056A4"/>
                </a:solidFill>
              </a:rPr>
              <a:t>Policy </a:t>
            </a:r>
            <a:r>
              <a:rPr lang="en-US" sz="4400" dirty="0" smtClean="0">
                <a:solidFill>
                  <a:srgbClr val="3056A4"/>
                </a:solidFill>
              </a:rPr>
              <a:t>2013-3</a:t>
            </a:r>
            <a:r>
              <a:rPr lang="en-US" dirty="0">
                <a:solidFill>
                  <a:srgbClr val="3056A4"/>
                </a:solidFill>
              </a:rPr>
              <a:t/>
            </a:r>
            <a:br>
              <a:rPr lang="en-US" dirty="0">
                <a:solidFill>
                  <a:srgbClr val="3056A4"/>
                </a:solidFill>
              </a:rPr>
            </a:br>
            <a:r>
              <a:rPr lang="en-US" sz="3600" b="0" dirty="0">
                <a:solidFill>
                  <a:srgbClr val="3056A4"/>
                </a:solidFill>
              </a:rPr>
              <a:t>Tiny IPv6 Allocations for ISPs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512180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056A4"/>
                </a:solidFill>
                <a:latin typeface="Century Gothic"/>
                <a:cs typeface="Century Gothic"/>
              </a:rPr>
              <a:t>2013-3 - History</a:t>
            </a:r>
            <a:endParaRPr lang="en-US" sz="3600" b="1" dirty="0">
              <a:solidFill>
                <a:srgbClr val="3056A4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18952" y="1318787"/>
            <a:ext cx="8658559" cy="55418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latin typeface="Century Gothic"/>
                <a:cs typeface="Century Gothic"/>
              </a:rPr>
              <a:t>Origin: ARIN-prop-185 (12 March 2013)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latin typeface="Century Gothic"/>
                <a:cs typeface="Century Gothic"/>
              </a:rPr>
              <a:t>AC Shepherds: David Farmer, Chris </a:t>
            </a:r>
            <a:r>
              <a:rPr lang="en-US" sz="2600" dirty="0" err="1" smtClean="0">
                <a:latin typeface="Century Gothic"/>
                <a:cs typeface="Century Gothic"/>
              </a:rPr>
              <a:t>Grundemann</a:t>
            </a:r>
            <a:endParaRPr lang="en-US" sz="2600" dirty="0" smtClean="0">
              <a:latin typeface="Century Gothic"/>
              <a:cs typeface="Century Gothic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latin typeface="Century Gothic"/>
                <a:cs typeface="Century Gothic"/>
              </a:rPr>
              <a:t>AC accepted as Draft Policy – 21 March 2013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smtClean="0">
                <a:latin typeface="Century Gothic"/>
                <a:cs typeface="Century Gothic"/>
              </a:rPr>
              <a:t>Text and assessment online &amp; in Discussion Guide</a:t>
            </a:r>
          </a:p>
          <a:p>
            <a:pPr marL="914400" lvl="1" indent="-514350">
              <a:lnSpc>
                <a:spcPct val="120000"/>
              </a:lnSpc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https://www.arin.net/policy/proposals/2013_3.html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62000" y="872111"/>
            <a:ext cx="7696200" cy="7143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3056A4"/>
                </a:solidFill>
                <a:latin typeface="Century Gothic"/>
                <a:cs typeface="Century Gothic"/>
              </a:rPr>
              <a:t>2013-3 – Summary</a:t>
            </a:r>
            <a:br>
              <a:rPr lang="en-US" sz="3600" b="1" dirty="0" smtClean="0">
                <a:solidFill>
                  <a:srgbClr val="3056A4"/>
                </a:solidFill>
                <a:latin typeface="Century Gothic"/>
                <a:cs typeface="Century Gothic"/>
              </a:rPr>
            </a:br>
            <a:endParaRPr lang="en-US" sz="3600" b="1" dirty="0">
              <a:solidFill>
                <a:srgbClr val="3056A4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70637" y="1424307"/>
            <a:ext cx="7887564" cy="51823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This policy proposal will reduce the minimum allocation size </a:t>
            </a:r>
            <a:r>
              <a:rPr lang="en-US" sz="2400" dirty="0" smtClean="0">
                <a:latin typeface="Century Gothic"/>
                <a:cs typeface="Century Gothic"/>
              </a:rPr>
              <a:t>from </a:t>
            </a:r>
            <a:r>
              <a:rPr lang="en-US" sz="2400" dirty="0">
                <a:latin typeface="Century Gothic"/>
                <a:cs typeface="Century Gothic"/>
              </a:rPr>
              <a:t>a /36 to a /40.  An ISP which has a /36 or a /40 can have additional allocations without being subject to additional allocation policy (6.5.3) as long as they do not cross the /32 border.</a:t>
            </a: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0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81000" y="935196"/>
            <a:ext cx="8229600" cy="71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056A4"/>
                </a:solidFill>
                <a:latin typeface="Century Gothic"/>
                <a:cs typeface="Century Gothic"/>
              </a:rPr>
              <a:t>2013-3 – Status at other RIRs</a:t>
            </a:r>
            <a:endParaRPr lang="en-US" sz="3600" b="1" dirty="0">
              <a:solidFill>
                <a:srgbClr val="3056A4"/>
              </a:solidFill>
              <a:latin typeface="Century Gothic"/>
              <a:cs typeface="Century Gothic"/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idx="4294967295"/>
          </p:nvPr>
        </p:nvSpPr>
        <p:spPr>
          <a:xfrm>
            <a:off x="1030828" y="1651159"/>
            <a:ext cx="7960772" cy="5287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ctr">
              <a:buNone/>
            </a:pPr>
            <a:endParaRPr lang="en-US" sz="3400" dirty="0" smtClean="0">
              <a:latin typeface="Century Gothic"/>
              <a:cs typeface="Century Gothic"/>
            </a:endParaRPr>
          </a:p>
          <a:p>
            <a:pPr marL="514350" indent="-514350" fontAlgn="ctr"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No similar proposals/discussions.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96584" y="55313"/>
            <a:ext cx="8229600" cy="7143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056A4"/>
                </a:solidFill>
                <a:latin typeface="Century Gothic"/>
                <a:cs typeface="Century Gothic"/>
              </a:rPr>
              <a:t>2013-3 – Staff Assessment</a:t>
            </a:r>
            <a:endParaRPr lang="en-US" sz="3600" b="1" dirty="0">
              <a:solidFill>
                <a:srgbClr val="3056A4"/>
              </a:solidFill>
              <a:latin typeface="Century Gothic"/>
              <a:cs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496584" y="769688"/>
            <a:ext cx="8081381" cy="49740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latin typeface="Century Gothic"/>
                <a:cs typeface="Century Gothic"/>
              </a:rPr>
              <a:t>New Draft Policy</a:t>
            </a:r>
          </a:p>
          <a:p>
            <a:pPr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• Posted recently for discussion.</a:t>
            </a:r>
          </a:p>
          <a:p>
            <a:pPr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• Staff</a:t>
            </a:r>
            <a:r>
              <a:rPr lang="en-US" sz="2400" dirty="0">
                <a:latin typeface="Century Gothic"/>
                <a:cs typeface="Century Gothic"/>
              </a:rPr>
              <a:t>/legal assessment to be performed </a:t>
            </a:r>
            <a:r>
              <a:rPr lang="en-US" sz="2400" dirty="0" smtClean="0">
                <a:latin typeface="Century Gothic"/>
                <a:cs typeface="Century Gothic"/>
              </a:rPr>
              <a:t>upon</a:t>
            </a:r>
            <a:endParaRPr lang="en-US" sz="2400" dirty="0">
              <a:latin typeface="Century Gothic"/>
              <a:cs typeface="Century Gothic"/>
            </a:endParaRPr>
          </a:p>
          <a:p>
            <a:pPr>
              <a:buNone/>
            </a:pPr>
            <a:r>
              <a:rPr lang="en-US" sz="2400" dirty="0">
                <a:latin typeface="Century Gothic"/>
                <a:cs typeface="Century Gothic"/>
              </a:rPr>
              <a:t>request of </a:t>
            </a:r>
            <a:r>
              <a:rPr lang="en-US" sz="2400" dirty="0" smtClean="0">
                <a:latin typeface="Century Gothic"/>
                <a:cs typeface="Century Gothic"/>
              </a:rPr>
              <a:t>the AC </a:t>
            </a:r>
            <a:r>
              <a:rPr lang="en-US" sz="2400" dirty="0">
                <a:latin typeface="Century Gothic"/>
                <a:cs typeface="Century Gothic"/>
              </a:rPr>
              <a:t>(when draft is fully developed).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kern="1200">
                <a:solidFill>
                  <a:srgbClr val="407BAC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4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5309" y="3476250"/>
            <a:ext cx="8284081" cy="21471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solidFill>
                  <a:srgbClr val="3056A4"/>
                </a:solidFill>
              </a:rPr>
              <a:t>Draft </a:t>
            </a:r>
            <a:r>
              <a:rPr lang="en-US" sz="4400" dirty="0">
                <a:solidFill>
                  <a:srgbClr val="3056A4"/>
                </a:solidFill>
              </a:rPr>
              <a:t>Policy </a:t>
            </a:r>
            <a:r>
              <a:rPr lang="en-US" sz="4400" dirty="0" smtClean="0">
                <a:solidFill>
                  <a:srgbClr val="3056A4"/>
                </a:solidFill>
              </a:rPr>
              <a:t>2013-3</a:t>
            </a:r>
            <a:r>
              <a:rPr lang="en-US" dirty="0">
                <a:solidFill>
                  <a:srgbClr val="3056A4"/>
                </a:solidFill>
              </a:rPr>
              <a:t/>
            </a:r>
            <a:br>
              <a:rPr lang="en-US" dirty="0">
                <a:solidFill>
                  <a:srgbClr val="3056A4"/>
                </a:solidFill>
              </a:rPr>
            </a:br>
            <a:r>
              <a:rPr lang="en-US" sz="3600" b="0" dirty="0">
                <a:solidFill>
                  <a:srgbClr val="3056A4"/>
                </a:solidFill>
              </a:rPr>
              <a:t>Tiny IPv6 Allocations for ISPs</a:t>
            </a:r>
          </a:p>
        </p:txBody>
      </p:sp>
    </p:spTree>
    <p:extLst>
      <p:ext uri="{BB962C8B-B14F-4D97-AF65-F5344CB8AC3E}">
        <p14:creationId xmlns:p14="http://schemas.microsoft.com/office/powerpoint/2010/main" val="142561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185</Words>
  <Application>Microsoft Macintosh PowerPoint</Application>
  <PresentationFormat>On-screen Show (4:3)</PresentationFormat>
  <Paragraphs>28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Draft Policy 2013-3 Tiny IPv6 Allocations for ISPs</vt:lpstr>
      <vt:lpstr>2013-3 - History</vt:lpstr>
      <vt:lpstr>2013-3 – Summary </vt:lpstr>
      <vt:lpstr>2013-3 – Status at other RIRs</vt:lpstr>
      <vt:lpstr>2013-3 – Staff Assessment</vt:lpstr>
      <vt:lpstr>Draft Policy 2013-3 Tiny IPv6 Allocations for ISPs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Einar Bohlin</cp:lastModifiedBy>
  <cp:revision>59</cp:revision>
  <dcterms:created xsi:type="dcterms:W3CDTF">2010-08-12T13:39:46Z</dcterms:created>
  <dcterms:modified xsi:type="dcterms:W3CDTF">2013-04-20T17:04:49Z</dcterms:modified>
</cp:coreProperties>
</file>