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0" r:id="rId2"/>
    <p:sldId id="298" r:id="rId3"/>
    <p:sldId id="299" r:id="rId4"/>
    <p:sldId id="290" r:id="rId5"/>
    <p:sldId id="294" r:id="rId6"/>
    <p:sldId id="300" r:id="rId7"/>
    <p:sldId id="301" r:id="rId8"/>
    <p:sldId id="292" r:id="rId9"/>
    <p:sldId id="295" r:id="rId10"/>
    <p:sldId id="302" r:id="rId11"/>
    <p:sldId id="303" r:id="rId12"/>
    <p:sldId id="304" r:id="rId13"/>
    <p:sldId id="305" r:id="rId14"/>
    <p:sldId id="29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7BAC"/>
    <a:srgbClr val="EEB952"/>
    <a:srgbClr val="7FBCC8"/>
    <a:srgbClr val="98E0E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10" d="100"/>
          <a:sy n="110" d="100"/>
        </p:scale>
        <p:origin x="-3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698C-B8EC-4747-8C83-13A15E994677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AADB-981F-6845-8056-AC18216A6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6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44E13-8BCD-F740-AA56-7D34B0F79864}" type="datetimeFigureOut">
              <a:rPr lang="en-US" smtClean="0"/>
              <a:t>4/12/13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CE67F-0DD7-CB48-A1CB-09830BDC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0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Reason for denied requests are mostly need to resubmit as an 8.2 transfer or duplicate requests submitted. There was one which was denied because they couldn't qualify)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E67F-0DD7-CB48-A1CB-09830BDCA4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50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0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323711"/>
            <a:ext cx="9144000" cy="2967955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445" y="5291666"/>
            <a:ext cx="8255000" cy="15517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EEECE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571"/>
            <a:ext cx="8497529" cy="1458932"/>
          </a:xfr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98E0E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5503"/>
            <a:ext cx="8229600" cy="4240848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14116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14116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lanta_master2-01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737" y="453589"/>
            <a:ext cx="6972180" cy="159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Dallas_master_bckgrnd-0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0" cy="6857543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in.net/resources/legacy/NSF_GC_Letter_RE_ARIN.pdf" TargetMode="External"/><Relationship Id="rId4" Type="http://schemas.openxmlformats.org/officeDocument/2006/relationships/hyperlink" Target="https://www.arin.net/resources/legacy/ARIN-Rudolph-NSF-18OCT2012.pdf" TargetMode="External"/><Relationship Id="rId5" Type="http://schemas.openxmlformats.org/officeDocument/2006/relationships/hyperlink" Target="https://www.arin.net/resources/legacy/NSF-Rudolph-ARIN-7NOV2012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tia.doc.gov/blog/2012/united-states-government-s-internet-protocol-numbering-principle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45" y="2323711"/>
            <a:ext cx="9005456" cy="2967955"/>
          </a:xfrm>
        </p:spPr>
        <p:txBody>
          <a:bodyPr>
            <a:normAutofit/>
          </a:bodyPr>
          <a:lstStyle/>
          <a:p>
            <a:r>
              <a:rPr lang="en-US" sz="4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Update on </a:t>
            </a:r>
            <a:r>
              <a:rPr lang="en-US" sz="4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Resource Transfers</a:t>
            </a:r>
            <a:endParaRPr lang="en-US" sz="4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Curran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3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91850"/>
            <a:ext cx="8610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Inter-RIR Transfers to/from RIPE Region</a:t>
            </a:r>
            <a:endParaRPr lang="en-US" sz="36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94475" y="2286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96B7549-5AEE-404D-BF4B-AF10A28A52E5}" type="slidenum">
              <a:rPr lang="en-US" sz="1800" b="0">
                <a:solidFill>
                  <a:schemeClr val="bg1"/>
                </a:solidFill>
                <a:latin typeface="Century Gothic" charset="0"/>
                <a:cs typeface="Century Gothic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800" b="0" dirty="0">
              <a:solidFill>
                <a:schemeClr val="bg1"/>
              </a:solidFill>
              <a:latin typeface="Century Gothic" charset="0"/>
              <a:cs typeface="Century Gothic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711050"/>
            <a:ext cx="8229600" cy="3962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sz="2600" dirty="0" smtClean="0"/>
              <a:t>RIPE Policy Proposal 2012</a:t>
            </a:r>
            <a:r>
              <a:rPr lang="en-US" sz="2600" dirty="0"/>
              <a:t>-</a:t>
            </a:r>
            <a:r>
              <a:rPr lang="en-US" sz="2600" dirty="0" smtClean="0"/>
              <a:t>02: “</a:t>
            </a:r>
            <a:r>
              <a:rPr lang="en-US" sz="2600" dirty="0"/>
              <a:t>Policy for Inter-RIR Transfers of IPv4 Address </a:t>
            </a:r>
            <a:r>
              <a:rPr lang="en-US" sz="2600" dirty="0" smtClean="0"/>
              <a:t>Space”</a:t>
            </a:r>
          </a:p>
          <a:p>
            <a:pPr lvl="1"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sz="2200" dirty="0" smtClean="0"/>
              <a:t>If adopted, would be compatible with ARIN’s Inter-RIR transfer policy, thus opening up transfers to/from parties in RIPE region</a:t>
            </a:r>
          </a:p>
          <a:p>
            <a:pPr marL="457200" lvl="1" indent="0">
              <a:lnSpc>
                <a:spcPct val="120000"/>
              </a:lnSpc>
              <a:buNone/>
              <a:defRPr/>
            </a:pPr>
            <a:endParaRPr lang="en-US" sz="2200" dirty="0" smtClean="0"/>
          </a:p>
          <a:p>
            <a:pPr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sz="2600" dirty="0" smtClean="0"/>
              <a:t>RIPE Policy Proposal 2013-03: “No </a:t>
            </a:r>
            <a:r>
              <a:rPr lang="en-US" sz="2600" dirty="0"/>
              <a:t>Need - Post-Depletion Reality Adjustment and </a:t>
            </a:r>
            <a:r>
              <a:rPr lang="en-US" sz="2600" dirty="0" smtClean="0"/>
              <a:t>Cleanup”</a:t>
            </a:r>
          </a:p>
          <a:p>
            <a:pPr lvl="1"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sz="2200" dirty="0" smtClean="0"/>
              <a:t>If adopted, would prevent transfers to/from RIPE region, until such time as RIPE or ARIN </a:t>
            </a:r>
            <a:r>
              <a:rPr lang="en-US" sz="2200" dirty="0" err="1" smtClean="0"/>
              <a:t>xfer</a:t>
            </a:r>
            <a:r>
              <a:rPr lang="en-US" sz="2200" dirty="0" smtClean="0"/>
              <a:t> policy were aligned by further change</a:t>
            </a:r>
            <a:endParaRPr lang="en-US" sz="2200" dirty="0"/>
          </a:p>
          <a:p>
            <a:pPr>
              <a:lnSpc>
                <a:spcPct val="120000"/>
              </a:lnSpc>
              <a:buFont typeface="Arial" charset="0"/>
              <a:buChar char="•"/>
              <a:defRPr/>
            </a:pPr>
            <a:endParaRPr lang="en-US" sz="4000" dirty="0" smtClean="0"/>
          </a:p>
          <a:p>
            <a:pPr lvl="1">
              <a:lnSpc>
                <a:spcPct val="120000"/>
              </a:lnSpc>
              <a:buFont typeface="Arial" charset="0"/>
              <a:buChar char="•"/>
              <a:defRPr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45104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1655240"/>
              </p:ext>
            </p:extLst>
          </p:nvPr>
        </p:nvGraphicFramePr>
        <p:xfrm>
          <a:off x="609601" y="1691625"/>
          <a:ext cx="4038599" cy="3478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597"/>
                <a:gridCol w="2054002"/>
              </a:tblGrid>
              <a:tr h="53339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ArialMT"/>
                        </a:rPr>
                        <a:t>Autonomous System Number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ArialMT"/>
                        </a:rPr>
                        <a:t>Effective Date	</a:t>
                      </a:r>
                    </a:p>
                  </a:txBody>
                  <a:tcPr/>
                </a:tc>
              </a:tr>
              <a:tr h="42237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AS3943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August 2012</a:t>
                      </a:r>
                      <a:endParaRPr lang="en-US" dirty="0"/>
                    </a:p>
                  </a:txBody>
                  <a:tcPr/>
                </a:tc>
              </a:tr>
              <a:tr h="42237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August 2012</a:t>
                      </a:r>
                      <a:endParaRPr lang="en-US" baseline="0" dirty="0" smtClean="0"/>
                    </a:p>
                  </a:txBody>
                  <a:tcPr/>
                </a:tc>
              </a:tr>
              <a:tr h="42237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AS19996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December 2012</a:t>
                      </a:r>
                      <a:endParaRPr lang="en-US" dirty="0"/>
                    </a:p>
                  </a:txBody>
                  <a:tcPr/>
                </a:tc>
              </a:tr>
              <a:tr h="42237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AS4557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February 2013</a:t>
                      </a:r>
                    </a:p>
                  </a:txBody>
                  <a:tcPr/>
                </a:tc>
              </a:tr>
              <a:tr h="42237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AS4555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March 2013</a:t>
                      </a:r>
                      <a:endParaRPr lang="en-US" dirty="0"/>
                    </a:p>
                  </a:txBody>
                  <a:tcPr/>
                </a:tc>
              </a:tr>
              <a:tr h="41658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AS12189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March 2013</a:t>
                      </a:r>
                      <a:endParaRPr lang="en-US" dirty="0"/>
                    </a:p>
                  </a:txBody>
                  <a:tcPr/>
                </a:tc>
              </a:tr>
              <a:tr h="41658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AS22557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March 2013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567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Completed AS </a:t>
            </a:r>
            <a:r>
              <a:rPr lang="en-US" sz="3600" dirty="0"/>
              <a:t>Transfers (NRPM 8.3)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94475" y="2286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96B7549-5AEE-404D-BF4B-AF10A28A52E5}" type="slidenum">
              <a:rPr lang="en-US" sz="1800" b="0">
                <a:solidFill>
                  <a:schemeClr val="bg1"/>
                </a:solidFill>
                <a:latin typeface="Century Gothic" charset="0"/>
                <a:cs typeface="Century Gothic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800" b="0" dirty="0">
              <a:solidFill>
                <a:schemeClr val="bg1"/>
              </a:solidFill>
              <a:latin typeface="Century Gothic" charset="0"/>
              <a:cs typeface="Century Gothic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33400" y="6214646"/>
            <a:ext cx="56268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chemeClr val="tx2"/>
                </a:solidFill>
              </a:rPr>
              <a:t>https://</a:t>
            </a:r>
            <a:r>
              <a:rPr lang="en-US" sz="1600" b="1" dirty="0" err="1" smtClean="0">
                <a:solidFill>
                  <a:schemeClr val="tx2"/>
                </a:solidFill>
              </a:rPr>
              <a:t>www.arin.net</a:t>
            </a:r>
            <a:r>
              <a:rPr lang="en-US" sz="1600" b="1" dirty="0" smtClean="0">
                <a:solidFill>
                  <a:schemeClr val="tx2"/>
                </a:solidFill>
              </a:rPr>
              <a:t>/knowledge/statistics/</a:t>
            </a:r>
            <a:r>
              <a:rPr lang="en-US" sz="1600" b="1" dirty="0" err="1" smtClean="0">
                <a:solidFill>
                  <a:schemeClr val="tx2"/>
                </a:solidFill>
              </a:rPr>
              <a:t>transfers.html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76800" y="1664870"/>
            <a:ext cx="3809999" cy="3962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  <a:defRPr/>
            </a:pPr>
            <a:r>
              <a:rPr lang="en-US" sz="1800" b="1" i="1" dirty="0" smtClean="0"/>
              <a:t>Draft </a:t>
            </a:r>
            <a:r>
              <a:rPr lang="en-US" sz="1800" b="1" i="1" dirty="0"/>
              <a:t>Policy ARIN-2013-</a:t>
            </a:r>
            <a:r>
              <a:rPr lang="en-US" sz="1800" b="1" i="1" dirty="0" smtClean="0"/>
              <a:t>1 “Section </a:t>
            </a:r>
            <a:r>
              <a:rPr lang="en-US" sz="1800" b="1" i="1" dirty="0"/>
              <a:t>8.4 Inter-RIR Transfers of </a:t>
            </a:r>
            <a:r>
              <a:rPr lang="en-US" sz="1800" b="1" i="1" dirty="0" smtClean="0"/>
              <a:t>ASNs”</a:t>
            </a:r>
          </a:p>
          <a:p>
            <a:pPr>
              <a:lnSpc>
                <a:spcPct val="120000"/>
              </a:lnSpc>
              <a:defRPr/>
            </a:pPr>
            <a:r>
              <a:rPr lang="en-US" sz="1800" dirty="0" smtClean="0"/>
              <a:t>Recommend by ARIN AC </a:t>
            </a:r>
          </a:p>
          <a:p>
            <a:pPr>
              <a:lnSpc>
                <a:spcPct val="120000"/>
              </a:lnSpc>
              <a:defRPr/>
            </a:pPr>
            <a:r>
              <a:rPr lang="en-US" sz="1800" dirty="0" smtClean="0"/>
              <a:t>To be discussed at ARIN 31 (onsite and remote participants)</a:t>
            </a:r>
          </a:p>
          <a:p>
            <a:pPr>
              <a:lnSpc>
                <a:spcPct val="120000"/>
              </a:lnSpc>
              <a:defRPr/>
            </a:pPr>
            <a:r>
              <a:rPr lang="en-US" sz="1800" dirty="0" smtClean="0"/>
              <a:t>If supported by the community, could be advanced to last call then ARIN Board for adoption by early summer 2013</a:t>
            </a:r>
          </a:p>
          <a:p>
            <a:pPr marL="457200" lvl="1" indent="0">
              <a:lnSpc>
                <a:spcPct val="120000"/>
              </a:lnSpc>
              <a:buNone/>
              <a:defRPr/>
            </a:pPr>
            <a:endParaRPr lang="en-US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3363064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ARIN-Registered Transfer Facilitators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5850"/>
            <a:ext cx="8153400" cy="396240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sz="2100" dirty="0" err="1" smtClean="0">
                <a:solidFill>
                  <a:srgbClr val="000000"/>
                </a:solidFill>
                <a:ea typeface="Arial"/>
              </a:rPr>
              <a:t>IPtrading.com</a:t>
            </a:r>
            <a:r>
              <a:rPr lang="en-US" sz="2100" dirty="0" smtClean="0">
                <a:solidFill>
                  <a:srgbClr val="000000"/>
                </a:solidFill>
                <a:ea typeface="Arial"/>
              </a:rPr>
              <a:t>			</a:t>
            </a:r>
            <a:r>
              <a:rPr lang="en-US" sz="2100" dirty="0">
                <a:solidFill>
                  <a:srgbClr val="000000"/>
                </a:solidFill>
                <a:ea typeface="Arial"/>
              </a:rPr>
              <a:t>	</a:t>
            </a:r>
            <a:r>
              <a:rPr lang="en-US" sz="2100" dirty="0" smtClean="0">
                <a:solidFill>
                  <a:srgbClr val="000000"/>
                </a:solidFill>
                <a:ea typeface="Arial"/>
              </a:rPr>
              <a:t>	</a:t>
            </a:r>
            <a:r>
              <a:rPr lang="en-US" sz="2100" b="1" dirty="0" smtClean="0">
                <a:solidFill>
                  <a:srgbClr val="000000"/>
                </a:solidFill>
                <a:ea typeface="Arial"/>
              </a:rPr>
              <a:t>NCS</a:t>
            </a:r>
            <a:r>
              <a:rPr lang="en-US" sz="2100" b="1" dirty="0">
                <a:solidFill>
                  <a:srgbClr val="000000"/>
                </a:solidFill>
                <a:ea typeface="Arial"/>
              </a:rPr>
              <a:t>-147	</a:t>
            </a:r>
            <a:r>
              <a:rPr lang="en-US" sz="2100" dirty="0" smtClean="0">
                <a:solidFill>
                  <a:srgbClr val="000000"/>
                </a:solidFill>
                <a:ea typeface="Arial"/>
              </a:rPr>
              <a:t>Mike </a:t>
            </a:r>
            <a:r>
              <a:rPr lang="en-US" sz="2100" dirty="0">
                <a:solidFill>
                  <a:srgbClr val="000000"/>
                </a:solidFill>
                <a:ea typeface="Arial"/>
              </a:rPr>
              <a:t>Burns</a:t>
            </a:r>
          </a:p>
          <a:p>
            <a:pPr marL="0" indent="0">
              <a:buNone/>
              <a:defRPr/>
            </a:pPr>
            <a:r>
              <a:rPr lang="en-US" sz="2100" dirty="0" err="1">
                <a:solidFill>
                  <a:srgbClr val="000000"/>
                </a:solidFill>
                <a:ea typeface="Arial"/>
              </a:rPr>
              <a:t>Kalorama</a:t>
            </a:r>
            <a:r>
              <a:rPr lang="en-US" sz="2100" dirty="0">
                <a:solidFill>
                  <a:srgbClr val="000000"/>
                </a:solidFill>
                <a:ea typeface="Arial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ea typeface="Arial"/>
              </a:rPr>
              <a:t>Group</a:t>
            </a:r>
            <a:r>
              <a:rPr lang="en-US" sz="2100" dirty="0">
                <a:solidFill>
                  <a:srgbClr val="000000"/>
                </a:solidFill>
                <a:ea typeface="Arial"/>
              </a:rPr>
              <a:t>		</a:t>
            </a:r>
            <a:r>
              <a:rPr lang="en-US" sz="2100" dirty="0" smtClean="0">
                <a:solidFill>
                  <a:srgbClr val="000000"/>
                </a:solidFill>
                <a:ea typeface="Arial"/>
              </a:rPr>
              <a:t>		</a:t>
            </a:r>
            <a:r>
              <a:rPr lang="en-US" sz="2100" b="1" dirty="0" smtClean="0">
                <a:solidFill>
                  <a:srgbClr val="000000"/>
                </a:solidFill>
                <a:ea typeface="Arial"/>
              </a:rPr>
              <a:t>KGL</a:t>
            </a:r>
            <a:r>
              <a:rPr lang="en-US" sz="2100" b="1" dirty="0">
                <a:solidFill>
                  <a:srgbClr val="000000"/>
                </a:solidFill>
                <a:ea typeface="Arial"/>
              </a:rPr>
              <a:t>-</a:t>
            </a:r>
            <a:r>
              <a:rPr lang="en-US" sz="2100" b="1" dirty="0" smtClean="0">
                <a:solidFill>
                  <a:srgbClr val="000000"/>
                </a:solidFill>
                <a:ea typeface="Arial"/>
              </a:rPr>
              <a:t>14</a:t>
            </a:r>
            <a:r>
              <a:rPr lang="en-US" sz="2100" b="1" dirty="0">
                <a:solidFill>
                  <a:srgbClr val="000000"/>
                </a:solidFill>
                <a:ea typeface="Arial"/>
              </a:rPr>
              <a:t>	</a:t>
            </a:r>
            <a:r>
              <a:rPr lang="en-US" sz="2100" dirty="0">
                <a:solidFill>
                  <a:srgbClr val="000000"/>
                </a:solidFill>
                <a:ea typeface="Arial"/>
              </a:rPr>
              <a:t>Josh </a:t>
            </a:r>
            <a:r>
              <a:rPr lang="en-US" sz="2100" dirty="0" smtClean="0">
                <a:solidFill>
                  <a:srgbClr val="000000"/>
                </a:solidFill>
                <a:ea typeface="Arial"/>
              </a:rPr>
              <a:t>Bourne</a:t>
            </a:r>
          </a:p>
          <a:p>
            <a:pPr marL="0" indent="0">
              <a:buNone/>
              <a:defRPr/>
            </a:pPr>
            <a:r>
              <a:rPr lang="en-US" sz="2100" dirty="0" smtClean="0">
                <a:solidFill>
                  <a:srgbClr val="000000"/>
                </a:solidFill>
                <a:ea typeface="Arial"/>
              </a:rPr>
              <a:t>Berkeley Research Group	</a:t>
            </a:r>
            <a:r>
              <a:rPr lang="en-US" sz="2100" b="1" dirty="0" smtClean="0">
                <a:solidFill>
                  <a:srgbClr val="000000"/>
                </a:solidFill>
                <a:ea typeface="Arial"/>
              </a:rPr>
              <a:t>BRGL</a:t>
            </a:r>
            <a:r>
              <a:rPr lang="en-US" sz="2100" dirty="0" smtClean="0">
                <a:solidFill>
                  <a:srgbClr val="000000"/>
                </a:solidFill>
                <a:ea typeface="Arial"/>
              </a:rPr>
              <a:t>		Adam Carroll</a:t>
            </a:r>
          </a:p>
          <a:p>
            <a:pPr marL="0" indent="0">
              <a:buNone/>
              <a:defRPr/>
            </a:pPr>
            <a:r>
              <a:rPr lang="en-US" sz="2100" dirty="0" err="1" smtClean="0">
                <a:solidFill>
                  <a:srgbClr val="000000"/>
                </a:solidFill>
                <a:ea typeface="Arial"/>
              </a:rPr>
              <a:t>Hilco</a:t>
            </a:r>
            <a:r>
              <a:rPr lang="en-US" sz="2100" dirty="0" smtClean="0">
                <a:solidFill>
                  <a:srgbClr val="000000"/>
                </a:solidFill>
                <a:ea typeface="Arial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ea typeface="Arial"/>
              </a:rPr>
              <a:t>Streambank</a:t>
            </a:r>
            <a:r>
              <a:rPr lang="en-US" sz="2100" dirty="0" smtClean="0">
                <a:solidFill>
                  <a:srgbClr val="000000"/>
                </a:solidFill>
                <a:ea typeface="Arial"/>
              </a:rPr>
              <a:t>				</a:t>
            </a:r>
            <a:r>
              <a:rPr lang="en-US" sz="2100" b="1" dirty="0" smtClean="0">
                <a:solidFill>
                  <a:srgbClr val="000000"/>
                </a:solidFill>
                <a:ea typeface="Arial"/>
              </a:rPr>
              <a:t>HISL-5	</a:t>
            </a:r>
            <a:r>
              <a:rPr lang="en-US" sz="2100" dirty="0" smtClean="0">
                <a:solidFill>
                  <a:srgbClr val="000000"/>
                </a:solidFill>
                <a:ea typeface="Arial"/>
              </a:rPr>
              <a:t>	Jack </a:t>
            </a:r>
            <a:r>
              <a:rPr lang="en-US" sz="2100" dirty="0" err="1" smtClean="0">
                <a:solidFill>
                  <a:srgbClr val="000000"/>
                </a:solidFill>
                <a:ea typeface="Arial"/>
              </a:rPr>
              <a:t>Hazan</a:t>
            </a:r>
            <a:endParaRPr lang="en-US" sz="2100" dirty="0" smtClean="0">
              <a:solidFill>
                <a:srgbClr val="000000"/>
              </a:solidFill>
              <a:ea typeface="Arial"/>
            </a:endParaRPr>
          </a:p>
          <a:p>
            <a:pPr marL="0" indent="0">
              <a:buNone/>
              <a:defRPr/>
            </a:pPr>
            <a:r>
              <a:rPr lang="en-US" sz="2100" dirty="0" err="1" smtClean="0">
                <a:solidFill>
                  <a:srgbClr val="000000"/>
                </a:solidFill>
                <a:ea typeface="Arial"/>
              </a:rPr>
              <a:t>ThinkFire</a:t>
            </a:r>
            <a:r>
              <a:rPr lang="en-US" sz="2100" dirty="0" smtClean="0">
                <a:solidFill>
                  <a:srgbClr val="000000"/>
                </a:solidFill>
                <a:ea typeface="Arial"/>
              </a:rPr>
              <a:t> Services USA		</a:t>
            </a:r>
            <a:r>
              <a:rPr lang="en-US" sz="2100" b="1" dirty="0" smtClean="0">
                <a:solidFill>
                  <a:srgbClr val="000000"/>
                </a:solidFill>
                <a:ea typeface="Arial"/>
              </a:rPr>
              <a:t>TSUL-2</a:t>
            </a:r>
            <a:r>
              <a:rPr lang="en-US" sz="2100" dirty="0" smtClean="0">
                <a:solidFill>
                  <a:srgbClr val="000000"/>
                </a:solidFill>
                <a:ea typeface="Arial"/>
              </a:rPr>
              <a:t>		W. Drew </a:t>
            </a:r>
            <a:r>
              <a:rPr lang="en-US" sz="2100" dirty="0" err="1" smtClean="0">
                <a:solidFill>
                  <a:srgbClr val="000000"/>
                </a:solidFill>
                <a:ea typeface="Arial"/>
              </a:rPr>
              <a:t>Kastner</a:t>
            </a:r>
            <a:endParaRPr lang="en-US" sz="2100" dirty="0" smtClean="0">
              <a:solidFill>
                <a:srgbClr val="000000"/>
              </a:solidFill>
              <a:ea typeface="Arial"/>
            </a:endParaRPr>
          </a:p>
          <a:p>
            <a:pPr marL="0" indent="0">
              <a:buNone/>
              <a:defRPr/>
            </a:pPr>
            <a:r>
              <a:rPr lang="en-US" sz="2100" dirty="0"/>
              <a:t>IPV4 Brokerage </a:t>
            </a:r>
            <a:r>
              <a:rPr lang="en-US" sz="2100" dirty="0" smtClean="0"/>
              <a:t>Services		</a:t>
            </a:r>
            <a:r>
              <a:rPr lang="en-US" sz="2100" b="1" dirty="0" smtClean="0">
                <a:solidFill>
                  <a:srgbClr val="000000"/>
                </a:solidFill>
                <a:ea typeface="Arial"/>
              </a:rPr>
              <a:t>IBSL</a:t>
            </a:r>
            <a:r>
              <a:rPr lang="en-US" sz="2100" b="1" dirty="0">
                <a:solidFill>
                  <a:srgbClr val="000000"/>
                </a:solidFill>
                <a:ea typeface="Arial"/>
              </a:rPr>
              <a:t>-5	</a:t>
            </a:r>
            <a:r>
              <a:rPr lang="en-US" sz="2100" dirty="0">
                <a:solidFill>
                  <a:srgbClr val="000000"/>
                </a:solidFill>
                <a:ea typeface="Arial"/>
              </a:rPr>
              <a:t>	</a:t>
            </a:r>
            <a:r>
              <a:rPr lang="en-US" sz="2100" dirty="0" smtClean="0">
                <a:solidFill>
                  <a:srgbClr val="000000"/>
                </a:solidFill>
                <a:ea typeface="Arial"/>
              </a:rPr>
              <a:t>Kim </a:t>
            </a:r>
            <a:r>
              <a:rPr lang="en-US" sz="2100" dirty="0" err="1" smtClean="0">
                <a:solidFill>
                  <a:srgbClr val="000000"/>
                </a:solidFill>
                <a:ea typeface="Arial"/>
              </a:rPr>
              <a:t>Larrabee</a:t>
            </a:r>
            <a:endParaRPr lang="en-US" sz="2100" dirty="0">
              <a:solidFill>
                <a:srgbClr val="000000"/>
              </a:solidFill>
              <a:ea typeface="Arial"/>
            </a:endParaRPr>
          </a:p>
          <a:p>
            <a:pPr marL="0" indent="0">
              <a:buNone/>
              <a:defRPr/>
            </a:pPr>
            <a:r>
              <a:rPr lang="en-US" sz="2100" dirty="0" smtClean="0">
                <a:solidFill>
                  <a:srgbClr val="000000"/>
                </a:solidFill>
                <a:ea typeface="Arial"/>
              </a:rPr>
              <a:t>IPv4 </a:t>
            </a:r>
            <a:r>
              <a:rPr lang="en-US" sz="2100" dirty="0">
                <a:solidFill>
                  <a:srgbClr val="000000"/>
                </a:solidFill>
                <a:ea typeface="Arial"/>
              </a:rPr>
              <a:t>Market </a:t>
            </a:r>
            <a:r>
              <a:rPr lang="en-US" sz="2100" dirty="0" smtClean="0">
                <a:solidFill>
                  <a:srgbClr val="000000"/>
                </a:solidFill>
                <a:ea typeface="Arial"/>
              </a:rPr>
              <a:t>Group</a:t>
            </a:r>
            <a:r>
              <a:rPr lang="en-US" sz="2100" dirty="0">
                <a:solidFill>
                  <a:srgbClr val="000000"/>
                </a:solidFill>
                <a:ea typeface="Arial"/>
              </a:rPr>
              <a:t>	</a:t>
            </a:r>
            <a:r>
              <a:rPr lang="en-US" sz="2100" dirty="0" smtClean="0">
                <a:solidFill>
                  <a:srgbClr val="000000"/>
                </a:solidFill>
                <a:ea typeface="Arial"/>
              </a:rPr>
              <a:t> 		</a:t>
            </a:r>
            <a:r>
              <a:rPr lang="en-US" sz="2100" b="1" dirty="0" smtClean="0">
                <a:solidFill>
                  <a:srgbClr val="000000"/>
                </a:solidFill>
                <a:ea typeface="Arial"/>
              </a:rPr>
              <a:t>IMGL</a:t>
            </a:r>
            <a:r>
              <a:rPr lang="en-US" sz="2100" b="1" dirty="0">
                <a:solidFill>
                  <a:srgbClr val="000000"/>
                </a:solidFill>
                <a:ea typeface="Arial"/>
              </a:rPr>
              <a:t>-</a:t>
            </a:r>
            <a:r>
              <a:rPr lang="en-US" sz="2100" b="1" dirty="0" smtClean="0">
                <a:solidFill>
                  <a:srgbClr val="000000"/>
                </a:solidFill>
                <a:ea typeface="Arial"/>
              </a:rPr>
              <a:t>3</a:t>
            </a:r>
            <a:r>
              <a:rPr lang="en-US" sz="2100" b="1" dirty="0">
                <a:solidFill>
                  <a:srgbClr val="000000"/>
                </a:solidFill>
                <a:ea typeface="Arial"/>
              </a:rPr>
              <a:t>	</a:t>
            </a:r>
            <a:r>
              <a:rPr lang="en-US" sz="2100" dirty="0">
                <a:solidFill>
                  <a:srgbClr val="000000"/>
                </a:solidFill>
                <a:ea typeface="Arial"/>
              </a:rPr>
              <a:t>Jeff </a:t>
            </a:r>
            <a:r>
              <a:rPr lang="en-US" sz="2100" dirty="0" err="1" smtClean="0">
                <a:solidFill>
                  <a:srgbClr val="000000"/>
                </a:solidFill>
                <a:ea typeface="Arial"/>
              </a:rPr>
              <a:t>Mehlenbacher</a:t>
            </a:r>
            <a:endParaRPr lang="en-US" sz="2100" dirty="0">
              <a:solidFill>
                <a:srgbClr val="000000"/>
              </a:solidFill>
              <a:ea typeface="Arial"/>
            </a:endParaRPr>
          </a:p>
          <a:p>
            <a:pPr marL="0" indent="0">
              <a:buNone/>
              <a:defRPr/>
            </a:pPr>
            <a:r>
              <a:rPr lang="en-US" sz="2100" dirty="0">
                <a:solidFill>
                  <a:srgbClr val="000000"/>
                </a:solidFill>
                <a:ea typeface="Arial"/>
              </a:rPr>
              <a:t>Voxel Dot </a:t>
            </a:r>
            <a:r>
              <a:rPr lang="en-US" sz="2100" dirty="0" smtClean="0">
                <a:solidFill>
                  <a:srgbClr val="000000"/>
                </a:solidFill>
                <a:ea typeface="Arial"/>
              </a:rPr>
              <a:t>Net</a:t>
            </a:r>
            <a:r>
              <a:rPr lang="en-US" sz="2100" dirty="0">
                <a:solidFill>
                  <a:srgbClr val="000000"/>
                </a:solidFill>
                <a:ea typeface="Arial"/>
              </a:rPr>
              <a:t>			</a:t>
            </a:r>
            <a:r>
              <a:rPr lang="en-US" sz="2100" dirty="0" smtClean="0">
                <a:solidFill>
                  <a:srgbClr val="000000"/>
                </a:solidFill>
                <a:ea typeface="Arial"/>
              </a:rPr>
              <a:t>		</a:t>
            </a:r>
            <a:r>
              <a:rPr lang="en-US" sz="2100" b="1" dirty="0" smtClean="0">
                <a:solidFill>
                  <a:srgbClr val="000000"/>
                </a:solidFill>
                <a:ea typeface="Arial"/>
              </a:rPr>
              <a:t>VDN</a:t>
            </a:r>
            <a:r>
              <a:rPr lang="en-US" sz="2100" b="1" dirty="0">
                <a:solidFill>
                  <a:srgbClr val="000000"/>
                </a:solidFill>
                <a:ea typeface="Arial"/>
              </a:rPr>
              <a:t>-1	</a:t>
            </a:r>
            <a:r>
              <a:rPr lang="en-US" sz="2100" b="1" dirty="0" smtClean="0">
                <a:solidFill>
                  <a:srgbClr val="000000"/>
                </a:solidFill>
                <a:ea typeface="Arial"/>
              </a:rPr>
              <a:t>	</a:t>
            </a:r>
            <a:r>
              <a:rPr lang="en-US" sz="2100" dirty="0" smtClean="0">
                <a:solidFill>
                  <a:srgbClr val="000000"/>
                </a:solidFill>
                <a:ea typeface="Arial"/>
              </a:rPr>
              <a:t>Adam Rothschild</a:t>
            </a:r>
            <a:endParaRPr lang="en-US" sz="2100" dirty="0">
              <a:solidFill>
                <a:srgbClr val="000000"/>
              </a:solidFill>
              <a:ea typeface="Arial"/>
            </a:endParaRPr>
          </a:p>
          <a:p>
            <a:pPr marL="0" indent="0">
              <a:buNone/>
              <a:defRPr/>
            </a:pPr>
            <a:endParaRPr lang="en-US" sz="1600" i="1" dirty="0" smtClean="0"/>
          </a:p>
          <a:p>
            <a:pPr marL="0" indent="0">
              <a:buNone/>
              <a:defRPr/>
            </a:pPr>
            <a:r>
              <a:rPr lang="en-US" sz="2100" i="1" dirty="0" smtClean="0"/>
              <a:t>Contact </a:t>
            </a:r>
            <a:r>
              <a:rPr lang="en-US" sz="2100" i="1" dirty="0"/>
              <a:t>information available on ARIN’s web site under “Registered </a:t>
            </a:r>
            <a:r>
              <a:rPr lang="en-US" sz="2100" i="1" dirty="0" smtClean="0"/>
              <a:t>STLS Facilitators”</a:t>
            </a:r>
            <a:endParaRPr lang="en-US" sz="2100" i="1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71239" y="6172200"/>
            <a:ext cx="68358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1F497D"/>
                </a:solidFill>
              </a:rPr>
              <a:t> https</a:t>
            </a:r>
            <a:r>
              <a:rPr lang="en-US" sz="1600" b="1" dirty="0">
                <a:solidFill>
                  <a:srgbClr val="1F497D"/>
                </a:solidFill>
              </a:rPr>
              <a:t>://</a:t>
            </a:r>
            <a:r>
              <a:rPr lang="en-US" sz="1600" b="1" dirty="0" err="1">
                <a:solidFill>
                  <a:srgbClr val="1F497D"/>
                </a:solidFill>
              </a:rPr>
              <a:t>www.arin.net</a:t>
            </a:r>
            <a:r>
              <a:rPr lang="en-US" sz="1600" b="1" dirty="0">
                <a:solidFill>
                  <a:srgbClr val="1F497D"/>
                </a:solidFill>
              </a:rPr>
              <a:t>/resources/</a:t>
            </a:r>
            <a:r>
              <a:rPr lang="en-US" sz="1600" b="1" dirty="0" err="1">
                <a:solidFill>
                  <a:srgbClr val="1F497D"/>
                </a:solidFill>
              </a:rPr>
              <a:t>transfer_listing</a:t>
            </a:r>
            <a:r>
              <a:rPr lang="en-US" sz="1600" b="1" dirty="0">
                <a:solidFill>
                  <a:srgbClr val="1F497D"/>
                </a:solidFill>
              </a:rPr>
              <a:t>/</a:t>
            </a:r>
            <a:r>
              <a:rPr lang="en-US" sz="1600" b="1" dirty="0" err="1" smtClean="0">
                <a:solidFill>
                  <a:srgbClr val="1F497D"/>
                </a:solidFill>
              </a:rPr>
              <a:t>facilitator_list.html</a:t>
            </a:r>
            <a:endParaRPr lang="en-US" sz="1600" b="1" dirty="0">
              <a:solidFill>
                <a:srgbClr val="1F497D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94475" y="2286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96B7549-5AEE-404D-BF4B-AF10A28A52E5}" type="slidenum">
              <a:rPr lang="en-US" sz="1800" b="0">
                <a:solidFill>
                  <a:schemeClr val="bg1"/>
                </a:solidFill>
                <a:latin typeface="Century Gothic" charset="0"/>
                <a:cs typeface="Century Gothic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800" b="0" dirty="0">
              <a:solidFill>
                <a:schemeClr val="bg1"/>
              </a:solidFill>
              <a:latin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57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53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Legacy Resources at ARIN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826670"/>
            <a:ext cx="8347075" cy="5029200"/>
          </a:xfrm>
        </p:spPr>
        <p:txBody>
          <a:bodyPr>
            <a:noAutofit/>
          </a:bodyPr>
          <a:lstStyle/>
          <a:p>
            <a:r>
              <a:rPr lang="en-US" sz="1800" dirty="0"/>
              <a:t>On December 3, 2012, the National Telecommunications and Information Administration ("NTIA") </a:t>
            </a:r>
            <a:r>
              <a:rPr lang="en-US" sz="1800" dirty="0" smtClean="0"/>
              <a:t>published the US Government’s “Internet Protocol </a:t>
            </a:r>
            <a:r>
              <a:rPr lang="en-US" sz="1800" dirty="0"/>
              <a:t>N</a:t>
            </a:r>
            <a:r>
              <a:rPr lang="en-US" sz="1800" dirty="0" smtClean="0"/>
              <a:t>umbering </a:t>
            </a:r>
            <a:r>
              <a:rPr lang="en-US" sz="1800" dirty="0"/>
              <a:t>P</a:t>
            </a:r>
            <a:r>
              <a:rPr lang="en-US" sz="1800" dirty="0" smtClean="0"/>
              <a:t>rinciples”, </a:t>
            </a:r>
            <a:r>
              <a:rPr lang="en-US" sz="1800" dirty="0"/>
              <a:t>including that it recognizes ARIN as the RIR for </a:t>
            </a:r>
            <a:r>
              <a:rPr lang="en-US" sz="1800" dirty="0" smtClean="0"/>
              <a:t>the region, including supporting policies developed by the community through ARIN.  This was after uncertainty as a result of remarks from the National </a:t>
            </a:r>
            <a:r>
              <a:rPr lang="en-US" sz="1800" dirty="0"/>
              <a:t>Science Foundation General Counsel (NSF GC</a:t>
            </a:r>
            <a:r>
              <a:rPr lang="en-US" sz="1800" dirty="0" smtClean="0"/>
              <a:t>).  The NTIA statement of IP number principles is here</a:t>
            </a:r>
            <a:r>
              <a:rPr lang="en-US" sz="1800" dirty="0"/>
              <a:t>:  </a:t>
            </a: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://www.ntia.doc.gov/blog/2012/united-states-government-s-internet-protocol-numbering-</a:t>
            </a:r>
            <a:r>
              <a:rPr lang="en-US" sz="1800" dirty="0" smtClean="0">
                <a:hlinkClick r:id="rId2"/>
              </a:rPr>
              <a:t>principles</a:t>
            </a:r>
            <a:endParaRPr lang="en-US" sz="1800" dirty="0" smtClean="0"/>
          </a:p>
          <a:p>
            <a:r>
              <a:rPr lang="en-US" sz="1800" dirty="0" smtClean="0"/>
              <a:t>Consistent </a:t>
            </a:r>
            <a:r>
              <a:rPr lang="en-US" sz="1800" dirty="0"/>
              <a:t>with the NTIA guidance, ARIN continues its stewardship </a:t>
            </a:r>
            <a:r>
              <a:rPr lang="en-US" sz="1800" dirty="0" smtClean="0"/>
              <a:t>&amp; management </a:t>
            </a:r>
            <a:r>
              <a:rPr lang="en-US" sz="1800" dirty="0"/>
              <a:t>of </a:t>
            </a:r>
            <a:r>
              <a:rPr lang="en-US" sz="1800" dirty="0" smtClean="0"/>
              <a:t>all resources in region </a:t>
            </a:r>
            <a:r>
              <a:rPr lang="en-US" sz="1800" dirty="0"/>
              <a:t>through </a:t>
            </a:r>
            <a:r>
              <a:rPr lang="en-US" sz="1800" dirty="0" smtClean="0"/>
              <a:t>the policies developed and supported by the community via the </a:t>
            </a:r>
            <a:r>
              <a:rPr lang="en-US" sz="1800" dirty="0" err="1" smtClean="0"/>
              <a:t>multistakerholder</a:t>
            </a:r>
            <a:r>
              <a:rPr lang="en-US" sz="1800" dirty="0" smtClean="0"/>
              <a:t> model.</a:t>
            </a:r>
            <a:endParaRPr lang="en-US" sz="18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400" dirty="0" smtClean="0"/>
              <a:t>(You </a:t>
            </a:r>
            <a:r>
              <a:rPr lang="en-US" sz="1400" dirty="0"/>
              <a:t>can read the August 30, 2012 letter from the NSF GC - </a:t>
            </a:r>
            <a:r>
              <a:rPr lang="en-US" sz="1400" dirty="0">
                <a:hlinkClick r:id="rId3"/>
              </a:rPr>
              <a:t>https://www.arin.net/resources/legacy/</a:t>
            </a:r>
            <a:r>
              <a:rPr lang="en-US" sz="1400" dirty="0" smtClean="0">
                <a:hlinkClick r:id="rId3"/>
              </a:rPr>
              <a:t>NSF_GC_Letter_RE_ARIN.pdf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and  ARIN’s response </a:t>
            </a:r>
            <a:r>
              <a:rPr lang="en-US" sz="1400" dirty="0"/>
              <a:t>to the NSF GC to clarify the issues in their </a:t>
            </a:r>
            <a:r>
              <a:rPr lang="en-US" sz="1400" dirty="0" smtClean="0"/>
              <a:t>letter – </a:t>
            </a:r>
            <a:r>
              <a:rPr lang="en-US" sz="1400" dirty="0" smtClean="0">
                <a:hlinkClick r:id="rId4"/>
              </a:rPr>
              <a:t>https</a:t>
            </a:r>
            <a:r>
              <a:rPr lang="en-US" sz="1400" dirty="0">
                <a:hlinkClick r:id="rId4"/>
              </a:rPr>
              <a:t>://www.arin.net/resources/legacy/ARIN-Rudolph-NSF-18OCT2012.</a:t>
            </a:r>
            <a:r>
              <a:rPr lang="en-US" sz="1400" dirty="0" smtClean="0">
                <a:hlinkClick r:id="rId4"/>
              </a:rPr>
              <a:t>pdf</a:t>
            </a:r>
            <a:endParaRPr lang="en-US" sz="1400" dirty="0">
              <a:hlinkClick r:id="rId4"/>
            </a:endParaRPr>
          </a:p>
          <a:p>
            <a:pPr marL="0" indent="0">
              <a:buNone/>
            </a:pPr>
            <a:r>
              <a:rPr lang="en-US" sz="1400" dirty="0"/>
              <a:t>a</a:t>
            </a:r>
            <a:r>
              <a:rPr lang="en-US" sz="1400" dirty="0" smtClean="0"/>
              <a:t>nd the NSF </a:t>
            </a:r>
            <a:r>
              <a:rPr lang="en-US" sz="1400" dirty="0"/>
              <a:t>GC </a:t>
            </a:r>
            <a:r>
              <a:rPr lang="en-US" sz="1400" dirty="0" smtClean="0"/>
              <a:t>reply </a:t>
            </a:r>
            <a:r>
              <a:rPr lang="en-US" sz="1400" dirty="0"/>
              <a:t>letter </a:t>
            </a:r>
            <a:r>
              <a:rPr lang="en-US" sz="1400" dirty="0" smtClean="0"/>
              <a:t>to ARIN in November, stating </a:t>
            </a:r>
            <a:r>
              <a:rPr lang="en-US" sz="1400" dirty="0"/>
              <a:t>his </a:t>
            </a:r>
            <a:r>
              <a:rPr lang="en-US" sz="1400" dirty="0" smtClean="0"/>
              <a:t>earlier letter of observations and beliefs were not </a:t>
            </a:r>
            <a:r>
              <a:rPr lang="en-US" sz="1400" dirty="0"/>
              <a:t>an official U.S. Government legal or policy position on Internet </a:t>
            </a:r>
            <a:r>
              <a:rPr lang="en-US" sz="1400" dirty="0" smtClean="0"/>
              <a:t>governance</a:t>
            </a:r>
            <a:r>
              <a:rPr lang="en-US" sz="1400" dirty="0"/>
              <a:t> </a:t>
            </a:r>
            <a:r>
              <a:rPr lang="en-US" sz="1400" dirty="0" smtClean="0"/>
              <a:t>- </a:t>
            </a:r>
            <a:r>
              <a:rPr lang="en-US" sz="1400" dirty="0">
                <a:hlinkClick r:id="rId5"/>
              </a:rPr>
              <a:t>https://www.arin.net/resources/legacy/NSF-Rudolph-ARIN-7NOV2012.</a:t>
            </a:r>
            <a:r>
              <a:rPr lang="en-US" sz="1400" dirty="0" smtClean="0">
                <a:hlinkClick r:id="rId5"/>
              </a:rPr>
              <a:t>pdf</a:t>
            </a:r>
            <a:r>
              <a:rPr lang="en-US" sz="1400" dirty="0" smtClean="0"/>
              <a:t>)</a:t>
            </a:r>
          </a:p>
          <a:p>
            <a:pPr marL="0" indent="0">
              <a:buNone/>
            </a:pPr>
            <a:endParaRPr lang="en-US" sz="1600" i="1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94475" y="2286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96B7549-5AEE-404D-BF4B-AF10A28A52E5}" type="slidenum">
              <a:rPr lang="en-US" sz="1800" b="0">
                <a:solidFill>
                  <a:schemeClr val="bg1"/>
                </a:solidFill>
                <a:latin typeface="Century Gothic" charset="0"/>
                <a:cs typeface="Century Gothic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800" b="0" dirty="0">
              <a:solidFill>
                <a:schemeClr val="bg1"/>
              </a:solidFill>
              <a:latin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77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 descr="question_button2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292" y="1176986"/>
            <a:ext cx="4543690" cy="449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45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on Resource 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4688"/>
            <a:ext cx="8229600" cy="42408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Continued IPv4 transfers </a:t>
            </a:r>
          </a:p>
          <a:p>
            <a:pPr lvl="1"/>
            <a:r>
              <a:rPr lang="en-US" dirty="0" smtClean="0"/>
              <a:t>Some Bankruptcy</a:t>
            </a:r>
            <a:r>
              <a:rPr lang="en-US" dirty="0" smtClean="0"/>
              <a:t>-related</a:t>
            </a:r>
          </a:p>
          <a:p>
            <a:pPr lvl="1"/>
            <a:r>
              <a:rPr lang="en-US" dirty="0" smtClean="0"/>
              <a:t>Some larger </a:t>
            </a:r>
            <a:r>
              <a:rPr lang="en-US" dirty="0" smtClean="0"/>
              <a:t>underutilized blocks </a:t>
            </a:r>
          </a:p>
          <a:p>
            <a:r>
              <a:rPr lang="en-US" dirty="0" smtClean="0"/>
              <a:t>Inter-RIR IPv4 transfers</a:t>
            </a:r>
          </a:p>
          <a:p>
            <a:pPr lvl="1"/>
            <a:r>
              <a:rPr lang="en-US" dirty="0" smtClean="0"/>
              <a:t>APNIC (8 completed)</a:t>
            </a:r>
          </a:p>
          <a:p>
            <a:pPr lvl="1"/>
            <a:r>
              <a:rPr lang="en-US" dirty="0" smtClean="0"/>
              <a:t>RIPE  </a:t>
            </a:r>
            <a:r>
              <a:rPr lang="en-US" dirty="0" smtClean="0"/>
              <a:t>(</a:t>
            </a:r>
            <a:r>
              <a:rPr lang="en-US" dirty="0" err="1" smtClean="0"/>
              <a:t>tbd</a:t>
            </a:r>
            <a:r>
              <a:rPr lang="en-US" dirty="0" smtClean="0"/>
              <a:t>?)</a:t>
            </a:r>
            <a:endParaRPr lang="en-US" dirty="0"/>
          </a:p>
          <a:p>
            <a:r>
              <a:rPr lang="en-US" dirty="0" smtClean="0"/>
              <a:t>ASN Transfers</a:t>
            </a:r>
          </a:p>
          <a:p>
            <a:r>
              <a:rPr lang="en-US" dirty="0" smtClean="0"/>
              <a:t>Legacy Resources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94475" y="2286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96B7549-5AEE-404D-BF4B-AF10A28A52E5}" type="slidenum">
              <a:rPr lang="en-US" sz="1800" b="0">
                <a:solidFill>
                  <a:schemeClr val="bg1"/>
                </a:solidFill>
                <a:latin typeface="Century Gothic" charset="0"/>
                <a:cs typeface="Century Gothic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800" b="0" dirty="0">
              <a:solidFill>
                <a:schemeClr val="bg1"/>
              </a:solidFill>
              <a:latin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40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Completed IPv4 Address Space Transfers (NRPM 8.3)</a:t>
            </a:r>
            <a:endParaRPr lang="en-US" sz="3600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04800" y="6172200"/>
            <a:ext cx="63229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1F497D"/>
                </a:solidFill>
              </a:rPr>
              <a:t>https</a:t>
            </a:r>
            <a:r>
              <a:rPr lang="en-US" sz="1600" b="1" dirty="0">
                <a:solidFill>
                  <a:srgbClr val="1F497D"/>
                </a:solidFill>
              </a:rPr>
              <a:t>://</a:t>
            </a:r>
            <a:r>
              <a:rPr lang="en-US" sz="1600" b="1" dirty="0" err="1">
                <a:solidFill>
                  <a:srgbClr val="1F497D"/>
                </a:solidFill>
              </a:rPr>
              <a:t>www.arin.net</a:t>
            </a:r>
            <a:r>
              <a:rPr lang="en-US" sz="1600" b="1" dirty="0">
                <a:solidFill>
                  <a:srgbClr val="1F497D"/>
                </a:solidFill>
              </a:rPr>
              <a:t>/knowledge/statistics/transfers_8_3.</a:t>
            </a:r>
            <a:r>
              <a:rPr lang="en-US" sz="1600" b="1" dirty="0" smtClean="0">
                <a:solidFill>
                  <a:srgbClr val="1F497D"/>
                </a:solidFill>
              </a:rPr>
              <a:t>html</a:t>
            </a:r>
            <a:endParaRPr lang="en-US" sz="1600" b="1" dirty="0">
              <a:solidFill>
                <a:srgbClr val="1F497D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94475" y="2286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96B7549-5AEE-404D-BF4B-AF10A28A52E5}" type="slidenum">
              <a:rPr lang="en-US" sz="1800" b="0">
                <a:solidFill>
                  <a:schemeClr val="bg1"/>
                </a:solidFill>
                <a:latin typeface="Century Gothic" charset="0"/>
                <a:cs typeface="Century Gothic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800" b="0" dirty="0">
              <a:solidFill>
                <a:schemeClr val="bg1"/>
              </a:solidFill>
              <a:latin typeface="Century Gothic" charset="0"/>
              <a:cs typeface="Century Gothic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56697"/>
              </p:ext>
            </p:extLst>
          </p:nvPr>
        </p:nvGraphicFramePr>
        <p:xfrm>
          <a:off x="362988" y="1870679"/>
          <a:ext cx="1130300" cy="40590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30300"/>
              </a:tblGrid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204.16.240.0/21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216.243.96.0/20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198.32.99.0/24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198.32.100.0/22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198.32.104.0/21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198.32.112.0/21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198.32.120.0/22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198.32.124.0/23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198.32.128.0/24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198.32.129.0/24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198.32.133.0/24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198.32.134.0/23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198.32.175.0/24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198.32.176.0/23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198.32.181.0/24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029073"/>
              </p:ext>
            </p:extLst>
          </p:nvPr>
        </p:nvGraphicFramePr>
        <p:xfrm>
          <a:off x="1600200" y="1870679"/>
          <a:ext cx="1130300" cy="40590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30300"/>
              </a:tblGrid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198.32.182.0/23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198.32.190.0/23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198.32.192.0/24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198.32.241.0/24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198.32.242.0/23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66.128.0.0/20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69.164.128.0/20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198.32.195.0/24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198.32.196.0/24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130.167.0.0/16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198.32.144.0/24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199.7.82.0/24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198.32.132.0/24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198.32.186.0/24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216.139.64.0/19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884312"/>
              </p:ext>
            </p:extLst>
          </p:nvPr>
        </p:nvGraphicFramePr>
        <p:xfrm>
          <a:off x="2819400" y="1870679"/>
          <a:ext cx="1130300" cy="40590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30300"/>
              </a:tblGrid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67.215.108.0/22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69.55.32.0/20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131.253.1.0/24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131.253.3.0/24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131.253.5.0/24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131.253.6.0/24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131.253.8.0/24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131.253.12.0/22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131.253.16.0/23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131.253.18.0/24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131.253.21.0/24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131.253.22.0/23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131.253.24.0/21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131.253.32.0/20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131.253.61.0/24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309892"/>
              </p:ext>
            </p:extLst>
          </p:nvPr>
        </p:nvGraphicFramePr>
        <p:xfrm>
          <a:off x="4038600" y="1870679"/>
          <a:ext cx="1130300" cy="40590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30300"/>
              </a:tblGrid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131.253.62.0/23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131.253.64.0/18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131.253.128.0/17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132.245.0.0/16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134.170.0.0/16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134.177.0.0/16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137.116.0.0/16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137.117.0.0/16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137.135.0.0/16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138.91.0.0/16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141.251.0.0/16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192.32.0.0/16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192.48.225.0/24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192.84.159.0/24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192.84.160.0/24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571011"/>
              </p:ext>
            </p:extLst>
          </p:nvPr>
        </p:nvGraphicFramePr>
        <p:xfrm>
          <a:off x="5257800" y="1887029"/>
          <a:ext cx="1130300" cy="40590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30300"/>
              </a:tblGrid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192.84.161.0/24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198.49.8.0/24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198.200.130.0/24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198.206.164.0/24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199.30.16.0/20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199.74.210.0/24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199.242.32.0/20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199.242.48.0/21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204.152.140.0/23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205.174.224.0/20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160.153.0.0/16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216.71.224.0/20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54.240.0.0/12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174.44.0.0/16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208.83.128.0/22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421631"/>
              </p:ext>
            </p:extLst>
          </p:nvPr>
        </p:nvGraphicFramePr>
        <p:xfrm>
          <a:off x="6477000" y="1510155"/>
          <a:ext cx="1130300" cy="460028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30300"/>
              </a:tblGrid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47.16.0.0/14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47.20.0.0/14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64.72.208.0/20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128.136.0.0/16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136.146.0.0/16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136.147.0.0/16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165.225.128.0/18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170.71.0.0/16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54.224.0.0/12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65.22.0.0/16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208.67.120.0/21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47.54.0.0/15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199.254.238.0/24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47.53.0.0/16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47.58.0.0/15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47.60.0.0/14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47.64.0.0/13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932362"/>
              </p:ext>
            </p:extLst>
          </p:nvPr>
        </p:nvGraphicFramePr>
        <p:xfrm>
          <a:off x="7696200" y="1510155"/>
          <a:ext cx="1130300" cy="460028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30300"/>
              </a:tblGrid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47.72.0.0/15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131.150.144.0/20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199.15.232.0/21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35.248.0.0/13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158.106.64.0/18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136.179.0.0/16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157.250.0.0/18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40.128.0.0/12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206.190.128.0/19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209.95.32.0/19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159.118.0.0/16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209.71.128.0/19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54.208.0.0/13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54.216.0.0/14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54.220.0.0/15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192.64.205.0/24</a:t>
                      </a:r>
                    </a:p>
                  </a:txBody>
                  <a:tcPr marL="12700" marR="12700" marT="12700" marB="0" anchor="ctr"/>
                </a:tc>
              </a:tr>
              <a:tr h="27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198.32.224.0/20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301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22" y="223709"/>
            <a:ext cx="8664222" cy="1243847"/>
          </a:xfrm>
        </p:spPr>
        <p:txBody>
          <a:bodyPr>
            <a:noAutofit/>
          </a:bodyPr>
          <a:lstStyle/>
          <a:p>
            <a:r>
              <a:rPr lang="en-US" dirty="0" smtClean="0"/>
              <a:t>Resources Transferred under </a:t>
            </a:r>
            <a:br>
              <a:rPr lang="en-US" dirty="0" smtClean="0"/>
            </a:br>
            <a:r>
              <a:rPr lang="en-US" dirty="0" smtClean="0"/>
              <a:t>NRPM 8.3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22" y="1608666"/>
            <a:ext cx="8664222" cy="4388556"/>
          </a:xfrm>
        </p:spPr>
        <p:txBody>
          <a:bodyPr/>
          <a:lstStyle/>
          <a:p>
            <a:r>
              <a:rPr lang="en-US" dirty="0" smtClean="0"/>
              <a:t>Total IPv4 blocks transferred: 30,540 /24s</a:t>
            </a:r>
          </a:p>
          <a:p>
            <a:r>
              <a:rPr lang="en-US" dirty="0" smtClean="0"/>
              <a:t>Total ASNs transferred:  7 </a:t>
            </a:r>
          </a:p>
          <a:p>
            <a:pPr lvl="1"/>
            <a:r>
              <a:rPr lang="en-US" dirty="0" smtClean="0"/>
              <a:t>Covered under RSA prior to transfer  </a:t>
            </a:r>
          </a:p>
          <a:p>
            <a:pPr lvl="2"/>
            <a:r>
              <a:rPr lang="en-US" dirty="0" smtClean="0"/>
              <a:t>4638 /24s, 6 ASNs</a:t>
            </a:r>
          </a:p>
          <a:p>
            <a:pPr lvl="1"/>
            <a:r>
              <a:rPr lang="en-US" dirty="0" smtClean="0"/>
              <a:t>Covered under LRSA prior to transfer  </a:t>
            </a:r>
          </a:p>
          <a:p>
            <a:pPr lvl="2"/>
            <a:r>
              <a:rPr lang="en-US" dirty="0" smtClean="0"/>
              <a:t>2156 /24s, 0 ASNs </a:t>
            </a:r>
          </a:p>
          <a:p>
            <a:pPr lvl="1"/>
            <a:r>
              <a:rPr lang="en-US" dirty="0" smtClean="0"/>
              <a:t>Not covered prior to transfer (legacy)</a:t>
            </a:r>
          </a:p>
          <a:p>
            <a:pPr lvl="2"/>
            <a:r>
              <a:rPr lang="en-US" dirty="0" smtClean="0"/>
              <a:t>23,746 /24s, 1 ASN 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2414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571"/>
            <a:ext cx="8497529" cy="1331790"/>
          </a:xfrm>
        </p:spPr>
        <p:txBody>
          <a:bodyPr/>
          <a:lstStyle/>
          <a:p>
            <a:r>
              <a:rPr lang="en-US" dirty="0"/>
              <a:t>Transfers Between Specified Recipients (NRPM 8.3) Requests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796614"/>
              </p:ext>
            </p:extLst>
          </p:nvPr>
        </p:nvGraphicFramePr>
        <p:xfrm>
          <a:off x="913818" y="2042201"/>
          <a:ext cx="7279578" cy="3866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9346"/>
                <a:gridCol w="1329389"/>
                <a:gridCol w="1510843"/>
              </a:tblGrid>
              <a:tr h="489851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8.3</a:t>
                      </a:r>
                      <a:r>
                        <a:rPr lang="en-US" sz="2000" b="1" baseline="0" dirty="0" smtClean="0"/>
                        <a:t> Transfer Requests</a:t>
                      </a:r>
                    </a:p>
                    <a:p>
                      <a:r>
                        <a:rPr lang="en-US" sz="2000" b="1" baseline="0" dirty="0" smtClean="0"/>
                        <a:t>(Jan 1, 2011 through Mar 31, 2013)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Totals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Percentage</a:t>
                      </a:r>
                      <a:endParaRPr lang="en-US" sz="2000" dirty="0"/>
                    </a:p>
                  </a:txBody>
                  <a:tcPr/>
                </a:tc>
              </a:tr>
              <a:tr h="65518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Requested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84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  <a:tr h="544967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Completed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47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56%</a:t>
                      </a:r>
                      <a:endParaRPr lang="en-US" sz="2000" b="1" dirty="0"/>
                    </a:p>
                  </a:txBody>
                  <a:tcPr/>
                </a:tc>
              </a:tr>
              <a:tr h="65518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Denied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16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19%</a:t>
                      </a:r>
                      <a:endParaRPr lang="en-US" sz="2000" b="1" dirty="0"/>
                    </a:p>
                  </a:txBody>
                  <a:tcPr/>
                </a:tc>
              </a:tr>
              <a:tr h="65518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Pending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14%</a:t>
                      </a:r>
                      <a:endParaRPr lang="en-US" sz="2000" b="1" dirty="0"/>
                    </a:p>
                  </a:txBody>
                  <a:tcPr/>
                </a:tc>
              </a:tr>
              <a:tr h="65518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Abandoned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9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11%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3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4960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NRPM 8.3 Transfers – Reasons for Denial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1990"/>
            <a:ext cx="8270094" cy="3962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sz="4000" dirty="0" smtClean="0"/>
              <a:t>Requests to transfer to a party without any operational need</a:t>
            </a:r>
          </a:p>
          <a:p>
            <a:pPr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sz="4000" dirty="0" smtClean="0"/>
              <a:t>Requests to transfer blocks by other than actual registrant</a:t>
            </a:r>
          </a:p>
          <a:p>
            <a:pPr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sz="4000" dirty="0" smtClean="0"/>
              <a:t>Requests to transfer block sizes smaller than minimum</a:t>
            </a:r>
          </a:p>
          <a:p>
            <a:pPr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sz="4000" dirty="0" smtClean="0"/>
              <a:t>Requests to transfer blocks larger than needed by recipient </a:t>
            </a:r>
            <a:endParaRPr lang="en-US" sz="40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94475" y="2286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96B7549-5AEE-404D-BF4B-AF10A28A52E5}" type="slidenum">
              <a:rPr lang="en-US" sz="1800" b="0">
                <a:solidFill>
                  <a:schemeClr val="bg1"/>
                </a:solidFill>
                <a:latin typeface="Century Gothic" charset="0"/>
                <a:cs typeface="Century Gothic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800" b="0" dirty="0">
              <a:solidFill>
                <a:schemeClr val="bg1"/>
              </a:solidFill>
              <a:latin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630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842582"/>
              </p:ext>
            </p:extLst>
          </p:nvPr>
        </p:nvGraphicFramePr>
        <p:xfrm>
          <a:off x="614374" y="1754866"/>
          <a:ext cx="8001000" cy="4001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4552"/>
                <a:gridCol w="2924657"/>
                <a:gridCol w="2581791"/>
              </a:tblGrid>
              <a:tr h="5333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IPv4</a:t>
                      </a:r>
                      <a:r>
                        <a:rPr lang="en-US" baseline="0" dirty="0" smtClean="0"/>
                        <a:t> Address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Region of the Recipient</a:t>
                      </a:r>
                    </a:p>
                    <a:p>
                      <a:pPr algn="ctr"/>
                      <a:r>
                        <a:rPr lang="en-US" baseline="0" dirty="0" smtClean="0"/>
                        <a:t>of the Transfer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Effective Date</a:t>
                      </a:r>
                      <a:endParaRPr lang="en-US" dirty="0"/>
                    </a:p>
                  </a:txBody>
                  <a:tcPr/>
                </a:tc>
              </a:tr>
              <a:tr h="42237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205.166.177.0/24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APNIC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October 2012</a:t>
                      </a:r>
                      <a:endParaRPr lang="en-US" dirty="0"/>
                    </a:p>
                  </a:txBody>
                  <a:tcPr/>
                </a:tc>
              </a:tr>
              <a:tr h="42237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198.180.142.0/24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December</a:t>
                      </a:r>
                      <a:r>
                        <a:rPr lang="en-US" baseline="0" dirty="0" smtClean="0"/>
                        <a:t> 2012</a:t>
                      </a:r>
                    </a:p>
                  </a:txBody>
                  <a:tcPr/>
                </a:tc>
              </a:tr>
              <a:tr h="42237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199.43.18.0/23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APNIC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December 2012</a:t>
                      </a:r>
                      <a:endParaRPr lang="en-US" dirty="0"/>
                    </a:p>
                  </a:txBody>
                  <a:tcPr/>
                </a:tc>
              </a:tr>
              <a:tr h="42237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199.43.45.0/24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APNIC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December 2012</a:t>
                      </a:r>
                      <a:endParaRPr lang="en-US" dirty="0" smtClean="0"/>
                    </a:p>
                  </a:txBody>
                  <a:tcPr/>
                </a:tc>
              </a:tr>
              <a:tr h="42237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199.43.63.0/24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APNIC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December 2012</a:t>
                      </a:r>
                      <a:endParaRPr lang="en-US" dirty="0"/>
                    </a:p>
                  </a:txBody>
                  <a:tcPr/>
                </a:tc>
              </a:tr>
              <a:tr h="41658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204.75.142.0/24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December 2012</a:t>
                      </a:r>
                      <a:endParaRPr lang="en-US" dirty="0"/>
                    </a:p>
                  </a:txBody>
                  <a:tcPr/>
                </a:tc>
              </a:tr>
              <a:tr h="41658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157.250.64.0/18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January 2013</a:t>
                      </a:r>
                      <a:endParaRPr lang="en-US" dirty="0"/>
                    </a:p>
                  </a:txBody>
                  <a:tcPr/>
                </a:tc>
              </a:tr>
              <a:tr h="41658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132.147.64.0/18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January 2013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2258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Completed Inter-RIR Transfers (NRPM 8.4)</a:t>
            </a:r>
            <a:endParaRPr lang="en-US" sz="36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94475" y="2286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96B7549-5AEE-404D-BF4B-AF10A28A52E5}" type="slidenum">
              <a:rPr lang="en-US" sz="1800" b="0">
                <a:solidFill>
                  <a:schemeClr val="bg1"/>
                </a:solidFill>
                <a:latin typeface="Century Gothic" charset="0"/>
                <a:cs typeface="Century Gothic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800" b="0" dirty="0">
              <a:solidFill>
                <a:schemeClr val="bg1"/>
              </a:solidFill>
              <a:latin typeface="Century Gothic" charset="0"/>
              <a:cs typeface="Century Gothic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33400" y="6214646"/>
            <a:ext cx="56268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tx2"/>
                </a:solidFill>
              </a:rPr>
              <a:t>https://</a:t>
            </a:r>
            <a:r>
              <a:rPr lang="en-US" sz="1600" b="1" dirty="0" err="1">
                <a:solidFill>
                  <a:schemeClr val="tx2"/>
                </a:solidFill>
              </a:rPr>
              <a:t>www.arin.net</a:t>
            </a:r>
            <a:r>
              <a:rPr lang="en-US" sz="1600" b="1" dirty="0">
                <a:solidFill>
                  <a:schemeClr val="tx2"/>
                </a:solidFill>
              </a:rPr>
              <a:t>/knowledge/statistics/</a:t>
            </a:r>
            <a:r>
              <a:rPr lang="en-US" sz="1600" b="1" dirty="0" err="1">
                <a:solidFill>
                  <a:schemeClr val="tx2"/>
                </a:solidFill>
              </a:rPr>
              <a:t>transfers.html</a:t>
            </a:r>
            <a:endParaRPr lang="en-US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49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571"/>
            <a:ext cx="8497529" cy="1114937"/>
          </a:xfrm>
        </p:spPr>
        <p:txBody>
          <a:bodyPr>
            <a:noAutofit/>
          </a:bodyPr>
          <a:lstStyle/>
          <a:p>
            <a:r>
              <a:rPr lang="en-US" dirty="0" smtClean="0"/>
              <a:t>Resources Transferred under NRPM 8.4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3058"/>
            <a:ext cx="8229600" cy="3433830"/>
          </a:xfrm>
        </p:spPr>
        <p:txBody>
          <a:bodyPr/>
          <a:lstStyle/>
          <a:p>
            <a:r>
              <a:rPr lang="en-US" dirty="0" smtClean="0"/>
              <a:t>Total IPv4 blocks transferred: 135 /24s</a:t>
            </a:r>
          </a:p>
          <a:p>
            <a:pPr lvl="1"/>
            <a:r>
              <a:rPr lang="en-US" dirty="0" smtClean="0"/>
              <a:t>Covered under RSA prior to transfer</a:t>
            </a:r>
          </a:p>
          <a:p>
            <a:pPr lvl="2"/>
            <a:r>
              <a:rPr lang="en-US" dirty="0" smtClean="0"/>
              <a:t>68 /24s</a:t>
            </a:r>
          </a:p>
          <a:p>
            <a:pPr lvl="1"/>
            <a:r>
              <a:rPr lang="en-US" dirty="0" smtClean="0"/>
              <a:t>Covered under LRSA prior to transfer</a:t>
            </a:r>
          </a:p>
          <a:p>
            <a:pPr lvl="2"/>
            <a:r>
              <a:rPr lang="en-US" dirty="0" smtClean="0"/>
              <a:t> 2 /24s</a:t>
            </a:r>
          </a:p>
          <a:p>
            <a:pPr lvl="1"/>
            <a:r>
              <a:rPr lang="en-US" dirty="0" smtClean="0"/>
              <a:t>Not covered prior to transfer (legacy)</a:t>
            </a:r>
          </a:p>
          <a:p>
            <a:pPr lvl="2"/>
            <a:r>
              <a:rPr lang="en-US" dirty="0" smtClean="0"/>
              <a:t>65 /24s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86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571"/>
            <a:ext cx="8497529" cy="13317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Inter-RIR Transfers </a:t>
            </a:r>
            <a:r>
              <a:rPr lang="en-US" dirty="0"/>
              <a:t>Between Specified Recipients (NRPM </a:t>
            </a:r>
            <a:r>
              <a:rPr lang="en-US" dirty="0" smtClean="0"/>
              <a:t>8.4) </a:t>
            </a:r>
            <a:r>
              <a:rPr lang="en-US" dirty="0"/>
              <a:t>Requests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737121"/>
              </p:ext>
            </p:extLst>
          </p:nvPr>
        </p:nvGraphicFramePr>
        <p:xfrm>
          <a:off x="913818" y="2125293"/>
          <a:ext cx="7279578" cy="3866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7086"/>
                <a:gridCol w="1661737"/>
                <a:gridCol w="1700755"/>
              </a:tblGrid>
              <a:tr h="489851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8.4</a:t>
                      </a:r>
                      <a:r>
                        <a:rPr lang="en-US" sz="2000" b="1" baseline="0" dirty="0" smtClean="0"/>
                        <a:t> Transfers</a:t>
                      </a:r>
                    </a:p>
                    <a:p>
                      <a:r>
                        <a:rPr lang="en-US" sz="2000" b="1" baseline="0" dirty="0" smtClean="0"/>
                        <a:t>August 1, 2012 thru Mar 31, 2013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Totals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Percentage</a:t>
                      </a:r>
                      <a:endParaRPr lang="en-US" sz="2000" dirty="0"/>
                    </a:p>
                  </a:txBody>
                  <a:tcPr/>
                </a:tc>
              </a:tr>
              <a:tr h="65518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Requested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  <a:tr h="544967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Completed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50%</a:t>
                      </a:r>
                      <a:endParaRPr lang="en-US" sz="2000" b="1" dirty="0"/>
                    </a:p>
                  </a:txBody>
                  <a:tcPr/>
                </a:tc>
              </a:tr>
              <a:tr h="65518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Denied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  <a:tr h="65518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Pending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50%</a:t>
                      </a:r>
                      <a:endParaRPr lang="en-US" sz="2000" b="1" dirty="0"/>
                    </a:p>
                  </a:txBody>
                  <a:tcPr/>
                </a:tc>
              </a:tr>
              <a:tr h="65518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Abandoned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604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1202</Words>
  <Application>Microsoft Macintosh PowerPoint</Application>
  <PresentationFormat>On-screen Show (4:3)</PresentationFormat>
  <Paragraphs>271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Update on Resource Transfers</vt:lpstr>
      <vt:lpstr>Update on Resource Transfers</vt:lpstr>
      <vt:lpstr>Completed IPv4 Address Space Transfers (NRPM 8.3)</vt:lpstr>
      <vt:lpstr>Resources Transferred under  NRPM 8.3</vt:lpstr>
      <vt:lpstr>Transfers Between Specified Recipients (NRPM 8.3) Requests</vt:lpstr>
      <vt:lpstr>NRPM 8.3 Transfers – Reasons for Denial</vt:lpstr>
      <vt:lpstr>Completed Inter-RIR Transfers (NRPM 8.4)</vt:lpstr>
      <vt:lpstr>Resources Transferred under NRPM 8.4</vt:lpstr>
      <vt:lpstr>Inter-RIR Transfers Between Specified Recipients (NRPM 8.4) Requests</vt:lpstr>
      <vt:lpstr>Inter-RIR Transfers to/from RIPE Region</vt:lpstr>
      <vt:lpstr>Completed AS Transfers (NRPM 8.3)</vt:lpstr>
      <vt:lpstr>ARIN-Registered Transfer Facilitators</vt:lpstr>
      <vt:lpstr>Legacy Resources at ARIN </vt:lpstr>
      <vt:lpstr>PowerPoint Presentation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John Curran</cp:lastModifiedBy>
  <cp:revision>70</cp:revision>
  <dcterms:created xsi:type="dcterms:W3CDTF">2010-08-12T13:39:46Z</dcterms:created>
  <dcterms:modified xsi:type="dcterms:W3CDTF">2013-04-12T20:42:56Z</dcterms:modified>
</cp:coreProperties>
</file>