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9" r:id="rId2"/>
    <p:sldId id="281" r:id="rId3"/>
    <p:sldId id="295" r:id="rId4"/>
    <p:sldId id="282" r:id="rId5"/>
    <p:sldId id="294" r:id="rId6"/>
    <p:sldId id="286" r:id="rId7"/>
    <p:sldId id="293" r:id="rId8"/>
    <p:sldId id="279"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6F0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8600" autoAdjust="0"/>
  </p:normalViewPr>
  <p:slideViewPr>
    <p:cSldViewPr snapToGrid="0" snapToObjects="1">
      <p:cViewPr>
        <p:scale>
          <a:sx n="100" d="100"/>
          <a:sy n="100" d="100"/>
        </p:scale>
        <p:origin x="-1024"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4110C8-440D-D748-96CF-8ABB52B27D18}" type="datetimeFigureOut">
              <a:rPr lang="en-US" smtClean="0"/>
              <a:t>2013-04-21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5738EB-508C-ED4A-92D7-E2EC8562E7F0}" type="slidenum">
              <a:rPr lang="en-US" smtClean="0"/>
              <a:t>‹#›</a:t>
            </a:fld>
            <a:endParaRPr lang="en-US"/>
          </a:p>
        </p:txBody>
      </p:sp>
    </p:spTree>
    <p:extLst>
      <p:ext uri="{BB962C8B-B14F-4D97-AF65-F5344CB8AC3E}">
        <p14:creationId xmlns:p14="http://schemas.microsoft.com/office/powerpoint/2010/main" val="397195259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lide Image Placeholder 1"/>
          <p:cNvSpPr>
            <a:spLocks noGrp="1" noRot="1" noChangeAspect="1"/>
          </p:cNvSpPr>
          <p:nvPr>
            <p:ph type="sldImg"/>
          </p:nvPr>
        </p:nvSpPr>
        <p:spPr bwMode="auto">
          <a:xfrm>
            <a:off x="769938" y="455613"/>
            <a:ext cx="5362575" cy="402113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3314" name="Notes Placeholder 2"/>
          <p:cNvSpPr>
            <a:spLocks noGrp="1"/>
          </p:cNvSpPr>
          <p:nvPr>
            <p:ph type="body" idx="1"/>
          </p:nvPr>
        </p:nvSpPr>
        <p:spPr bwMode="auto">
          <a:noFill/>
          <a:ln>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txBody>
          <a:bodyPr/>
          <a:lstStyle/>
          <a:p>
            <a:endParaRPr lang="en-US">
              <a:latin typeface="Ubuntu" charset="0"/>
              <a:ea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have heard a lot of analysis and hypothesis on what happened in Dubai last December but beside the them against us theory, the reality is that in many developing countries the digital economy does not have the same structure as you can see in most of developed country particularly in the US. The Industry is still either very young or completely inexistent as driver of the local economy. Most of what is known is known through consumption of for foreign production. In most of these countries the Government is yet to find the right model that do not completely give up that promising economy to outside player. While at the same time they have to make sure that are fully accountable to their population on their digital security!  </a:t>
            </a:r>
            <a:endParaRPr lang="en-US" dirty="0"/>
          </a:p>
        </p:txBody>
      </p:sp>
      <p:sp>
        <p:nvSpPr>
          <p:cNvPr id="4" name="Slide Number Placeholder 3"/>
          <p:cNvSpPr>
            <a:spLocks noGrp="1"/>
          </p:cNvSpPr>
          <p:nvPr>
            <p:ph type="sldNum" sz="quarter" idx="10"/>
          </p:nvPr>
        </p:nvSpPr>
        <p:spPr/>
        <p:txBody>
          <a:bodyPr/>
          <a:lstStyle/>
          <a:p>
            <a:fld id="{BE5738EB-508C-ED4A-92D7-E2EC8562E7F0}" type="slidenum">
              <a:rPr lang="en-US" smtClean="0"/>
              <a:t>6</a:t>
            </a:fld>
            <a:endParaRPr lang="en-US"/>
          </a:p>
        </p:txBody>
      </p:sp>
    </p:spTree>
    <p:extLst>
      <p:ext uri="{BB962C8B-B14F-4D97-AF65-F5344CB8AC3E}">
        <p14:creationId xmlns:p14="http://schemas.microsoft.com/office/powerpoint/2010/main" val="3601033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93838"/>
            <a:ext cx="7772400" cy="1470025"/>
          </a:xfrm>
        </p:spPr>
        <p:txBody>
          <a:bodyPr/>
          <a:lstStyle>
            <a:lvl1pPr>
              <a:defRPr sz="4000" b="1">
                <a:solidFill>
                  <a:srgbClr val="EC6F0A"/>
                </a:solidFill>
                <a:latin typeface="Eurostile"/>
                <a:cs typeface="Eurostile"/>
              </a:defRPr>
            </a:lvl1pPr>
          </a:lstStyle>
          <a:p>
            <a:r>
              <a:rPr lang="en-GB" smtClean="0"/>
              <a:t>Click to edit Master title style</a:t>
            </a:r>
            <a:endParaRPr lang="en-US"/>
          </a:p>
        </p:txBody>
      </p:sp>
      <p:sp>
        <p:nvSpPr>
          <p:cNvPr id="3" name="Subtitle 2"/>
          <p:cNvSpPr>
            <a:spLocks noGrp="1"/>
          </p:cNvSpPr>
          <p:nvPr>
            <p:ph type="subTitle" idx="1" hasCustomPrompt="1"/>
          </p:nvPr>
        </p:nvSpPr>
        <p:spPr>
          <a:xfrm>
            <a:off x="685800" y="3932130"/>
            <a:ext cx="7772400" cy="531904"/>
          </a:xfrm>
        </p:spPr>
        <p:txBody>
          <a:bodyPr>
            <a:normAutofit/>
          </a:bodyPr>
          <a:lstStyle>
            <a:lvl1pPr marL="0" indent="0" algn="r">
              <a:buNone/>
              <a:defRPr sz="20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Name, Event, Date</a:t>
            </a:r>
            <a:endParaRPr lang="en-US" dirty="0"/>
          </a:p>
        </p:txBody>
      </p:sp>
    </p:spTree>
    <p:extLst>
      <p:ext uri="{BB962C8B-B14F-4D97-AF65-F5344CB8AC3E}">
        <p14:creationId xmlns:p14="http://schemas.microsoft.com/office/powerpoint/2010/main" val="177647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Slide Number Placeholder 5"/>
          <p:cNvSpPr>
            <a:spLocks noGrp="1"/>
          </p:cNvSpPr>
          <p:nvPr>
            <p:ph type="sldNum" sz="quarter" idx="4"/>
          </p:nvPr>
        </p:nvSpPr>
        <p:spPr>
          <a:xfrm>
            <a:off x="7010400" y="6446146"/>
            <a:ext cx="2133600" cy="365125"/>
          </a:xfrm>
          <a:prstGeom prst="rect">
            <a:avLst/>
          </a:prstGeom>
        </p:spPr>
        <p:txBody>
          <a:bodyPr vert="horz" lIns="91440" tIns="45720" rIns="91440" bIns="45720" rtlCol="0" anchor="ctr"/>
          <a:lstStyle>
            <a:lvl1pPr algn="r">
              <a:defRPr sz="1200">
                <a:solidFill>
                  <a:schemeClr val="tx1">
                    <a:tint val="75000"/>
                  </a:schemeClr>
                </a:solidFill>
                <a:latin typeface="Eurostile"/>
                <a:cs typeface="Eurostile"/>
              </a:defRPr>
            </a:lvl1pPr>
          </a:lstStyle>
          <a:p>
            <a:r>
              <a:rPr lang="en-US" smtClean="0"/>
              <a:t>Page </a:t>
            </a:r>
            <a:fld id="{7A3D06EB-BE18-314F-9DAD-3080EE8D5A3E}" type="slidenum">
              <a:rPr lang="en-US" smtClean="0"/>
              <a:pPr/>
              <a:t>‹#›</a:t>
            </a:fld>
            <a:endParaRPr lang="en-US" dirty="0"/>
          </a:p>
        </p:txBody>
      </p:sp>
    </p:spTree>
    <p:extLst>
      <p:ext uri="{BB962C8B-B14F-4D97-AF65-F5344CB8AC3E}">
        <p14:creationId xmlns:p14="http://schemas.microsoft.com/office/powerpoint/2010/main" val="2875972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372562"/>
            <a:ext cx="2057400" cy="4753601"/>
          </a:xfrm>
        </p:spPr>
        <p:txBody>
          <a:bodyPr vert="eaVert"/>
          <a:lstStyle/>
          <a:p>
            <a:r>
              <a:rPr lang="en-GB" smtClean="0"/>
              <a:t>Click to edit Master title style</a:t>
            </a:r>
            <a:endParaRPr lang="en-US" dirty="0"/>
          </a:p>
        </p:txBody>
      </p:sp>
      <p:sp>
        <p:nvSpPr>
          <p:cNvPr id="3" name="Vertical Text Placeholder 2"/>
          <p:cNvSpPr>
            <a:spLocks noGrp="1"/>
          </p:cNvSpPr>
          <p:nvPr>
            <p:ph type="body" orient="vert" idx="1"/>
          </p:nvPr>
        </p:nvSpPr>
        <p:spPr>
          <a:xfrm>
            <a:off x="457200" y="1372562"/>
            <a:ext cx="6019800" cy="4753601"/>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Slide Number Placeholder 5"/>
          <p:cNvSpPr>
            <a:spLocks noGrp="1"/>
          </p:cNvSpPr>
          <p:nvPr>
            <p:ph type="sldNum" sz="quarter" idx="4"/>
          </p:nvPr>
        </p:nvSpPr>
        <p:spPr>
          <a:xfrm>
            <a:off x="7010400" y="6446146"/>
            <a:ext cx="2133600" cy="365125"/>
          </a:xfrm>
          <a:prstGeom prst="rect">
            <a:avLst/>
          </a:prstGeom>
        </p:spPr>
        <p:txBody>
          <a:bodyPr vert="horz" lIns="91440" tIns="45720" rIns="91440" bIns="45720" rtlCol="0" anchor="ctr"/>
          <a:lstStyle>
            <a:lvl1pPr algn="r">
              <a:defRPr sz="1200">
                <a:solidFill>
                  <a:schemeClr val="tx1">
                    <a:tint val="75000"/>
                  </a:schemeClr>
                </a:solidFill>
                <a:latin typeface="Eurostile"/>
                <a:cs typeface="Eurostile"/>
              </a:defRPr>
            </a:lvl1pPr>
          </a:lstStyle>
          <a:p>
            <a:r>
              <a:rPr lang="en-US" smtClean="0"/>
              <a:t>Page </a:t>
            </a:r>
            <a:fld id="{7A3D06EB-BE18-314F-9DAD-3080EE8D5A3E}" type="slidenum">
              <a:rPr lang="en-US" smtClean="0"/>
              <a:pPr/>
              <a:t>‹#›</a:t>
            </a:fld>
            <a:endParaRPr lang="en-US" dirty="0"/>
          </a:p>
        </p:txBody>
      </p:sp>
    </p:spTree>
    <p:extLst>
      <p:ext uri="{BB962C8B-B14F-4D97-AF65-F5344CB8AC3E}">
        <p14:creationId xmlns:p14="http://schemas.microsoft.com/office/powerpoint/2010/main" val="2051991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ing - Top Text - Bottom Graphic">
    <p:spTree>
      <p:nvGrpSpPr>
        <p:cNvPr id="1" name=""/>
        <p:cNvGrpSpPr/>
        <p:nvPr/>
      </p:nvGrpSpPr>
      <p:grpSpPr>
        <a:xfrm>
          <a:off x="0" y="0"/>
          <a:ext cx="0" cy="0"/>
          <a:chOff x="0" y="0"/>
          <a:chExt cx="0" cy="0"/>
        </a:xfrm>
      </p:grpSpPr>
      <p:sp>
        <p:nvSpPr>
          <p:cNvPr id="11" name="Content Placeholder 9"/>
          <p:cNvSpPr>
            <a:spLocks noGrp="1"/>
          </p:cNvSpPr>
          <p:nvPr>
            <p:ph sz="quarter" idx="13"/>
          </p:nvPr>
        </p:nvSpPr>
        <p:spPr>
          <a:xfrm>
            <a:off x="814818" y="2954088"/>
            <a:ext cx="8202613" cy="2133110"/>
          </a:xfrm>
        </p:spPr>
        <p:txBody>
          <a:bodyPr/>
          <a:lstStyle/>
          <a:p>
            <a:pPr lvl="0"/>
            <a:r>
              <a:rPr lang="en-US" dirty="0" smtClean="0"/>
              <a:t>Click to edit Master text styles</a:t>
            </a:r>
          </a:p>
          <a:p>
            <a:pPr lvl="1"/>
            <a:r>
              <a:rPr lang="en-US" dirty="0" smtClean="0"/>
              <a:t>Second level</a:t>
            </a:r>
          </a:p>
        </p:txBody>
      </p:sp>
      <p:sp>
        <p:nvSpPr>
          <p:cNvPr id="9" name="Vertical Text Placeholder 8"/>
          <p:cNvSpPr>
            <a:spLocks noGrp="1"/>
          </p:cNvSpPr>
          <p:nvPr>
            <p:ph type="body" orient="vert" sz="quarter" idx="15"/>
          </p:nvPr>
        </p:nvSpPr>
        <p:spPr>
          <a:xfrm>
            <a:off x="121599" y="2"/>
            <a:ext cx="523220" cy="6756398"/>
          </a:xfrm>
        </p:spPr>
        <p:txBody>
          <a:bodyPr vert="vert270">
            <a:spAutoFit/>
          </a:bodyPr>
          <a:lstStyle>
            <a:lvl1pPr algn="ctr">
              <a:buFontTx/>
              <a:buNone/>
              <a:defRPr sz="2200" b="1" i="0" baseline="0">
                <a:effectLst>
                  <a:glow rad="101600">
                    <a:schemeClr val="bg1">
                      <a:alpha val="75000"/>
                    </a:schemeClr>
                  </a:glow>
                </a:effectLst>
                <a:latin typeface="Ubuntu"/>
                <a:cs typeface="Ubuntu"/>
              </a:defRPr>
            </a:lvl1pPr>
          </a:lstStyle>
          <a:p>
            <a:pPr lvl="0"/>
            <a:r>
              <a:rPr lang="en-US" dirty="0" smtClean="0"/>
              <a:t>Click to edit Master text styles</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13"/>
          <p:cNvSpPr>
            <a:spLocks noGrp="1"/>
          </p:cNvSpPr>
          <p:nvPr>
            <p:ph type="sldNum" sz="quarter" idx="16"/>
          </p:nvPr>
        </p:nvSpPr>
        <p:spPr/>
        <p:txBody>
          <a:bodyPr/>
          <a:lstStyle>
            <a:lvl1pPr>
              <a:defRPr/>
            </a:lvl1pPr>
          </a:lstStyle>
          <a:p>
            <a:pPr>
              <a:defRPr/>
            </a:pPr>
            <a:r>
              <a:rPr lang="en-US" dirty="0" err="1"/>
              <a:t>learn.afrinic.net</a:t>
            </a:r>
            <a:r>
              <a:rPr lang="en-US" dirty="0"/>
              <a:t> | slide </a:t>
            </a:r>
            <a:fld id="{EAEF3E9B-6EE2-8F4B-9C8D-1C3B76B0354C}" type="slidenum">
              <a:rPr lang="en-US"/>
              <a:pPr>
                <a:defRPr/>
              </a:pPr>
              <a:t>‹#›</a:t>
            </a:fld>
            <a:endParaRPr lang="en-US" dirty="0"/>
          </a:p>
        </p:txBody>
      </p:sp>
    </p:spTree>
    <p:extLst>
      <p:ext uri="{BB962C8B-B14F-4D97-AF65-F5344CB8AC3E}">
        <p14:creationId xmlns:p14="http://schemas.microsoft.com/office/powerpoint/2010/main" val="344649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7" name="Slide Number Placeholder 5"/>
          <p:cNvSpPr>
            <a:spLocks noGrp="1"/>
          </p:cNvSpPr>
          <p:nvPr>
            <p:ph type="sldNum" sz="quarter" idx="4"/>
          </p:nvPr>
        </p:nvSpPr>
        <p:spPr>
          <a:xfrm>
            <a:off x="7010400" y="6446146"/>
            <a:ext cx="2133600" cy="365125"/>
          </a:xfrm>
          <a:prstGeom prst="rect">
            <a:avLst/>
          </a:prstGeom>
        </p:spPr>
        <p:txBody>
          <a:bodyPr vert="horz" lIns="91440" tIns="45720" rIns="91440" bIns="45720" rtlCol="0" anchor="ctr"/>
          <a:lstStyle>
            <a:lvl1pPr algn="r">
              <a:defRPr sz="1200">
                <a:solidFill>
                  <a:schemeClr val="tx1">
                    <a:tint val="75000"/>
                  </a:schemeClr>
                </a:solidFill>
                <a:latin typeface="Eurostile"/>
                <a:cs typeface="Eurostile"/>
              </a:defRPr>
            </a:lvl1pPr>
          </a:lstStyle>
          <a:p>
            <a:r>
              <a:rPr lang="en-US" smtClean="0"/>
              <a:t>Page </a:t>
            </a:r>
            <a:fld id="{7A3D06EB-BE18-314F-9DAD-3080EE8D5A3E}" type="slidenum">
              <a:rPr lang="en-US" smtClean="0"/>
              <a:pPr/>
              <a:t>‹#›</a:t>
            </a:fld>
            <a:endParaRPr lang="en-US" dirty="0"/>
          </a:p>
        </p:txBody>
      </p:sp>
    </p:spTree>
    <p:extLst>
      <p:ext uri="{BB962C8B-B14F-4D97-AF65-F5344CB8AC3E}">
        <p14:creationId xmlns:p14="http://schemas.microsoft.com/office/powerpoint/2010/main" val="29356578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600" b="1" cap="all">
                <a:solidFill>
                  <a:srgbClr val="EC6F0A"/>
                </a:solidFill>
                <a:latin typeface="Century Gothic"/>
                <a:cs typeface="Century Gothic"/>
              </a:defRPr>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7" name="Slide Number Placeholder 5"/>
          <p:cNvSpPr>
            <a:spLocks noGrp="1"/>
          </p:cNvSpPr>
          <p:nvPr>
            <p:ph type="sldNum" sz="quarter" idx="4"/>
          </p:nvPr>
        </p:nvSpPr>
        <p:spPr>
          <a:xfrm>
            <a:off x="7010400" y="6446146"/>
            <a:ext cx="2133600" cy="365125"/>
          </a:xfrm>
          <a:prstGeom prst="rect">
            <a:avLst/>
          </a:prstGeom>
        </p:spPr>
        <p:txBody>
          <a:bodyPr vert="horz" lIns="91440" tIns="45720" rIns="91440" bIns="45720" rtlCol="0" anchor="ctr"/>
          <a:lstStyle>
            <a:lvl1pPr algn="r">
              <a:defRPr sz="1200">
                <a:solidFill>
                  <a:schemeClr val="tx1">
                    <a:tint val="75000"/>
                  </a:schemeClr>
                </a:solidFill>
                <a:latin typeface="Eurostile"/>
                <a:cs typeface="Eurostile"/>
              </a:defRPr>
            </a:lvl1pPr>
          </a:lstStyle>
          <a:p>
            <a:r>
              <a:rPr lang="en-US" smtClean="0"/>
              <a:t>Page </a:t>
            </a:r>
            <a:fld id="{7A3D06EB-BE18-314F-9DAD-3080EE8D5A3E}" type="slidenum">
              <a:rPr lang="en-US" smtClean="0"/>
              <a:pPr/>
              <a:t>‹#›</a:t>
            </a:fld>
            <a:endParaRPr lang="en-US" dirty="0"/>
          </a:p>
        </p:txBody>
      </p:sp>
    </p:spTree>
    <p:extLst>
      <p:ext uri="{BB962C8B-B14F-4D97-AF65-F5344CB8AC3E}">
        <p14:creationId xmlns:p14="http://schemas.microsoft.com/office/powerpoint/2010/main" val="41768490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2552709"/>
            <a:ext cx="4038600" cy="3573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Content Placeholder 3"/>
          <p:cNvSpPr>
            <a:spLocks noGrp="1"/>
          </p:cNvSpPr>
          <p:nvPr>
            <p:ph sz="half" idx="2"/>
          </p:nvPr>
        </p:nvSpPr>
        <p:spPr>
          <a:xfrm>
            <a:off x="4648200" y="2552709"/>
            <a:ext cx="4038600" cy="3573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9" name="Slide Number Placeholder 5"/>
          <p:cNvSpPr>
            <a:spLocks noGrp="1"/>
          </p:cNvSpPr>
          <p:nvPr>
            <p:ph type="sldNum" sz="quarter" idx="4"/>
          </p:nvPr>
        </p:nvSpPr>
        <p:spPr>
          <a:xfrm>
            <a:off x="7010400" y="6446146"/>
            <a:ext cx="2133600" cy="365125"/>
          </a:xfrm>
          <a:prstGeom prst="rect">
            <a:avLst/>
          </a:prstGeom>
        </p:spPr>
        <p:txBody>
          <a:bodyPr vert="horz" lIns="91440" tIns="45720" rIns="91440" bIns="45720" rtlCol="0" anchor="ctr"/>
          <a:lstStyle>
            <a:lvl1pPr algn="r">
              <a:defRPr sz="1200">
                <a:solidFill>
                  <a:schemeClr val="tx1">
                    <a:tint val="75000"/>
                  </a:schemeClr>
                </a:solidFill>
                <a:latin typeface="Eurostile"/>
                <a:cs typeface="Eurostile"/>
              </a:defRPr>
            </a:lvl1pPr>
          </a:lstStyle>
          <a:p>
            <a:r>
              <a:rPr lang="en-US" smtClean="0"/>
              <a:t>Page </a:t>
            </a:r>
            <a:fld id="{7A3D06EB-BE18-314F-9DAD-3080EE8D5A3E}" type="slidenum">
              <a:rPr lang="en-US" smtClean="0"/>
              <a:pPr/>
              <a:t>‹#›</a:t>
            </a:fld>
            <a:endParaRPr lang="en-US" dirty="0"/>
          </a:p>
        </p:txBody>
      </p:sp>
    </p:spTree>
    <p:extLst>
      <p:ext uri="{BB962C8B-B14F-4D97-AF65-F5344CB8AC3E}">
        <p14:creationId xmlns:p14="http://schemas.microsoft.com/office/powerpoint/2010/main" val="1523035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2354" y="1124627"/>
            <a:ext cx="8245342" cy="1039042"/>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44371" y="2414396"/>
            <a:ext cx="4040188" cy="47183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3014505"/>
            <a:ext cx="4040188" cy="36119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5" name="Text Placeholder 4"/>
          <p:cNvSpPr>
            <a:spLocks noGrp="1"/>
          </p:cNvSpPr>
          <p:nvPr>
            <p:ph type="body" sz="quarter" idx="3"/>
          </p:nvPr>
        </p:nvSpPr>
        <p:spPr>
          <a:xfrm>
            <a:off x="4645025" y="2414396"/>
            <a:ext cx="4041775" cy="47183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3014505"/>
            <a:ext cx="4041775" cy="334256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9" name="Slide Number Placeholder 8"/>
          <p:cNvSpPr>
            <a:spLocks noGrp="1"/>
          </p:cNvSpPr>
          <p:nvPr>
            <p:ph type="sldNum" sz="quarter" idx="12"/>
          </p:nvPr>
        </p:nvSpPr>
        <p:spPr/>
        <p:txBody>
          <a:bodyPr/>
          <a:lstStyle/>
          <a:p>
            <a:fld id="{7A3D06EB-BE18-314F-9DAD-3080EE8D5A3E}" type="slidenum">
              <a:rPr lang="en-US" smtClean="0"/>
              <a:t>‹#›</a:t>
            </a:fld>
            <a:endParaRPr lang="en-US"/>
          </a:p>
        </p:txBody>
      </p:sp>
    </p:spTree>
    <p:extLst>
      <p:ext uri="{BB962C8B-B14F-4D97-AF65-F5344CB8AC3E}">
        <p14:creationId xmlns:p14="http://schemas.microsoft.com/office/powerpoint/2010/main" val="2124112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6" name="Slide Number Placeholder 5"/>
          <p:cNvSpPr>
            <a:spLocks noGrp="1"/>
          </p:cNvSpPr>
          <p:nvPr>
            <p:ph type="sldNum" sz="quarter" idx="4"/>
          </p:nvPr>
        </p:nvSpPr>
        <p:spPr>
          <a:xfrm>
            <a:off x="7010400" y="6446146"/>
            <a:ext cx="2133600" cy="365125"/>
          </a:xfrm>
          <a:prstGeom prst="rect">
            <a:avLst/>
          </a:prstGeom>
        </p:spPr>
        <p:txBody>
          <a:bodyPr vert="horz" lIns="91440" tIns="45720" rIns="91440" bIns="45720" rtlCol="0" anchor="ctr"/>
          <a:lstStyle>
            <a:lvl1pPr algn="r">
              <a:defRPr sz="1200">
                <a:solidFill>
                  <a:schemeClr val="tx1">
                    <a:tint val="75000"/>
                  </a:schemeClr>
                </a:solidFill>
                <a:latin typeface="Eurostile"/>
                <a:cs typeface="Eurostile"/>
              </a:defRPr>
            </a:lvl1pPr>
          </a:lstStyle>
          <a:p>
            <a:r>
              <a:rPr lang="en-US" smtClean="0"/>
              <a:t>Page </a:t>
            </a:r>
            <a:fld id="{7A3D06EB-BE18-314F-9DAD-3080EE8D5A3E}" type="slidenum">
              <a:rPr lang="en-US" smtClean="0"/>
              <a:pPr/>
              <a:t>‹#›</a:t>
            </a:fld>
            <a:endParaRPr lang="en-US" dirty="0"/>
          </a:p>
        </p:txBody>
      </p:sp>
    </p:spTree>
    <p:extLst>
      <p:ext uri="{BB962C8B-B14F-4D97-AF65-F5344CB8AC3E}">
        <p14:creationId xmlns:p14="http://schemas.microsoft.com/office/powerpoint/2010/main" val="4214385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5"/>
          <p:cNvSpPr>
            <a:spLocks noGrp="1"/>
          </p:cNvSpPr>
          <p:nvPr>
            <p:ph type="sldNum" sz="quarter" idx="4"/>
          </p:nvPr>
        </p:nvSpPr>
        <p:spPr>
          <a:xfrm>
            <a:off x="7010400" y="6446146"/>
            <a:ext cx="2133600" cy="365125"/>
          </a:xfrm>
          <a:prstGeom prst="rect">
            <a:avLst/>
          </a:prstGeom>
        </p:spPr>
        <p:txBody>
          <a:bodyPr vert="horz" lIns="91440" tIns="45720" rIns="91440" bIns="45720" rtlCol="0" anchor="ctr"/>
          <a:lstStyle>
            <a:lvl1pPr algn="r">
              <a:defRPr sz="1200">
                <a:solidFill>
                  <a:schemeClr val="tx1">
                    <a:tint val="75000"/>
                  </a:schemeClr>
                </a:solidFill>
                <a:latin typeface="Eurostile"/>
                <a:cs typeface="Eurostile"/>
              </a:defRPr>
            </a:lvl1pPr>
          </a:lstStyle>
          <a:p>
            <a:r>
              <a:rPr lang="en-US" smtClean="0"/>
              <a:t>Page </a:t>
            </a:r>
            <a:fld id="{7A3D06EB-BE18-314F-9DAD-3080EE8D5A3E}" type="slidenum">
              <a:rPr lang="en-US" smtClean="0"/>
              <a:pPr/>
              <a:t>‹#›</a:t>
            </a:fld>
            <a:endParaRPr lang="en-US" dirty="0"/>
          </a:p>
        </p:txBody>
      </p:sp>
    </p:spTree>
    <p:extLst>
      <p:ext uri="{BB962C8B-B14F-4D97-AF65-F5344CB8AC3E}">
        <p14:creationId xmlns:p14="http://schemas.microsoft.com/office/powerpoint/2010/main" val="1035433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247954"/>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1247954"/>
            <a:ext cx="5111750" cy="487820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Text Placeholder 3"/>
          <p:cNvSpPr>
            <a:spLocks noGrp="1"/>
          </p:cNvSpPr>
          <p:nvPr>
            <p:ph type="body" sz="half" idx="2"/>
          </p:nvPr>
        </p:nvSpPr>
        <p:spPr>
          <a:xfrm>
            <a:off x="457200" y="2437260"/>
            <a:ext cx="3008313" cy="368890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Slide Number Placeholder 5"/>
          <p:cNvSpPr>
            <a:spLocks noGrp="1"/>
          </p:cNvSpPr>
          <p:nvPr>
            <p:ph type="sldNum" sz="quarter" idx="4"/>
          </p:nvPr>
        </p:nvSpPr>
        <p:spPr>
          <a:xfrm>
            <a:off x="7010400" y="6446146"/>
            <a:ext cx="2133600" cy="365125"/>
          </a:xfrm>
          <a:prstGeom prst="rect">
            <a:avLst/>
          </a:prstGeom>
        </p:spPr>
        <p:txBody>
          <a:bodyPr vert="horz" lIns="91440" tIns="45720" rIns="91440" bIns="45720" rtlCol="0" anchor="ctr"/>
          <a:lstStyle>
            <a:lvl1pPr algn="r">
              <a:defRPr sz="1200">
                <a:solidFill>
                  <a:schemeClr val="tx1">
                    <a:tint val="75000"/>
                  </a:schemeClr>
                </a:solidFill>
                <a:latin typeface="Eurostile"/>
                <a:cs typeface="Eurostile"/>
              </a:defRPr>
            </a:lvl1pPr>
          </a:lstStyle>
          <a:p>
            <a:r>
              <a:rPr lang="en-US" smtClean="0"/>
              <a:t>Page </a:t>
            </a:r>
            <a:fld id="{7A3D06EB-BE18-314F-9DAD-3080EE8D5A3E}" type="slidenum">
              <a:rPr lang="en-US" smtClean="0"/>
              <a:pPr/>
              <a:t>‹#›</a:t>
            </a:fld>
            <a:endParaRPr lang="en-US" dirty="0"/>
          </a:p>
        </p:txBody>
      </p:sp>
    </p:spTree>
    <p:extLst>
      <p:ext uri="{BB962C8B-B14F-4D97-AF65-F5344CB8AC3E}">
        <p14:creationId xmlns:p14="http://schemas.microsoft.com/office/powerpoint/2010/main" val="106753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1398217"/>
            <a:ext cx="5486400" cy="332935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8" name="Slide Number Placeholder 5"/>
          <p:cNvSpPr>
            <a:spLocks noGrp="1"/>
          </p:cNvSpPr>
          <p:nvPr>
            <p:ph type="sldNum" sz="quarter" idx="4"/>
          </p:nvPr>
        </p:nvSpPr>
        <p:spPr>
          <a:xfrm>
            <a:off x="7010400" y="6446146"/>
            <a:ext cx="2133600" cy="365125"/>
          </a:xfrm>
          <a:prstGeom prst="rect">
            <a:avLst/>
          </a:prstGeom>
        </p:spPr>
        <p:txBody>
          <a:bodyPr vert="horz" lIns="91440" tIns="45720" rIns="91440" bIns="45720" rtlCol="0" anchor="ctr"/>
          <a:lstStyle>
            <a:lvl1pPr algn="r">
              <a:defRPr sz="1200">
                <a:solidFill>
                  <a:schemeClr val="tx1">
                    <a:tint val="75000"/>
                  </a:schemeClr>
                </a:solidFill>
                <a:latin typeface="Eurostile"/>
                <a:cs typeface="Eurostile"/>
              </a:defRPr>
            </a:lvl1pPr>
          </a:lstStyle>
          <a:p>
            <a:r>
              <a:rPr lang="en-US" smtClean="0"/>
              <a:t>Page </a:t>
            </a:r>
            <a:fld id="{7A3D06EB-BE18-314F-9DAD-3080EE8D5A3E}" type="slidenum">
              <a:rPr lang="en-US" smtClean="0"/>
              <a:pPr/>
              <a:t>‹#›</a:t>
            </a:fld>
            <a:endParaRPr lang="en-US" dirty="0"/>
          </a:p>
        </p:txBody>
      </p:sp>
    </p:spTree>
    <p:extLst>
      <p:ext uri="{BB962C8B-B14F-4D97-AF65-F5344CB8AC3E}">
        <p14:creationId xmlns:p14="http://schemas.microsoft.com/office/powerpoint/2010/main" val="166479201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57115"/>
            <a:ext cx="8245342" cy="1039042"/>
          </a:xfrm>
          <a:prstGeom prst="rect">
            <a:avLst/>
          </a:prstGeom>
        </p:spPr>
        <p:txBody>
          <a:bodyPr vert="horz" lIns="91440" tIns="45720" rIns="91440" bIns="45720" rtlCol="0" anchor="ctr">
            <a:noAutofit/>
          </a:bodyPr>
          <a:lstStyle/>
          <a:p>
            <a:r>
              <a:rPr lang="en-GB" smtClean="0"/>
              <a:t>Click to edit Master title style</a:t>
            </a:r>
            <a:endParaRPr lang="en-US" dirty="0"/>
          </a:p>
        </p:txBody>
      </p:sp>
      <p:sp>
        <p:nvSpPr>
          <p:cNvPr id="3" name="Text Placeholder 2"/>
          <p:cNvSpPr>
            <a:spLocks noGrp="1"/>
          </p:cNvSpPr>
          <p:nvPr>
            <p:ph type="body" idx="1"/>
          </p:nvPr>
        </p:nvSpPr>
        <p:spPr>
          <a:xfrm>
            <a:off x="457200" y="2578364"/>
            <a:ext cx="8229600" cy="3777986"/>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6" name="Slide Number Placeholder 5"/>
          <p:cNvSpPr>
            <a:spLocks noGrp="1"/>
          </p:cNvSpPr>
          <p:nvPr>
            <p:ph type="sldNum" sz="quarter" idx="4"/>
          </p:nvPr>
        </p:nvSpPr>
        <p:spPr>
          <a:xfrm>
            <a:off x="7010400" y="6420490"/>
            <a:ext cx="2133600" cy="365125"/>
          </a:xfrm>
          <a:prstGeom prst="rect">
            <a:avLst/>
          </a:prstGeom>
        </p:spPr>
        <p:txBody>
          <a:bodyPr vert="horz" lIns="91440" tIns="45720" rIns="91440" bIns="45720" rtlCol="0" anchor="ctr"/>
          <a:lstStyle>
            <a:lvl1pPr algn="r">
              <a:defRPr sz="1200">
                <a:solidFill>
                  <a:schemeClr val="tx1">
                    <a:tint val="75000"/>
                  </a:schemeClr>
                </a:solidFill>
                <a:latin typeface="Eurostile"/>
                <a:cs typeface="Eurostile"/>
              </a:defRPr>
            </a:lvl1pPr>
          </a:lstStyle>
          <a:p>
            <a:r>
              <a:rPr lang="en-US" smtClean="0"/>
              <a:t>Page </a:t>
            </a:r>
            <a:fld id="{7A3D06EB-BE18-314F-9DAD-3080EE8D5A3E}" type="slidenum">
              <a:rPr lang="en-US" smtClean="0"/>
              <a:pPr/>
              <a:t>‹#›</a:t>
            </a:fld>
            <a:endParaRPr lang="en-US" dirty="0"/>
          </a:p>
        </p:txBody>
      </p:sp>
    </p:spTree>
    <p:extLst>
      <p:ext uri="{BB962C8B-B14F-4D97-AF65-F5344CB8AC3E}">
        <p14:creationId xmlns:p14="http://schemas.microsoft.com/office/powerpoint/2010/main" val="18051483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xmlns:p14="http://schemas.microsoft.com/office/powerpoint/2010/main" id="1" dur="indefinite" restart="never" nodeType="tmRoot"/>
      </p:par>
    </p:tnLst>
  </p:timing>
  <p:txStyles>
    <p:titleStyle>
      <a:lvl1pPr algn="ctr" defTabSz="457200" rtl="0" eaLnBrk="1" latinLnBrk="0" hangingPunct="1">
        <a:spcBef>
          <a:spcPct val="0"/>
        </a:spcBef>
        <a:buNone/>
        <a:defRPr sz="3600" b="1" kern="1200">
          <a:solidFill>
            <a:srgbClr val="EC6F0A"/>
          </a:solidFill>
          <a:latin typeface="Century Gothic"/>
          <a:ea typeface="+mj-ea"/>
          <a:cs typeface="Century Gothic"/>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Century Gothic"/>
          <a:ea typeface="+mn-ea"/>
          <a:cs typeface="Century Gothic"/>
        </a:defRPr>
      </a:lvl1pPr>
      <a:lvl2pPr marL="742950" indent="-285750" algn="l" defTabSz="457200" rtl="0" eaLnBrk="1" latinLnBrk="0" hangingPunct="1">
        <a:spcBef>
          <a:spcPct val="20000"/>
        </a:spcBef>
        <a:buFont typeface="Arial"/>
        <a:buChar char="–"/>
        <a:defRPr sz="2800" kern="1200">
          <a:solidFill>
            <a:schemeClr val="tx1"/>
          </a:solidFill>
          <a:latin typeface="Century Gothic"/>
          <a:ea typeface="+mn-ea"/>
          <a:cs typeface="Century Gothic"/>
        </a:defRPr>
      </a:lvl2pPr>
      <a:lvl3pPr marL="1143000" indent="-228600" algn="l" defTabSz="457200" rtl="0" eaLnBrk="1" latinLnBrk="0" hangingPunct="1">
        <a:spcBef>
          <a:spcPct val="20000"/>
        </a:spcBef>
        <a:buFont typeface="Arial"/>
        <a:buChar char="•"/>
        <a:defRPr sz="2400" kern="1200">
          <a:solidFill>
            <a:schemeClr val="tx1"/>
          </a:solidFill>
          <a:latin typeface="Century Gothic"/>
          <a:ea typeface="+mn-ea"/>
          <a:cs typeface="Century Gothic"/>
        </a:defRPr>
      </a:lvl3pPr>
      <a:lvl4pPr marL="16002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4pPr>
      <a:lvl5pPr marL="2057400" indent="-228600" algn="l" defTabSz="457200" rtl="0" eaLnBrk="1" latinLnBrk="0" hangingPunct="1">
        <a:spcBef>
          <a:spcPct val="20000"/>
        </a:spcBef>
        <a:buFont typeface="Arial"/>
        <a:buChar char="»"/>
        <a:defRPr sz="2000" kern="1200">
          <a:solidFill>
            <a:schemeClr val="tx1"/>
          </a:solidFill>
          <a:latin typeface="Century Gothic"/>
          <a:ea typeface="+mn-ea"/>
          <a:cs typeface="Century Gothic"/>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4.png"/><Relationship Id="rId3"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ctrTitle"/>
          </p:nvPr>
        </p:nvSpPr>
        <p:spPr>
          <a:xfrm>
            <a:off x="539750" y="2819401"/>
            <a:ext cx="8458200" cy="1385887"/>
          </a:xfrm>
        </p:spPr>
        <p:txBody>
          <a:bodyPr/>
          <a:lstStyle/>
          <a:p>
            <a:r>
              <a:rPr lang="en-US" dirty="0" smtClean="0">
                <a:latin typeface="Arial Black" charset="0"/>
                <a:ea typeface="ＭＳ Ｐゴシック" charset="0"/>
                <a:cs typeface="Arial Black" charset="0"/>
              </a:rPr>
              <a:t>AFRINIC</a:t>
            </a:r>
            <a:r>
              <a:rPr lang="en-US" dirty="0">
                <a:latin typeface="Arial Black" charset="0"/>
                <a:ea typeface="ＭＳ Ｐゴシック" charset="0"/>
                <a:cs typeface="Arial Black" charset="0"/>
              </a:rPr>
              <a:t> </a:t>
            </a:r>
            <a:r>
              <a:rPr lang="en-US" dirty="0" smtClean="0">
                <a:latin typeface="Arial Black" charset="0"/>
                <a:ea typeface="ＭＳ Ｐゴシック" charset="0"/>
                <a:cs typeface="Arial Black" charset="0"/>
              </a:rPr>
              <a:t>Update</a:t>
            </a:r>
            <a:endParaRPr lang="en-US" dirty="0">
              <a:solidFill>
                <a:srgbClr val="FF0000"/>
              </a:solidFill>
              <a:latin typeface="Arial Black" charset="0"/>
              <a:ea typeface="ＭＳ Ｐゴシック" charset="0"/>
              <a:cs typeface="Arial Black" charset="0"/>
            </a:endParaRPr>
          </a:p>
        </p:txBody>
      </p:sp>
      <p:sp>
        <p:nvSpPr>
          <p:cNvPr id="39938" name="Subtitle 2"/>
          <p:cNvSpPr>
            <a:spLocks noGrp="1"/>
          </p:cNvSpPr>
          <p:nvPr>
            <p:ph type="subTitle" idx="1"/>
          </p:nvPr>
        </p:nvSpPr>
        <p:spPr>
          <a:xfrm>
            <a:off x="4525963" y="4343400"/>
            <a:ext cx="3932237" cy="1449388"/>
          </a:xfrm>
        </p:spPr>
        <p:txBody>
          <a:bodyPr>
            <a:normAutofit lnSpcReduction="10000"/>
          </a:bodyPr>
          <a:lstStyle/>
          <a:p>
            <a:r>
              <a:rPr lang="en-US" dirty="0">
                <a:solidFill>
                  <a:srgbClr val="898989"/>
                </a:solidFill>
                <a:latin typeface="Eurostile"/>
                <a:ea typeface="ＭＳ Ｐゴシック" charset="0"/>
                <a:cs typeface="Eurostile"/>
              </a:rPr>
              <a:t>Adiel A. Akplogan</a:t>
            </a:r>
          </a:p>
          <a:p>
            <a:r>
              <a:rPr lang="en-US" b="1" dirty="0">
                <a:solidFill>
                  <a:srgbClr val="898989"/>
                </a:solidFill>
                <a:latin typeface="Eurostile"/>
                <a:ea typeface="ＭＳ Ｐゴシック" charset="0"/>
                <a:cs typeface="Eurostile"/>
              </a:rPr>
              <a:t>CEO, </a:t>
            </a:r>
            <a:r>
              <a:rPr lang="en-US" b="1" dirty="0" smtClean="0">
                <a:solidFill>
                  <a:srgbClr val="898989"/>
                </a:solidFill>
                <a:latin typeface="Eurostile"/>
                <a:ea typeface="ＭＳ Ｐゴシック" charset="0"/>
                <a:cs typeface="Eurostile"/>
              </a:rPr>
              <a:t>AFRINIC</a:t>
            </a:r>
            <a:endParaRPr lang="en-US" dirty="0">
              <a:solidFill>
                <a:srgbClr val="898989"/>
              </a:solidFill>
              <a:latin typeface="Eurostile"/>
              <a:ea typeface="ＭＳ Ｐゴシック" charset="0"/>
              <a:cs typeface="Eurostile"/>
            </a:endParaRPr>
          </a:p>
          <a:p>
            <a:r>
              <a:rPr lang="en-US" b="1" dirty="0" smtClean="0">
                <a:solidFill>
                  <a:srgbClr val="898989"/>
                </a:solidFill>
                <a:latin typeface="Eurostile"/>
                <a:ea typeface="ＭＳ Ｐゴシック" charset="0"/>
                <a:cs typeface="Eurostile"/>
              </a:rPr>
              <a:t>ARIN-31</a:t>
            </a:r>
            <a:r>
              <a:rPr lang="en-US" dirty="0" smtClean="0">
                <a:solidFill>
                  <a:srgbClr val="898989"/>
                </a:solidFill>
                <a:latin typeface="Eurostile"/>
                <a:ea typeface="ＭＳ Ｐゴシック" charset="0"/>
                <a:cs typeface="Eurostile"/>
              </a:rPr>
              <a:t>, Barbados</a:t>
            </a:r>
          </a:p>
          <a:p>
            <a:r>
              <a:rPr lang="en-US" dirty="0" smtClean="0">
                <a:solidFill>
                  <a:srgbClr val="898989"/>
                </a:solidFill>
                <a:latin typeface="Eurostile"/>
                <a:ea typeface="ＭＳ Ｐゴシック" charset="0"/>
                <a:cs typeface="Eurostile"/>
              </a:rPr>
              <a:t>April 2013 </a:t>
            </a:r>
            <a:endParaRPr lang="en-US" dirty="0">
              <a:solidFill>
                <a:srgbClr val="898989"/>
              </a:solidFill>
              <a:latin typeface="Eurostile"/>
              <a:ea typeface="ＭＳ Ｐゴシック" charset="0"/>
              <a:cs typeface="Eurostile"/>
            </a:endParaRPr>
          </a:p>
        </p:txBody>
      </p:sp>
    </p:spTree>
    <p:extLst>
      <p:ext uri="{BB962C8B-B14F-4D97-AF65-F5344CB8AC3E}">
        <p14:creationId xmlns:p14="http://schemas.microsoft.com/office/powerpoint/2010/main" val="91249486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0406" y="971177"/>
            <a:ext cx="6096000" cy="1039042"/>
          </a:xfrm>
        </p:spPr>
        <p:txBody>
          <a:bodyPr/>
          <a:lstStyle/>
          <a:p>
            <a:r>
              <a:rPr lang="en-US" b="1" dirty="0" smtClean="0">
                <a:solidFill>
                  <a:schemeClr val="accent6"/>
                </a:solidFill>
                <a:latin typeface="Arial Black"/>
                <a:cs typeface="Arial Black"/>
              </a:rPr>
              <a:t>AFRINIC at Glance</a:t>
            </a:r>
            <a:endParaRPr lang="en-US" b="1" dirty="0">
              <a:solidFill>
                <a:schemeClr val="accent6"/>
              </a:solidFill>
              <a:latin typeface="Arial Black"/>
              <a:cs typeface="Arial Black"/>
            </a:endParaRPr>
          </a:p>
        </p:txBody>
      </p:sp>
      <p:sp>
        <p:nvSpPr>
          <p:cNvPr id="3" name="Content Placeholder 2"/>
          <p:cNvSpPr>
            <a:spLocks noGrp="1"/>
          </p:cNvSpPr>
          <p:nvPr>
            <p:ph idx="1"/>
          </p:nvPr>
        </p:nvSpPr>
        <p:spPr>
          <a:xfrm>
            <a:off x="993013" y="2010219"/>
            <a:ext cx="7693786" cy="4413996"/>
          </a:xfrm>
        </p:spPr>
        <p:txBody>
          <a:bodyPr>
            <a:normAutofit fontScale="92500" lnSpcReduction="10000"/>
          </a:bodyPr>
          <a:lstStyle/>
          <a:p>
            <a:pPr>
              <a:spcBef>
                <a:spcPts val="72"/>
              </a:spcBef>
            </a:pPr>
            <a:r>
              <a:rPr lang="en-US" sz="2800" dirty="0" smtClean="0">
                <a:latin typeface="Arial Black" charset="0"/>
                <a:cs typeface="Arial Black" charset="0"/>
              </a:rPr>
              <a:t>37</a:t>
            </a:r>
            <a:r>
              <a:rPr lang="en-US" sz="2800" dirty="0" smtClean="0">
                <a:latin typeface="Arial Black" charset="0"/>
                <a:cs typeface="Arial Black" charset="0"/>
              </a:rPr>
              <a:t> </a:t>
            </a:r>
            <a:r>
              <a:rPr lang="en-US" sz="2800" dirty="0">
                <a:latin typeface="Arial Black" charset="0"/>
                <a:cs typeface="Arial Black" charset="0"/>
              </a:rPr>
              <a:t>full time staff </a:t>
            </a:r>
            <a:r>
              <a:rPr lang="en-US" sz="2800" dirty="0" smtClean="0">
                <a:latin typeface="Century Gothic" charset="0"/>
                <a:cs typeface="Century Gothic" charset="0"/>
              </a:rPr>
              <a:t>(</a:t>
            </a:r>
            <a:r>
              <a:rPr lang="en-US" sz="2800" b="1" dirty="0">
                <a:latin typeface="Century Gothic" charset="0"/>
                <a:cs typeface="Century Gothic" charset="0"/>
              </a:rPr>
              <a:t>7</a:t>
            </a:r>
            <a:r>
              <a:rPr lang="en-US" sz="2800" b="1" dirty="0" smtClean="0">
                <a:latin typeface="Century Gothic" charset="0"/>
                <a:cs typeface="Century Gothic" charset="0"/>
              </a:rPr>
              <a:t> </a:t>
            </a:r>
            <a:r>
              <a:rPr lang="en-US" sz="2800" dirty="0" smtClean="0">
                <a:latin typeface="Century Gothic" charset="0"/>
                <a:cs typeface="Century Gothic" charset="0"/>
              </a:rPr>
              <a:t>joined </a:t>
            </a:r>
            <a:r>
              <a:rPr lang="en-US" sz="2800" dirty="0">
                <a:latin typeface="Century Gothic" charset="0"/>
                <a:cs typeface="Century Gothic" charset="0"/>
              </a:rPr>
              <a:t>in </a:t>
            </a:r>
            <a:r>
              <a:rPr lang="en-US" sz="2800" dirty="0" smtClean="0">
                <a:latin typeface="Century Gothic" charset="0"/>
                <a:cs typeface="Century Gothic" charset="0"/>
              </a:rPr>
              <a:t>2013)</a:t>
            </a:r>
            <a:endParaRPr lang="en-US" sz="2800" dirty="0">
              <a:latin typeface="Century Gothic" charset="0"/>
              <a:cs typeface="Century Gothic" charset="0"/>
            </a:endParaRPr>
          </a:p>
          <a:p>
            <a:pPr>
              <a:lnSpc>
                <a:spcPct val="140000"/>
              </a:lnSpc>
              <a:spcBef>
                <a:spcPts val="72"/>
              </a:spcBef>
              <a:defRPr/>
            </a:pPr>
            <a:r>
              <a:rPr lang="en-US" sz="2800" dirty="0" smtClean="0">
                <a:latin typeface="Arial Black" charset="0"/>
                <a:cs typeface="Arial Black" charset="0"/>
              </a:rPr>
              <a:t>461,824 </a:t>
            </a:r>
            <a:r>
              <a:rPr lang="en-US" sz="2800" dirty="0" smtClean="0">
                <a:latin typeface="Century Gothic" charset="0"/>
              </a:rPr>
              <a:t>IPv4 addresses issued in </a:t>
            </a:r>
            <a:r>
              <a:rPr lang="en-US" sz="2800" dirty="0" smtClean="0">
                <a:latin typeface="Century Gothic" charset="0"/>
              </a:rPr>
              <a:t>Q-1</a:t>
            </a:r>
            <a:endParaRPr lang="en-US" sz="2800" dirty="0" smtClean="0">
              <a:latin typeface="Century Gothic" charset="0"/>
            </a:endParaRPr>
          </a:p>
          <a:p>
            <a:pPr>
              <a:lnSpc>
                <a:spcPct val="140000"/>
              </a:lnSpc>
              <a:spcBef>
                <a:spcPts val="72"/>
              </a:spcBef>
              <a:defRPr/>
            </a:pPr>
            <a:r>
              <a:rPr lang="en-US" sz="2800" b="1" dirty="0" smtClean="0">
                <a:latin typeface="Arial Black"/>
                <a:cs typeface="Arial Black"/>
              </a:rPr>
              <a:t>3</a:t>
            </a:r>
            <a:r>
              <a:rPr lang="en-US" sz="2800" b="1" dirty="0" smtClean="0">
                <a:latin typeface="Arial Black"/>
                <a:cs typeface="Arial Black"/>
              </a:rPr>
              <a:t>.77 /8</a:t>
            </a:r>
            <a:r>
              <a:rPr lang="en-US" sz="2800" dirty="0" smtClean="0">
                <a:latin typeface="Century Gothic" charset="0"/>
              </a:rPr>
              <a:t> available in our IPv4 Pool.</a:t>
            </a:r>
          </a:p>
          <a:p>
            <a:pPr>
              <a:lnSpc>
                <a:spcPct val="140000"/>
              </a:lnSpc>
              <a:spcBef>
                <a:spcPts val="72"/>
              </a:spcBef>
              <a:defRPr/>
            </a:pPr>
            <a:r>
              <a:rPr lang="en-US" sz="2800" dirty="0" smtClean="0"/>
              <a:t>Serving a total of </a:t>
            </a:r>
            <a:r>
              <a:rPr lang="en-US" sz="2800" dirty="0" smtClean="0">
                <a:latin typeface="Arial Black"/>
                <a:cs typeface="Arial Black"/>
              </a:rPr>
              <a:t>1351</a:t>
            </a:r>
            <a:r>
              <a:rPr lang="en-US" sz="2800" dirty="0" smtClean="0"/>
              <a:t> organisations </a:t>
            </a:r>
          </a:p>
          <a:p>
            <a:pPr>
              <a:lnSpc>
                <a:spcPct val="140000"/>
              </a:lnSpc>
              <a:spcBef>
                <a:spcPts val="72"/>
              </a:spcBef>
              <a:defRPr/>
            </a:pPr>
            <a:r>
              <a:rPr lang="en-US" sz="2800" dirty="0" smtClean="0">
                <a:latin typeface="Arial Black"/>
                <a:cs typeface="Arial Black"/>
              </a:rPr>
              <a:t>357</a:t>
            </a:r>
            <a:r>
              <a:rPr lang="en-US" sz="2800" dirty="0" smtClean="0">
                <a:latin typeface="Arial Black"/>
                <a:cs typeface="Arial Black"/>
              </a:rPr>
              <a:t> IPv6</a:t>
            </a:r>
            <a:r>
              <a:rPr lang="en-US" sz="2800" dirty="0" smtClean="0"/>
              <a:t> </a:t>
            </a:r>
            <a:r>
              <a:rPr lang="en-US" sz="2800" dirty="0" smtClean="0"/>
              <a:t>prefixes allocated </a:t>
            </a:r>
            <a:r>
              <a:rPr lang="en-US" sz="2800" dirty="0" smtClean="0"/>
              <a:t>in total (</a:t>
            </a:r>
            <a:r>
              <a:rPr lang="en-US" sz="2800" dirty="0" smtClean="0">
                <a:latin typeface="Arial Black"/>
                <a:cs typeface="Arial Black"/>
              </a:rPr>
              <a:t>30%</a:t>
            </a:r>
            <a:r>
              <a:rPr lang="en-US" sz="2800" dirty="0" smtClean="0"/>
              <a:t> membership penetration for only </a:t>
            </a:r>
            <a:r>
              <a:rPr lang="en-US" sz="2800" dirty="0" smtClean="0">
                <a:latin typeface="Arial Black"/>
                <a:cs typeface="Arial Black"/>
              </a:rPr>
              <a:t>14.4%</a:t>
            </a:r>
            <a:r>
              <a:rPr lang="en-US" sz="2800" dirty="0" smtClean="0"/>
              <a:t> visibility</a:t>
            </a:r>
            <a:r>
              <a:rPr lang="en-US" sz="2800" dirty="0" smtClean="0"/>
              <a:t>)</a:t>
            </a:r>
            <a:endParaRPr lang="en-US" sz="2800" dirty="0" smtClean="0"/>
          </a:p>
          <a:p>
            <a:pPr>
              <a:spcBef>
                <a:spcPts val="72"/>
              </a:spcBef>
            </a:pPr>
            <a:r>
              <a:rPr lang="en-US" sz="2800" dirty="0" smtClean="0"/>
              <a:t>Continue to develop and diversify our </a:t>
            </a:r>
            <a:r>
              <a:rPr lang="en-US" sz="2800" b="1" dirty="0" smtClean="0">
                <a:latin typeface="Arial Black"/>
                <a:cs typeface="Arial Black"/>
              </a:rPr>
              <a:t>Training activities </a:t>
            </a:r>
            <a:r>
              <a:rPr lang="en-US" sz="2800" dirty="0" smtClean="0"/>
              <a:t>(http://</a:t>
            </a:r>
            <a:r>
              <a:rPr lang="en-US" sz="2800" dirty="0" err="1" smtClean="0"/>
              <a:t>learn.afrinic.net</a:t>
            </a:r>
            <a:r>
              <a:rPr lang="en-US" sz="2800" dirty="0" smtClean="0"/>
              <a:t>)</a:t>
            </a:r>
            <a:endParaRPr lang="en-US" sz="2800" dirty="0" smtClean="0"/>
          </a:p>
          <a:p>
            <a:pPr>
              <a:spcBef>
                <a:spcPts val="72"/>
              </a:spcBef>
            </a:pPr>
            <a:endParaRPr lang="en-US" sz="2800" dirty="0"/>
          </a:p>
        </p:txBody>
      </p:sp>
      <p:sp>
        <p:nvSpPr>
          <p:cNvPr id="4" name="Slide Number Placeholder 3"/>
          <p:cNvSpPr>
            <a:spLocks noGrp="1"/>
          </p:cNvSpPr>
          <p:nvPr>
            <p:ph type="sldNum" sz="quarter" idx="4"/>
          </p:nvPr>
        </p:nvSpPr>
        <p:spPr/>
        <p:txBody>
          <a:bodyPr/>
          <a:lstStyle/>
          <a:p>
            <a:r>
              <a:rPr lang="en-US" dirty="0" smtClean="0"/>
              <a:t>Page </a:t>
            </a:r>
            <a:fld id="{7A3D06EB-BE18-314F-9DAD-3080EE8D5A3E}" type="slidenum">
              <a:rPr lang="en-US" smtClean="0"/>
              <a:pPr/>
              <a:t>2</a:t>
            </a:fld>
            <a:endParaRPr lang="en-US" dirty="0"/>
          </a:p>
        </p:txBody>
      </p:sp>
      <p:pic>
        <p:nvPicPr>
          <p:cNvPr id="5" name="Picture 4"/>
          <p:cNvPicPr>
            <a:picLocks noChangeAspect="1"/>
          </p:cNvPicPr>
          <p:nvPr/>
        </p:nvPicPr>
        <p:blipFill>
          <a:blip r:embed="rId2"/>
          <a:stretch>
            <a:fillRect/>
          </a:stretch>
        </p:blipFill>
        <p:spPr>
          <a:xfrm>
            <a:off x="12700" y="6071430"/>
            <a:ext cx="1943100" cy="790641"/>
          </a:xfrm>
          <a:prstGeom prst="rect">
            <a:avLst/>
          </a:prstGeom>
        </p:spPr>
      </p:pic>
    </p:spTree>
    <p:extLst>
      <p:ext uri="{BB962C8B-B14F-4D97-AF65-F5344CB8AC3E}">
        <p14:creationId xmlns:p14="http://schemas.microsoft.com/office/powerpoint/2010/main" val="36929980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351602" y="1034867"/>
            <a:ext cx="6868344" cy="808037"/>
          </a:xfrm>
        </p:spPr>
        <p:txBody>
          <a:bodyPr/>
          <a:lstStyle/>
          <a:p>
            <a:pPr>
              <a:defRPr/>
            </a:pPr>
            <a:r>
              <a:rPr lang="en-US" sz="3200" b="1" dirty="0" smtClean="0">
                <a:solidFill>
                  <a:srgbClr val="F79646"/>
                </a:solidFill>
                <a:latin typeface="Arial Black"/>
                <a:cs typeface="Arial Black"/>
              </a:rPr>
              <a:t>Engineering &amp; IT Projects </a:t>
            </a:r>
            <a:endParaRPr lang="en-US" sz="3200" b="1" dirty="0">
              <a:solidFill>
                <a:srgbClr val="F79646"/>
              </a:solidFill>
              <a:latin typeface="Arial Black"/>
              <a:cs typeface="Arial Black"/>
            </a:endParaRPr>
          </a:p>
        </p:txBody>
      </p:sp>
      <p:sp>
        <p:nvSpPr>
          <p:cNvPr id="4" name="Content Placeholder 3"/>
          <p:cNvSpPr>
            <a:spLocks noGrp="1"/>
          </p:cNvSpPr>
          <p:nvPr>
            <p:ph sz="quarter" idx="13"/>
          </p:nvPr>
        </p:nvSpPr>
        <p:spPr>
          <a:xfrm>
            <a:off x="1231900" y="1995303"/>
            <a:ext cx="7385521" cy="4468997"/>
          </a:xfrm>
        </p:spPr>
        <p:txBody>
          <a:bodyPr>
            <a:normAutofit fontScale="62500" lnSpcReduction="20000"/>
          </a:bodyPr>
          <a:lstStyle/>
          <a:p>
            <a:pPr>
              <a:spcAft>
                <a:spcPts val="600"/>
              </a:spcAft>
            </a:pPr>
            <a:r>
              <a:rPr lang="en-US" dirty="0" smtClean="0">
                <a:latin typeface="Arial Black"/>
                <a:cs typeface="Arial Black"/>
              </a:rPr>
              <a:t>RPKI: </a:t>
            </a:r>
            <a:r>
              <a:rPr lang="en-US" dirty="0" smtClean="0">
                <a:latin typeface="Century Gothic" charset="0"/>
                <a:cs typeface="Century Gothic" charset="0"/>
              </a:rPr>
              <a:t>Continue working on our </a:t>
            </a:r>
            <a:r>
              <a:rPr lang="en-US" dirty="0">
                <a:latin typeface="Century Gothic" charset="0"/>
                <a:cs typeface="Century Gothic" charset="0"/>
              </a:rPr>
              <a:t>P</a:t>
            </a:r>
            <a:r>
              <a:rPr lang="en-US" dirty="0" smtClean="0">
                <a:latin typeface="Century Gothic" charset="0"/>
                <a:cs typeface="Century Gothic" charset="0"/>
              </a:rPr>
              <a:t>PKI </a:t>
            </a:r>
            <a:r>
              <a:rPr lang="en-US" dirty="0" smtClean="0">
                <a:latin typeface="Century Gothic" charset="0"/>
                <a:cs typeface="Century Gothic" charset="0"/>
              </a:rPr>
              <a:t>service.</a:t>
            </a:r>
          </a:p>
          <a:p>
            <a:pPr>
              <a:lnSpc>
                <a:spcPct val="110000"/>
              </a:lnSpc>
              <a:spcAft>
                <a:spcPts val="600"/>
              </a:spcAft>
            </a:pPr>
            <a:r>
              <a:rPr lang="en-US" dirty="0" err="1" smtClean="0">
                <a:latin typeface="Arial Black"/>
                <a:cs typeface="Arial Black"/>
              </a:rPr>
              <a:t>DNSsec</a:t>
            </a:r>
            <a:r>
              <a:rPr lang="en-US" dirty="0" smtClean="0">
                <a:latin typeface="Century Gothic" charset="0"/>
                <a:cs typeface="Century Gothic" charset="0"/>
              </a:rPr>
              <a:t>: Sign all our </a:t>
            </a:r>
            <a:r>
              <a:rPr lang="en-US" dirty="0" smtClean="0">
                <a:latin typeface="Century Gothic" charset="0"/>
                <a:cs typeface="Century Gothic" charset="0"/>
              </a:rPr>
              <a:t>zones </a:t>
            </a:r>
            <a:r>
              <a:rPr lang="en-US" dirty="0" smtClean="0">
                <a:latin typeface="Century Gothic" charset="0"/>
                <a:cs typeface="Century Gothic" charset="0"/>
              </a:rPr>
              <a:t>and also now provide the service to our </a:t>
            </a:r>
            <a:r>
              <a:rPr lang="en-US" dirty="0" smtClean="0">
                <a:latin typeface="Century Gothic" charset="0"/>
                <a:cs typeface="Century Gothic" charset="0"/>
              </a:rPr>
              <a:t>members (Successful live key rollover last month).</a:t>
            </a:r>
          </a:p>
          <a:p>
            <a:pPr>
              <a:lnSpc>
                <a:spcPct val="110000"/>
              </a:lnSpc>
              <a:spcAft>
                <a:spcPts val="600"/>
              </a:spcAft>
            </a:pPr>
            <a:r>
              <a:rPr lang="en-US" dirty="0" smtClean="0">
                <a:latin typeface="Arial Black"/>
                <a:cs typeface="Arial Black"/>
              </a:rPr>
              <a:t>DNS </a:t>
            </a:r>
            <a:r>
              <a:rPr lang="en-US" dirty="0" smtClean="0">
                <a:latin typeface="Arial Black"/>
                <a:cs typeface="Arial Black"/>
              </a:rPr>
              <a:t>Anycast</a:t>
            </a:r>
            <a:r>
              <a:rPr lang="en-US" dirty="0" smtClean="0">
                <a:latin typeface="Century Gothic" charset="0"/>
                <a:cs typeface="Century Gothic" charset="0"/>
              </a:rPr>
              <a:t> service for our infrastructure and </a:t>
            </a:r>
            <a:r>
              <a:rPr lang="en-US" dirty="0" err="1" smtClean="0">
                <a:latin typeface="Century Gothic" charset="0"/>
                <a:cs typeface="Century Gothic" charset="0"/>
              </a:rPr>
              <a:t>ccTLDs</a:t>
            </a:r>
            <a:r>
              <a:rPr lang="en-US" dirty="0" smtClean="0">
                <a:latin typeface="Century Gothic" charset="0"/>
                <a:cs typeface="Century Gothic" charset="0"/>
              </a:rPr>
              <a:t>: More than 10 </a:t>
            </a:r>
            <a:r>
              <a:rPr lang="en-US" dirty="0" err="1" smtClean="0">
                <a:latin typeface="Century Gothic" charset="0"/>
                <a:cs typeface="Century Gothic" charset="0"/>
              </a:rPr>
              <a:t>ccTLDs</a:t>
            </a:r>
            <a:r>
              <a:rPr lang="en-US" dirty="0" smtClean="0">
                <a:latin typeface="Century Gothic" charset="0"/>
                <a:cs typeface="Century Gothic" charset="0"/>
              </a:rPr>
              <a:t> using the service now (few still waiting for update at IANA level</a:t>
            </a:r>
            <a:r>
              <a:rPr lang="en-US" dirty="0" smtClean="0">
                <a:latin typeface="Century Gothic" charset="0"/>
                <a:cs typeface="Century Gothic" charset="0"/>
              </a:rPr>
              <a:t>)</a:t>
            </a:r>
          </a:p>
          <a:p>
            <a:pPr>
              <a:spcAft>
                <a:spcPts val="600"/>
              </a:spcAft>
            </a:pPr>
            <a:r>
              <a:rPr lang="en-US" dirty="0" smtClean="0">
                <a:latin typeface="Century Gothic" charset="0"/>
                <a:cs typeface="Century Gothic" charset="0"/>
              </a:rPr>
              <a:t>WHOIS database </a:t>
            </a:r>
            <a:r>
              <a:rPr lang="en-US" dirty="0" smtClean="0">
                <a:latin typeface="Arial Black"/>
                <a:cs typeface="Arial Black"/>
              </a:rPr>
              <a:t>clean up </a:t>
            </a:r>
            <a:endParaRPr lang="en-US" dirty="0">
              <a:latin typeface="Century Gothic" charset="0"/>
              <a:cs typeface="Century Gothic" charset="0"/>
            </a:endParaRPr>
          </a:p>
          <a:p>
            <a:pPr>
              <a:spcAft>
                <a:spcPts val="600"/>
              </a:spcAft>
            </a:pPr>
            <a:r>
              <a:rPr lang="en-US" dirty="0" smtClean="0">
                <a:latin typeface="Arial Black"/>
                <a:cs typeface="Arial Black"/>
              </a:rPr>
              <a:t>Routing Registry </a:t>
            </a:r>
            <a:r>
              <a:rPr lang="en-US" dirty="0" smtClean="0">
                <a:latin typeface="Century Gothic" charset="0"/>
                <a:cs typeface="Century Gothic" charset="0"/>
              </a:rPr>
              <a:t>last testing phase</a:t>
            </a:r>
          </a:p>
          <a:p>
            <a:pPr>
              <a:spcAft>
                <a:spcPts val="600"/>
              </a:spcAft>
            </a:pPr>
            <a:r>
              <a:rPr lang="en-US" dirty="0" smtClean="0"/>
              <a:t>Extension of MYAFRINIC to </a:t>
            </a:r>
            <a:r>
              <a:rPr lang="en-US" dirty="0" smtClean="0">
                <a:latin typeface="Arial Black"/>
                <a:cs typeface="Arial Black"/>
              </a:rPr>
              <a:t>New Membership process. </a:t>
            </a:r>
          </a:p>
          <a:p>
            <a:pPr>
              <a:lnSpc>
                <a:spcPct val="110000"/>
              </a:lnSpc>
              <a:spcAft>
                <a:spcPts val="600"/>
              </a:spcAft>
            </a:pPr>
            <a:r>
              <a:rPr lang="en-US" dirty="0" smtClean="0">
                <a:latin typeface="Century Gothic" charset="0"/>
                <a:cs typeface="Century Gothic" charset="0"/>
              </a:rPr>
              <a:t>Transitioning </a:t>
            </a:r>
            <a:r>
              <a:rPr lang="en-US" dirty="0">
                <a:latin typeface="Century Gothic" charset="0"/>
                <a:cs typeface="Century Gothic" charset="0"/>
              </a:rPr>
              <a:t>to </a:t>
            </a:r>
            <a:r>
              <a:rPr lang="en-US" dirty="0" smtClean="0">
                <a:latin typeface="Century Gothic" charset="0"/>
                <a:cs typeface="Century Gothic" charset="0"/>
              </a:rPr>
              <a:t>an all </a:t>
            </a:r>
            <a:r>
              <a:rPr lang="en-US" dirty="0" smtClean="0">
                <a:latin typeface="Arial Black"/>
                <a:cs typeface="Arial Black"/>
              </a:rPr>
              <a:t>Virtualized</a:t>
            </a:r>
            <a:r>
              <a:rPr lang="en-US" dirty="0" smtClean="0">
                <a:latin typeface="Century Gothic" charset="0"/>
                <a:cs typeface="Century Gothic" charset="0"/>
              </a:rPr>
              <a:t> Infrastructure with a regional </a:t>
            </a:r>
            <a:r>
              <a:rPr lang="en-US" dirty="0" err="1" smtClean="0">
                <a:latin typeface="Century Gothic" charset="0"/>
                <a:cs typeface="Century Gothic" charset="0"/>
              </a:rPr>
              <a:t>reorganisation</a:t>
            </a:r>
            <a:r>
              <a:rPr lang="en-US" dirty="0" smtClean="0">
                <a:latin typeface="Century Gothic" charset="0"/>
                <a:cs typeface="Century Gothic" charset="0"/>
              </a:rPr>
              <a:t> of our services.</a:t>
            </a:r>
            <a:endParaRPr lang="en-US" dirty="0">
              <a:latin typeface="Century Gothic" charset="0"/>
              <a:cs typeface="Century Gothic" charset="0"/>
            </a:endParaRPr>
          </a:p>
        </p:txBody>
      </p:sp>
      <p:sp>
        <p:nvSpPr>
          <p:cNvPr id="6" name="Slide Number Placeholder 3"/>
          <p:cNvSpPr>
            <a:spLocks noGrp="1"/>
          </p:cNvSpPr>
          <p:nvPr>
            <p:ph type="sldNum" sz="quarter" idx="4294967295"/>
          </p:nvPr>
        </p:nvSpPr>
        <p:spPr>
          <a:xfrm>
            <a:off x="7010400" y="6490971"/>
            <a:ext cx="2133600" cy="365125"/>
          </a:xfrm>
          <a:prstGeom prst="rect">
            <a:avLst/>
          </a:prstGeom>
        </p:spPr>
        <p:txBody>
          <a:bodyPr/>
          <a:lstStyle/>
          <a:p>
            <a:pPr algn="r"/>
            <a:r>
              <a:rPr lang="en-US" sz="1200" dirty="0" smtClean="0">
                <a:solidFill>
                  <a:schemeClr val="bg1">
                    <a:lumMod val="50000"/>
                  </a:schemeClr>
                </a:solidFill>
                <a:latin typeface="Eurostile"/>
                <a:cs typeface="Eurostile"/>
              </a:rPr>
              <a:t>Page </a:t>
            </a:r>
            <a:fld id="{7A3D06EB-BE18-314F-9DAD-3080EE8D5A3E}" type="slidenum">
              <a:rPr lang="en-US" sz="1200" smtClean="0">
                <a:solidFill>
                  <a:schemeClr val="bg1">
                    <a:lumMod val="50000"/>
                  </a:schemeClr>
                </a:solidFill>
                <a:latin typeface="Eurostile"/>
                <a:cs typeface="Eurostile"/>
              </a:rPr>
              <a:pPr algn="r"/>
              <a:t>3</a:t>
            </a:fld>
            <a:endParaRPr lang="en-US" sz="1200" dirty="0">
              <a:solidFill>
                <a:schemeClr val="bg1">
                  <a:lumMod val="50000"/>
                </a:schemeClr>
              </a:solidFill>
              <a:latin typeface="Eurostile"/>
              <a:cs typeface="Eurostile"/>
            </a:endParaRPr>
          </a:p>
        </p:txBody>
      </p:sp>
      <p:pic>
        <p:nvPicPr>
          <p:cNvPr id="7" name="Picture 6"/>
          <p:cNvPicPr>
            <a:picLocks noChangeAspect="1"/>
          </p:cNvPicPr>
          <p:nvPr/>
        </p:nvPicPr>
        <p:blipFill>
          <a:blip r:embed="rId3"/>
          <a:stretch>
            <a:fillRect/>
          </a:stretch>
        </p:blipFill>
        <p:spPr>
          <a:xfrm>
            <a:off x="12700" y="6071430"/>
            <a:ext cx="1943100" cy="790641"/>
          </a:xfrm>
          <a:prstGeom prst="rect">
            <a:avLst/>
          </a:prstGeom>
        </p:spPr>
      </p:pic>
    </p:spTree>
    <p:extLst>
      <p:ext uri="{BB962C8B-B14F-4D97-AF65-F5344CB8AC3E}">
        <p14:creationId xmlns:p14="http://schemas.microsoft.com/office/powerpoint/2010/main" val="11350569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US" smtClean="0"/>
              <a:t>Page </a:t>
            </a:r>
            <a:fld id="{7A3D06EB-BE18-314F-9DAD-3080EE8D5A3E}" type="slidenum">
              <a:rPr lang="en-US" smtClean="0"/>
              <a:pPr/>
              <a:t>4</a:t>
            </a:fld>
            <a:endParaRPr lang="en-US" dirty="0"/>
          </a:p>
        </p:txBody>
      </p:sp>
      <p:graphicFrame>
        <p:nvGraphicFramePr>
          <p:cNvPr id="6" name="Content Placeholder 3"/>
          <p:cNvGraphicFramePr>
            <a:graphicFrameLocks noGrp="1"/>
          </p:cNvGraphicFramePr>
          <p:nvPr>
            <p:ph idx="1"/>
            <p:extLst>
              <p:ext uri="{D42A27DB-BD31-4B8C-83A1-F6EECF244321}">
                <p14:modId xmlns:p14="http://schemas.microsoft.com/office/powerpoint/2010/main" val="562273043"/>
              </p:ext>
            </p:extLst>
          </p:nvPr>
        </p:nvGraphicFramePr>
        <p:xfrm>
          <a:off x="1533184" y="2505519"/>
          <a:ext cx="6874216" cy="3328805"/>
        </p:xfrm>
        <a:graphic>
          <a:graphicData uri="http://schemas.openxmlformats.org/drawingml/2006/table">
            <a:tbl>
              <a:tblPr firstRow="1" bandRow="1">
                <a:tableStyleId>{93296810-A885-4BE3-A3E7-6D5BEEA58F35}</a:tableStyleId>
              </a:tblPr>
              <a:tblGrid>
                <a:gridCol w="600416"/>
                <a:gridCol w="4762500"/>
                <a:gridCol w="1511300"/>
              </a:tblGrid>
              <a:tr h="384759">
                <a:tc>
                  <a:txBody>
                    <a:bodyPr/>
                    <a:lstStyle/>
                    <a:p>
                      <a:pPr algn="ctr"/>
                      <a:endParaRPr lang="en-US" sz="1800" b="1" dirty="0">
                        <a:latin typeface="Century Gothic"/>
                        <a:cs typeface="Century Gothic"/>
                      </a:endParaRPr>
                    </a:p>
                  </a:txBody>
                  <a:tcPr marL="84411" marR="84411" marT="45692" marB="45692"/>
                </a:tc>
                <a:tc>
                  <a:txBody>
                    <a:bodyPr/>
                    <a:lstStyle/>
                    <a:p>
                      <a:r>
                        <a:rPr lang="en-US" sz="1800" dirty="0" smtClean="0">
                          <a:latin typeface="Century Gothic"/>
                          <a:cs typeface="Century Gothic"/>
                        </a:rPr>
                        <a:t>Proposal</a:t>
                      </a:r>
                      <a:endParaRPr lang="en-US" sz="1800" dirty="0">
                        <a:latin typeface="Century Gothic"/>
                        <a:cs typeface="Century Gothic"/>
                      </a:endParaRPr>
                    </a:p>
                  </a:txBody>
                  <a:tcPr marL="84411" marR="84411" marT="45692" marB="45692"/>
                </a:tc>
                <a:tc>
                  <a:txBody>
                    <a:bodyPr/>
                    <a:lstStyle/>
                    <a:p>
                      <a:pPr algn="ctr"/>
                      <a:r>
                        <a:rPr lang="en-US" sz="1800" dirty="0" smtClean="0">
                          <a:latin typeface="Century Gothic"/>
                          <a:cs typeface="Century Gothic"/>
                        </a:rPr>
                        <a:t>Date</a:t>
                      </a:r>
                      <a:endParaRPr lang="en-US" sz="1800" dirty="0">
                        <a:latin typeface="Century Gothic"/>
                        <a:cs typeface="Century Gothic"/>
                      </a:endParaRPr>
                    </a:p>
                  </a:txBody>
                  <a:tcPr marL="84411" marR="84411" marT="45692" marB="45692"/>
                </a:tc>
              </a:tr>
              <a:tr h="487922">
                <a:tc>
                  <a:txBody>
                    <a:bodyPr/>
                    <a:lstStyle/>
                    <a:p>
                      <a:pPr algn="ctr"/>
                      <a:r>
                        <a:rPr lang="en-US" sz="1800" b="1" u="none" dirty="0" smtClean="0">
                          <a:solidFill>
                            <a:srgbClr val="000000"/>
                          </a:solidFill>
                          <a:latin typeface="Century Gothic"/>
                          <a:cs typeface="Century Gothic"/>
                        </a:rPr>
                        <a:t>1.</a:t>
                      </a:r>
                      <a:endParaRPr lang="en-US" sz="1800" b="1" u="none" dirty="0">
                        <a:solidFill>
                          <a:srgbClr val="000000"/>
                        </a:solidFill>
                        <a:latin typeface="Century Gothic"/>
                        <a:cs typeface="Century Gothic"/>
                      </a:endParaRPr>
                    </a:p>
                  </a:txBody>
                  <a:tcPr marL="84411" marR="84411" marT="45692" marB="45692" anchor="ctr"/>
                </a:tc>
                <a:tc>
                  <a:txBody>
                    <a:bodyPr/>
                    <a:lstStyle/>
                    <a:p>
                      <a:r>
                        <a:rPr lang="en-US" sz="1800" b="1" kern="1200" dirty="0" smtClean="0">
                          <a:solidFill>
                            <a:schemeClr val="dk1"/>
                          </a:solidFill>
                          <a:latin typeface="Century Gothic"/>
                          <a:ea typeface="+mn-ea"/>
                          <a:cs typeface="Century Gothic"/>
                        </a:rPr>
                        <a:t>IPv4 Address Allocation and Assignment</a:t>
                      </a:r>
                      <a:endParaRPr lang="en-US" sz="1800" b="1" u="none" dirty="0">
                        <a:latin typeface="Century Gothic"/>
                        <a:cs typeface="Century Gothic"/>
                      </a:endParaRPr>
                    </a:p>
                  </a:txBody>
                  <a:tcPr marL="84411" marR="84411" marT="45692" marB="45692" anchor="ctr"/>
                </a:tc>
                <a:tc>
                  <a:txBody>
                    <a:bodyPr/>
                    <a:lstStyle/>
                    <a:p>
                      <a:pPr algn="ctr"/>
                      <a:r>
                        <a:rPr lang="en-US" sz="1600" b="1" dirty="0" smtClean="0">
                          <a:solidFill>
                            <a:schemeClr val="tx1">
                              <a:lumMod val="50000"/>
                              <a:lumOff val="50000"/>
                            </a:schemeClr>
                          </a:solidFill>
                          <a:latin typeface="Century Gothic"/>
                          <a:cs typeface="Century Gothic"/>
                        </a:rPr>
                        <a:t>2013.01.22</a:t>
                      </a:r>
                      <a:endParaRPr lang="en-US" sz="1600" b="1" dirty="0">
                        <a:solidFill>
                          <a:schemeClr val="tx1">
                            <a:lumMod val="50000"/>
                            <a:lumOff val="50000"/>
                          </a:schemeClr>
                        </a:solidFill>
                        <a:latin typeface="Century Gothic"/>
                        <a:cs typeface="Century Gothic"/>
                      </a:endParaRPr>
                    </a:p>
                  </a:txBody>
                  <a:tcPr marL="84411" marR="84411" marT="45692" marB="45692" anchor="ctr"/>
                </a:tc>
              </a:tr>
              <a:tr h="457200">
                <a:tc>
                  <a:txBody>
                    <a:bodyPr/>
                    <a:lstStyle/>
                    <a:p>
                      <a:pPr algn="ctr"/>
                      <a:r>
                        <a:rPr lang="en-US" sz="1800" b="1" u="none" dirty="0" smtClean="0">
                          <a:solidFill>
                            <a:srgbClr val="000000"/>
                          </a:solidFill>
                          <a:latin typeface="Century Gothic"/>
                          <a:cs typeface="Century Gothic"/>
                        </a:rPr>
                        <a:t>2.</a:t>
                      </a:r>
                      <a:endParaRPr lang="en-US" sz="1800" b="1" u="none" dirty="0">
                        <a:solidFill>
                          <a:srgbClr val="000000"/>
                        </a:solidFill>
                        <a:latin typeface="Century Gothic"/>
                        <a:cs typeface="Century Gothic"/>
                      </a:endParaRPr>
                    </a:p>
                  </a:txBody>
                  <a:tcPr marL="84411" marR="84411" marT="45692" marB="45692" anchor="ctr"/>
                </a:tc>
                <a:tc>
                  <a:txBody>
                    <a:bodyPr/>
                    <a:lstStyle/>
                    <a:p>
                      <a:r>
                        <a:rPr lang="en-US" sz="1800" b="1" kern="1200" dirty="0" smtClean="0">
                          <a:solidFill>
                            <a:schemeClr val="dk1"/>
                          </a:solidFill>
                          <a:latin typeface="Century Gothic"/>
                          <a:ea typeface="+mn-ea"/>
                          <a:cs typeface="Century Gothic"/>
                        </a:rPr>
                        <a:t>IPv4 Allocation for Academic Network</a:t>
                      </a:r>
                      <a:endParaRPr lang="en-US" sz="1800" b="1" u="none" dirty="0">
                        <a:solidFill>
                          <a:schemeClr val="bg1">
                            <a:lumMod val="50000"/>
                          </a:schemeClr>
                        </a:solidFill>
                        <a:latin typeface="Century Gothic"/>
                        <a:cs typeface="Century Gothic"/>
                      </a:endParaRPr>
                    </a:p>
                  </a:txBody>
                  <a:tcPr marL="84411" marR="84411" marT="45692" marB="45692" anchor="ctr"/>
                </a:tc>
                <a:tc>
                  <a:txBody>
                    <a:bodyPr/>
                    <a:lstStyle/>
                    <a:p>
                      <a:pPr algn="ctr"/>
                      <a:r>
                        <a:rPr lang="en-US" sz="1600" b="1" dirty="0" smtClean="0">
                          <a:solidFill>
                            <a:schemeClr val="tx1">
                              <a:lumMod val="50000"/>
                              <a:lumOff val="50000"/>
                            </a:schemeClr>
                          </a:solidFill>
                          <a:latin typeface="Century Gothic"/>
                          <a:cs typeface="Century Gothic"/>
                        </a:rPr>
                        <a:t>2013.01.16</a:t>
                      </a:r>
                      <a:endParaRPr lang="en-US" sz="1600" b="1" dirty="0">
                        <a:solidFill>
                          <a:schemeClr val="tx1">
                            <a:lumMod val="50000"/>
                            <a:lumOff val="50000"/>
                          </a:schemeClr>
                        </a:solidFill>
                        <a:latin typeface="Century Gothic"/>
                        <a:cs typeface="Century Gothic"/>
                      </a:endParaRPr>
                    </a:p>
                  </a:txBody>
                  <a:tcPr marL="84411" marR="84411" marT="45692" marB="45692" anchor="ctr"/>
                </a:tc>
              </a:tr>
              <a:tr h="457200">
                <a:tc>
                  <a:txBody>
                    <a:bodyPr/>
                    <a:lstStyle/>
                    <a:p>
                      <a:pPr algn="ctr"/>
                      <a:r>
                        <a:rPr lang="en-US" sz="1800" b="1" u="none" dirty="0" smtClean="0">
                          <a:solidFill>
                            <a:srgbClr val="000000"/>
                          </a:solidFill>
                          <a:latin typeface="Century Gothic"/>
                          <a:cs typeface="Century Gothic"/>
                        </a:rPr>
                        <a:t>3.</a:t>
                      </a:r>
                      <a:endParaRPr lang="en-US" sz="1800" b="1" u="none" dirty="0">
                        <a:solidFill>
                          <a:srgbClr val="000000"/>
                        </a:solidFill>
                        <a:latin typeface="Century Gothic"/>
                        <a:cs typeface="Century Gothic"/>
                      </a:endParaRPr>
                    </a:p>
                  </a:txBody>
                  <a:tcPr marL="84411" marR="84411" marT="45692" marB="45692" anchor="ctr"/>
                </a:tc>
                <a:tc>
                  <a:txBody>
                    <a:bodyPr/>
                    <a:lstStyle/>
                    <a:p>
                      <a:r>
                        <a:rPr lang="en-US" sz="1800" b="1" kern="1200" dirty="0" smtClean="0">
                          <a:solidFill>
                            <a:schemeClr val="dk1"/>
                          </a:solidFill>
                          <a:latin typeface="Century Gothic"/>
                          <a:ea typeface="+mn-ea"/>
                          <a:cs typeface="Century Gothic"/>
                        </a:rPr>
                        <a:t>Inter RIR IPv4 address Transfers</a:t>
                      </a:r>
                      <a:endParaRPr lang="en-US" sz="1800" b="1" u="none" dirty="0">
                        <a:solidFill>
                          <a:schemeClr val="bg1">
                            <a:lumMod val="50000"/>
                          </a:schemeClr>
                        </a:solidFill>
                        <a:latin typeface="Century Gothic"/>
                        <a:cs typeface="Century Gothic"/>
                      </a:endParaRPr>
                    </a:p>
                  </a:txBody>
                  <a:tcPr marL="84411" marR="84411" marT="45692" marB="45692" anchor="ctr"/>
                </a:tc>
                <a:tc>
                  <a:txBody>
                    <a:bodyPr/>
                    <a:lstStyle/>
                    <a:p>
                      <a:pPr algn="ctr"/>
                      <a:r>
                        <a:rPr lang="en-US" sz="1600" b="1" dirty="0" smtClean="0">
                          <a:solidFill>
                            <a:schemeClr val="tx1">
                              <a:lumMod val="50000"/>
                              <a:lumOff val="50000"/>
                            </a:schemeClr>
                          </a:solidFill>
                          <a:latin typeface="Century Gothic"/>
                          <a:cs typeface="Century Gothic"/>
                        </a:rPr>
                        <a:t>2013,01.09</a:t>
                      </a:r>
                      <a:endParaRPr lang="en-US" sz="1600" b="1" dirty="0">
                        <a:solidFill>
                          <a:schemeClr val="tx1">
                            <a:lumMod val="50000"/>
                            <a:lumOff val="50000"/>
                          </a:schemeClr>
                        </a:solidFill>
                        <a:latin typeface="Century Gothic"/>
                        <a:cs typeface="Century Gothic"/>
                      </a:endParaRPr>
                    </a:p>
                  </a:txBody>
                  <a:tcPr marL="84411" marR="84411" marT="45692" marB="45692" anchor="ctr"/>
                </a:tc>
              </a:tr>
              <a:tr h="469900">
                <a:tc>
                  <a:txBody>
                    <a:bodyPr/>
                    <a:lstStyle/>
                    <a:p>
                      <a:pPr algn="ctr"/>
                      <a:r>
                        <a:rPr lang="en-US" sz="1800" b="1" u="none" dirty="0" smtClean="0">
                          <a:solidFill>
                            <a:srgbClr val="000000"/>
                          </a:solidFill>
                          <a:latin typeface="Century Gothic"/>
                          <a:cs typeface="Century Gothic"/>
                        </a:rPr>
                        <a:t>4.</a:t>
                      </a:r>
                      <a:endParaRPr lang="en-US" sz="1800" b="1" u="none" dirty="0">
                        <a:solidFill>
                          <a:srgbClr val="000000"/>
                        </a:solidFill>
                        <a:latin typeface="Century Gothic"/>
                        <a:cs typeface="Century Gothic"/>
                      </a:endParaRPr>
                    </a:p>
                  </a:txBody>
                  <a:tcPr marL="84411" marR="84411" marT="45692" marB="45692" anchor="ctr"/>
                </a:tc>
                <a:tc>
                  <a:txBody>
                    <a:bodyPr/>
                    <a:lstStyle/>
                    <a:p>
                      <a:r>
                        <a:rPr lang="en-US" sz="1800" b="1" kern="1200" dirty="0" smtClean="0">
                          <a:solidFill>
                            <a:schemeClr val="dk1"/>
                          </a:solidFill>
                          <a:latin typeface="Century Gothic"/>
                          <a:ea typeface="+mn-ea"/>
                          <a:cs typeface="Century Gothic"/>
                        </a:rPr>
                        <a:t>AFRINIC WHOIS Database Clean-up</a:t>
                      </a:r>
                      <a:endParaRPr lang="en-US" sz="1800" b="1" u="none" dirty="0">
                        <a:solidFill>
                          <a:schemeClr val="bg1">
                            <a:lumMod val="50000"/>
                          </a:schemeClr>
                        </a:solidFill>
                        <a:latin typeface="Century Gothic"/>
                        <a:cs typeface="Century Gothic"/>
                      </a:endParaRPr>
                    </a:p>
                  </a:txBody>
                  <a:tcPr marL="84411" marR="84411" marT="45692" marB="45692" anchor="ctr"/>
                </a:tc>
                <a:tc>
                  <a:txBody>
                    <a:bodyPr/>
                    <a:lstStyle/>
                    <a:p>
                      <a:pPr algn="ctr"/>
                      <a:r>
                        <a:rPr lang="en-US" sz="1600" b="1" dirty="0" smtClean="0">
                          <a:solidFill>
                            <a:schemeClr val="tx1">
                              <a:lumMod val="50000"/>
                              <a:lumOff val="50000"/>
                            </a:schemeClr>
                          </a:solidFill>
                          <a:latin typeface="Century Gothic"/>
                          <a:cs typeface="Century Gothic"/>
                        </a:rPr>
                        <a:t>2012.10.16</a:t>
                      </a:r>
                      <a:endParaRPr lang="en-US" sz="1600" b="1" dirty="0">
                        <a:solidFill>
                          <a:schemeClr val="tx1">
                            <a:lumMod val="50000"/>
                            <a:lumOff val="50000"/>
                          </a:schemeClr>
                        </a:solidFill>
                        <a:latin typeface="Century Gothic"/>
                        <a:cs typeface="Century Gothic"/>
                      </a:endParaRPr>
                    </a:p>
                  </a:txBody>
                  <a:tcPr marL="84411" marR="84411" marT="45692" marB="45692" anchor="ctr"/>
                </a:tc>
              </a:tr>
              <a:tr h="444500">
                <a:tc>
                  <a:txBody>
                    <a:bodyPr/>
                    <a:lstStyle/>
                    <a:p>
                      <a:pPr algn="ctr"/>
                      <a:r>
                        <a:rPr lang="en-US" sz="1800" b="1" u="none" dirty="0" smtClean="0">
                          <a:solidFill>
                            <a:srgbClr val="000000"/>
                          </a:solidFill>
                          <a:latin typeface="Century Gothic"/>
                          <a:cs typeface="Century Gothic"/>
                        </a:rPr>
                        <a:t>5.</a:t>
                      </a:r>
                      <a:endParaRPr lang="en-US" sz="1800" b="1" u="none" dirty="0">
                        <a:solidFill>
                          <a:srgbClr val="000000"/>
                        </a:solidFill>
                        <a:latin typeface="Century Gothic"/>
                        <a:cs typeface="Century Gothic"/>
                      </a:endParaRPr>
                    </a:p>
                  </a:txBody>
                  <a:tcPr marL="84411" marR="84411" marT="45692" marB="45692" anchor="ctr"/>
                </a:tc>
                <a:tc>
                  <a:txBody>
                    <a:bodyPr/>
                    <a:lstStyle/>
                    <a:p>
                      <a:r>
                        <a:rPr lang="en-US" sz="1800" b="1" kern="1200" dirty="0" smtClean="0">
                          <a:solidFill>
                            <a:schemeClr val="dk1"/>
                          </a:solidFill>
                          <a:latin typeface="Century Gothic"/>
                          <a:ea typeface="+mn-ea"/>
                          <a:cs typeface="Century Gothic"/>
                        </a:rPr>
                        <a:t>Anycast Assignments in the AFRINIC region</a:t>
                      </a:r>
                      <a:endParaRPr lang="en-US" sz="1800" b="1" u="none" dirty="0">
                        <a:solidFill>
                          <a:schemeClr val="bg1">
                            <a:lumMod val="50000"/>
                          </a:schemeClr>
                        </a:solidFill>
                        <a:latin typeface="Century Gothic"/>
                        <a:cs typeface="Century Gothic"/>
                      </a:endParaRPr>
                    </a:p>
                  </a:txBody>
                  <a:tcPr marL="84411" marR="84411" marT="45692" marB="45692" anchor="ctr"/>
                </a:tc>
                <a:tc>
                  <a:txBody>
                    <a:bodyPr/>
                    <a:lstStyle/>
                    <a:p>
                      <a:pPr algn="ctr"/>
                      <a:r>
                        <a:rPr lang="en-US" sz="1600" b="1" dirty="0" smtClean="0">
                          <a:solidFill>
                            <a:schemeClr val="tx1">
                              <a:lumMod val="50000"/>
                              <a:lumOff val="50000"/>
                            </a:schemeClr>
                          </a:solidFill>
                          <a:latin typeface="Century Gothic"/>
                          <a:cs typeface="Century Gothic"/>
                        </a:rPr>
                        <a:t>2012.04.17</a:t>
                      </a:r>
                      <a:endParaRPr lang="en-US" sz="1600" b="1" dirty="0">
                        <a:solidFill>
                          <a:schemeClr val="tx1">
                            <a:lumMod val="50000"/>
                            <a:lumOff val="50000"/>
                          </a:schemeClr>
                        </a:solidFill>
                        <a:latin typeface="Century Gothic"/>
                        <a:cs typeface="Century Gothic"/>
                      </a:endParaRPr>
                    </a:p>
                  </a:txBody>
                  <a:tcPr marL="84411" marR="84411" marT="45692" marB="45692" anchor="ctr"/>
                </a:tc>
              </a:tr>
              <a:tr h="431800">
                <a:tc>
                  <a:txBody>
                    <a:bodyPr/>
                    <a:lstStyle/>
                    <a:p>
                      <a:pPr algn="ctr"/>
                      <a:r>
                        <a:rPr lang="en-US" sz="1800" b="1" u="none" dirty="0" smtClean="0">
                          <a:solidFill>
                            <a:srgbClr val="000000"/>
                          </a:solidFill>
                          <a:latin typeface="Century Gothic"/>
                          <a:cs typeface="Century Gothic"/>
                        </a:rPr>
                        <a:t>6.</a:t>
                      </a:r>
                      <a:endParaRPr lang="en-US" sz="1800" b="1" u="none" dirty="0">
                        <a:solidFill>
                          <a:srgbClr val="000000"/>
                        </a:solidFill>
                        <a:latin typeface="Century Gothic"/>
                        <a:cs typeface="Century Gothic"/>
                      </a:endParaRPr>
                    </a:p>
                  </a:txBody>
                  <a:tcPr marL="84411" marR="84411" marT="45692" marB="45692" anchor="ctr"/>
                </a:tc>
                <a:tc>
                  <a:txBody>
                    <a:bodyPr/>
                    <a:lstStyle/>
                    <a:p>
                      <a:r>
                        <a:rPr lang="en-US" sz="1800" b="1" kern="1200" dirty="0" smtClean="0">
                          <a:solidFill>
                            <a:schemeClr val="dk1"/>
                          </a:solidFill>
                          <a:latin typeface="Century Gothic"/>
                          <a:ea typeface="+mn-ea"/>
                          <a:cs typeface="Century Gothic"/>
                        </a:rPr>
                        <a:t>No Reverse Unless space is assigned</a:t>
                      </a:r>
                      <a:endParaRPr lang="en-US" sz="1800" b="1" u="none" dirty="0">
                        <a:solidFill>
                          <a:schemeClr val="bg1">
                            <a:lumMod val="50000"/>
                          </a:schemeClr>
                        </a:solidFill>
                        <a:latin typeface="Century Gothic"/>
                        <a:cs typeface="Century Gothic"/>
                      </a:endParaRPr>
                    </a:p>
                  </a:txBody>
                  <a:tcPr marL="84411" marR="84411" marT="45692" marB="45692" anchor="ct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1600" b="1" dirty="0" smtClean="0">
                          <a:solidFill>
                            <a:schemeClr val="tx1">
                              <a:lumMod val="50000"/>
                              <a:lumOff val="50000"/>
                            </a:schemeClr>
                          </a:solidFill>
                          <a:latin typeface="Century Gothic"/>
                          <a:cs typeface="Century Gothic"/>
                        </a:rPr>
                        <a:t>2012.04.10</a:t>
                      </a:r>
                    </a:p>
                  </a:txBody>
                  <a:tcPr marL="84411" marR="84411" marT="45692" marB="45692" anchor="ctr"/>
                </a:tc>
              </a:tr>
            </a:tbl>
          </a:graphicData>
        </a:graphic>
      </p:graphicFrame>
      <p:sp>
        <p:nvSpPr>
          <p:cNvPr id="7" name="Title 1"/>
          <p:cNvSpPr>
            <a:spLocks noGrp="1"/>
          </p:cNvSpPr>
          <p:nvPr>
            <p:ph type="title"/>
          </p:nvPr>
        </p:nvSpPr>
        <p:spPr>
          <a:xfrm>
            <a:off x="1227128" y="1072777"/>
            <a:ext cx="7446972" cy="1039042"/>
          </a:xfrm>
        </p:spPr>
        <p:txBody>
          <a:bodyPr/>
          <a:lstStyle/>
          <a:p>
            <a:r>
              <a:rPr lang="en-US" b="1" dirty="0" smtClean="0">
                <a:solidFill>
                  <a:schemeClr val="accent6"/>
                </a:solidFill>
                <a:latin typeface="Arial Black"/>
                <a:cs typeface="Arial Black"/>
              </a:rPr>
              <a:t>Policies under discussion</a:t>
            </a:r>
            <a:endParaRPr lang="en-US" b="1" dirty="0">
              <a:solidFill>
                <a:schemeClr val="accent6"/>
              </a:solidFill>
              <a:latin typeface="Arial Black"/>
              <a:cs typeface="Arial Black"/>
            </a:endParaRPr>
          </a:p>
        </p:txBody>
      </p:sp>
      <p:pic>
        <p:nvPicPr>
          <p:cNvPr id="5" name="Picture 4"/>
          <p:cNvPicPr>
            <a:picLocks noChangeAspect="1"/>
          </p:cNvPicPr>
          <p:nvPr/>
        </p:nvPicPr>
        <p:blipFill>
          <a:blip r:embed="rId2"/>
          <a:stretch>
            <a:fillRect/>
          </a:stretch>
        </p:blipFill>
        <p:spPr>
          <a:xfrm>
            <a:off x="12700" y="6071430"/>
            <a:ext cx="1943100" cy="790641"/>
          </a:xfrm>
          <a:prstGeom prst="rect">
            <a:avLst/>
          </a:prstGeom>
        </p:spPr>
      </p:pic>
    </p:spTree>
    <p:extLst>
      <p:ext uri="{BB962C8B-B14F-4D97-AF65-F5344CB8AC3E}">
        <p14:creationId xmlns:p14="http://schemas.microsoft.com/office/powerpoint/2010/main" val="145833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42642" y="2108200"/>
            <a:ext cx="7444158" cy="4660900"/>
          </a:xfrm>
        </p:spPr>
        <p:txBody>
          <a:bodyPr>
            <a:normAutofit fontScale="85000" lnSpcReduction="10000"/>
          </a:bodyPr>
          <a:lstStyle/>
          <a:p>
            <a:r>
              <a:rPr lang="en-US" dirty="0" smtClean="0">
                <a:latin typeface="Century Gothic"/>
                <a:cs typeface="Century Gothic"/>
              </a:rPr>
              <a:t>Reduce Board size from 13 to </a:t>
            </a:r>
            <a:r>
              <a:rPr lang="en-US" dirty="0" smtClean="0">
                <a:latin typeface="Arial Black"/>
                <a:cs typeface="Arial Black"/>
              </a:rPr>
              <a:t>9</a:t>
            </a:r>
            <a:r>
              <a:rPr lang="en-US" dirty="0" smtClean="0">
                <a:latin typeface="Century Gothic"/>
                <a:cs typeface="Century Gothic"/>
              </a:rPr>
              <a:t> with three non-regional</a:t>
            </a:r>
          </a:p>
          <a:p>
            <a:r>
              <a:rPr lang="en-US" dirty="0">
                <a:latin typeface="Century Gothic"/>
                <a:cs typeface="Century Gothic"/>
              </a:rPr>
              <a:t>M</a:t>
            </a:r>
            <a:r>
              <a:rPr lang="en-US" dirty="0" smtClean="0">
                <a:latin typeface="Century Gothic"/>
                <a:cs typeface="Century Gothic"/>
              </a:rPr>
              <a:t>embership Types</a:t>
            </a:r>
          </a:p>
          <a:p>
            <a:pPr lvl="1"/>
            <a:r>
              <a:rPr lang="en-US" b="1" dirty="0" smtClean="0">
                <a:latin typeface="Century Gothic"/>
                <a:cs typeface="Century Gothic"/>
              </a:rPr>
              <a:t>Registered Members </a:t>
            </a:r>
            <a:r>
              <a:rPr lang="en-US" dirty="0" smtClean="0">
                <a:latin typeface="Century Gothic"/>
                <a:cs typeface="Century Gothic"/>
              </a:rPr>
              <a:t>(Board)</a:t>
            </a:r>
          </a:p>
          <a:p>
            <a:pPr lvl="1"/>
            <a:r>
              <a:rPr lang="en-US" b="1" dirty="0" smtClean="0">
                <a:latin typeface="Century Gothic"/>
                <a:cs typeface="Century Gothic"/>
              </a:rPr>
              <a:t>Resources Members </a:t>
            </a:r>
            <a:r>
              <a:rPr lang="en-US" dirty="0" smtClean="0">
                <a:latin typeface="Century Gothic"/>
                <a:cs typeface="Century Gothic"/>
              </a:rPr>
              <a:t>(LIR/End-Users)</a:t>
            </a:r>
            <a:endParaRPr lang="en-US" b="1" dirty="0" smtClean="0">
              <a:latin typeface="Century Gothic"/>
              <a:cs typeface="Century Gothic"/>
            </a:endParaRPr>
          </a:p>
          <a:p>
            <a:pPr lvl="1"/>
            <a:r>
              <a:rPr lang="en-US" b="1" dirty="0" smtClean="0">
                <a:latin typeface="Century Gothic"/>
                <a:cs typeface="Century Gothic"/>
              </a:rPr>
              <a:t>Associate Member </a:t>
            </a:r>
            <a:r>
              <a:rPr lang="en-US" dirty="0" smtClean="0">
                <a:latin typeface="Century Gothic"/>
                <a:cs typeface="Century Gothic"/>
              </a:rPr>
              <a:t>(Others)</a:t>
            </a:r>
            <a:endParaRPr lang="en-US" b="1" dirty="0" smtClean="0">
              <a:latin typeface="Century Gothic"/>
              <a:cs typeface="Century Gothic"/>
            </a:endParaRPr>
          </a:p>
          <a:p>
            <a:r>
              <a:rPr lang="en-US" dirty="0" smtClean="0">
                <a:latin typeface="Century Gothic"/>
                <a:cs typeface="Century Gothic"/>
              </a:rPr>
              <a:t>Separate </a:t>
            </a:r>
            <a:r>
              <a:rPr lang="en-US" dirty="0" smtClean="0">
                <a:latin typeface="Arial Black"/>
                <a:cs typeface="Arial Black"/>
              </a:rPr>
              <a:t>Nomination committee </a:t>
            </a:r>
            <a:r>
              <a:rPr lang="en-US" dirty="0" smtClean="0">
                <a:latin typeface="Century Gothic"/>
                <a:cs typeface="Century Gothic"/>
              </a:rPr>
              <a:t>from </a:t>
            </a:r>
            <a:r>
              <a:rPr lang="en-US" dirty="0" smtClean="0">
                <a:latin typeface="Arial Black"/>
                <a:cs typeface="Arial Black"/>
              </a:rPr>
              <a:t>Election Committee</a:t>
            </a:r>
          </a:p>
          <a:p>
            <a:r>
              <a:rPr lang="en-US" dirty="0" smtClean="0">
                <a:latin typeface="Century Gothic"/>
                <a:cs typeface="Century Gothic"/>
              </a:rPr>
              <a:t>Creation of and Advisory council – </a:t>
            </a:r>
            <a:r>
              <a:rPr lang="en-US" dirty="0" err="1" smtClean="0">
                <a:latin typeface="Arial Black"/>
                <a:cs typeface="Arial Black"/>
              </a:rPr>
              <a:t>CoE</a:t>
            </a:r>
            <a:r>
              <a:rPr lang="en-US" dirty="0" smtClean="0">
                <a:latin typeface="Century Gothic"/>
                <a:cs typeface="Century Gothic"/>
              </a:rPr>
              <a:t> </a:t>
            </a:r>
          </a:p>
          <a:p>
            <a:r>
              <a:rPr lang="en-US" dirty="0" smtClean="0">
                <a:latin typeface="Century Gothic"/>
                <a:cs typeface="Century Gothic"/>
              </a:rPr>
              <a:t>Introduce</a:t>
            </a:r>
            <a:r>
              <a:rPr lang="en-US" dirty="0" smtClean="0">
                <a:latin typeface="Century Gothic"/>
                <a:cs typeface="Century Gothic"/>
              </a:rPr>
              <a:t>: </a:t>
            </a:r>
            <a:r>
              <a:rPr lang="en-US" dirty="0" smtClean="0">
                <a:latin typeface="Arial Black"/>
                <a:cs typeface="Arial Black"/>
              </a:rPr>
              <a:t>e-voti</a:t>
            </a:r>
            <a:r>
              <a:rPr lang="en-US" dirty="0" smtClean="0">
                <a:latin typeface="Century Gothic"/>
                <a:cs typeface="Century Gothic"/>
              </a:rPr>
              <a:t>ng and </a:t>
            </a:r>
            <a:r>
              <a:rPr lang="en-US" dirty="0" smtClean="0">
                <a:latin typeface="Arial Black"/>
                <a:cs typeface="Arial Black"/>
              </a:rPr>
              <a:t>emergency Policy decision</a:t>
            </a:r>
            <a:endParaRPr lang="en-US" dirty="0">
              <a:latin typeface="Arial Black"/>
              <a:cs typeface="Arial Black"/>
            </a:endParaRPr>
          </a:p>
        </p:txBody>
      </p:sp>
      <p:sp>
        <p:nvSpPr>
          <p:cNvPr id="4" name="Slide Number Placeholder 3"/>
          <p:cNvSpPr>
            <a:spLocks noGrp="1"/>
          </p:cNvSpPr>
          <p:nvPr>
            <p:ph type="sldNum" sz="quarter" idx="4294967295"/>
          </p:nvPr>
        </p:nvSpPr>
        <p:spPr>
          <a:xfrm>
            <a:off x="7010400" y="6490971"/>
            <a:ext cx="2133600" cy="365125"/>
          </a:xfrm>
          <a:prstGeom prst="rect">
            <a:avLst/>
          </a:prstGeom>
        </p:spPr>
        <p:txBody>
          <a:bodyPr/>
          <a:lstStyle/>
          <a:p>
            <a:pPr algn="r"/>
            <a:r>
              <a:rPr lang="en-US" sz="1200" dirty="0" smtClean="0">
                <a:solidFill>
                  <a:schemeClr val="bg1">
                    <a:lumMod val="50000"/>
                  </a:schemeClr>
                </a:solidFill>
                <a:latin typeface="Eurostile"/>
                <a:cs typeface="Eurostile"/>
              </a:rPr>
              <a:t>Page </a:t>
            </a:r>
            <a:fld id="{7A3D06EB-BE18-314F-9DAD-3080EE8D5A3E}" type="slidenum">
              <a:rPr lang="en-US" sz="1200" smtClean="0">
                <a:solidFill>
                  <a:schemeClr val="bg1">
                    <a:lumMod val="50000"/>
                  </a:schemeClr>
                </a:solidFill>
                <a:latin typeface="Eurostile"/>
                <a:cs typeface="Eurostile"/>
              </a:rPr>
              <a:pPr algn="r"/>
              <a:t>5</a:t>
            </a:fld>
            <a:endParaRPr lang="en-US" sz="1200" dirty="0">
              <a:solidFill>
                <a:schemeClr val="bg1">
                  <a:lumMod val="50000"/>
                </a:schemeClr>
              </a:solidFill>
              <a:latin typeface="Eurostile"/>
              <a:cs typeface="Eurostile"/>
            </a:endParaRPr>
          </a:p>
        </p:txBody>
      </p:sp>
      <p:pic>
        <p:nvPicPr>
          <p:cNvPr id="5" name="Picture 4"/>
          <p:cNvPicPr>
            <a:picLocks noChangeAspect="1"/>
          </p:cNvPicPr>
          <p:nvPr/>
        </p:nvPicPr>
        <p:blipFill>
          <a:blip r:embed="rId2"/>
          <a:stretch>
            <a:fillRect/>
          </a:stretch>
        </p:blipFill>
        <p:spPr>
          <a:xfrm>
            <a:off x="12700" y="6071430"/>
            <a:ext cx="1943100" cy="790641"/>
          </a:xfrm>
          <a:prstGeom prst="rect">
            <a:avLst/>
          </a:prstGeom>
        </p:spPr>
      </p:pic>
      <p:sp>
        <p:nvSpPr>
          <p:cNvPr id="7" name="Title 1"/>
          <p:cNvSpPr txBox="1">
            <a:spLocks/>
          </p:cNvSpPr>
          <p:nvPr/>
        </p:nvSpPr>
        <p:spPr>
          <a:xfrm>
            <a:off x="1227128" y="1072777"/>
            <a:ext cx="7446972" cy="1039042"/>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3600" b="1" kern="1200">
                <a:solidFill>
                  <a:srgbClr val="EC6F0A"/>
                </a:solidFill>
                <a:latin typeface="Century Gothic"/>
                <a:ea typeface="+mj-ea"/>
                <a:cs typeface="Century Gothic"/>
              </a:defRPr>
            </a:lvl1pPr>
          </a:lstStyle>
          <a:p>
            <a:r>
              <a:rPr lang="en-US" dirty="0" smtClean="0">
                <a:solidFill>
                  <a:schemeClr val="accent6"/>
                </a:solidFill>
                <a:latin typeface="Arial Black"/>
                <a:cs typeface="Arial Black"/>
              </a:rPr>
              <a:t>New Bylaws</a:t>
            </a:r>
            <a:endParaRPr lang="en-US" dirty="0">
              <a:solidFill>
                <a:schemeClr val="accent6"/>
              </a:solidFill>
              <a:latin typeface="Arial Black"/>
              <a:cs typeface="Arial Black"/>
            </a:endParaRPr>
          </a:p>
        </p:txBody>
      </p:sp>
    </p:spTree>
    <p:extLst>
      <p:ext uri="{BB962C8B-B14F-4D97-AF65-F5344CB8AC3E}">
        <p14:creationId xmlns:p14="http://schemas.microsoft.com/office/powerpoint/2010/main" val="5720083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9" name="Rectangle 9"/>
          <p:cNvSpPr>
            <a:spLocks noGrp="1" noChangeArrowheads="1"/>
          </p:cNvSpPr>
          <p:nvPr>
            <p:ph type="title"/>
          </p:nvPr>
        </p:nvSpPr>
        <p:spPr>
          <a:xfrm>
            <a:off x="987497" y="1001059"/>
            <a:ext cx="7079014" cy="881530"/>
          </a:xfrm>
        </p:spPr>
        <p:txBody>
          <a:bodyPr lIns="53218" tIns="53218" rIns="146351" bIns="53218"/>
          <a:lstStyle/>
          <a:p>
            <a:pPr marL="29234" defTabSz="957700">
              <a:defRPr/>
            </a:pPr>
            <a:r>
              <a:rPr lang="en-US" b="1" dirty="0" smtClean="0">
                <a:solidFill>
                  <a:schemeClr val="accent6"/>
                </a:solidFill>
                <a:latin typeface="Arial Black"/>
                <a:cs typeface="Arial Black"/>
              </a:rPr>
              <a:t>Regional Challenges</a:t>
            </a:r>
            <a:endParaRPr lang="en-US" b="1" dirty="0">
              <a:solidFill>
                <a:schemeClr val="accent6"/>
              </a:solidFill>
              <a:latin typeface="Arial Black"/>
              <a:cs typeface="Arial Black"/>
            </a:endParaRPr>
          </a:p>
        </p:txBody>
      </p:sp>
      <p:sp>
        <p:nvSpPr>
          <p:cNvPr id="6" name="Slide Number Placeholder 3"/>
          <p:cNvSpPr>
            <a:spLocks noGrp="1"/>
          </p:cNvSpPr>
          <p:nvPr>
            <p:ph type="sldNum" sz="quarter" idx="4294967295"/>
          </p:nvPr>
        </p:nvSpPr>
        <p:spPr>
          <a:xfrm>
            <a:off x="7010400" y="6490971"/>
            <a:ext cx="2133600" cy="365125"/>
          </a:xfrm>
          <a:prstGeom prst="rect">
            <a:avLst/>
          </a:prstGeom>
        </p:spPr>
        <p:txBody>
          <a:bodyPr/>
          <a:lstStyle/>
          <a:p>
            <a:pPr algn="r"/>
            <a:r>
              <a:rPr lang="en-US" sz="1200" dirty="0" smtClean="0">
                <a:solidFill>
                  <a:schemeClr val="bg1">
                    <a:lumMod val="50000"/>
                  </a:schemeClr>
                </a:solidFill>
                <a:latin typeface="Eurostile"/>
                <a:cs typeface="Eurostile"/>
              </a:rPr>
              <a:t>Page </a:t>
            </a:r>
            <a:fld id="{7A3D06EB-BE18-314F-9DAD-3080EE8D5A3E}" type="slidenum">
              <a:rPr lang="en-US" sz="1200" smtClean="0">
                <a:solidFill>
                  <a:schemeClr val="bg1">
                    <a:lumMod val="50000"/>
                  </a:schemeClr>
                </a:solidFill>
                <a:latin typeface="Eurostile"/>
                <a:cs typeface="Eurostile"/>
              </a:rPr>
              <a:pPr algn="r"/>
              <a:t>6</a:t>
            </a:fld>
            <a:endParaRPr lang="en-US" sz="1200" dirty="0">
              <a:solidFill>
                <a:schemeClr val="bg1">
                  <a:lumMod val="50000"/>
                </a:schemeClr>
              </a:solidFill>
              <a:latin typeface="Eurostile"/>
              <a:cs typeface="Eurostile"/>
            </a:endParaRPr>
          </a:p>
        </p:txBody>
      </p:sp>
      <p:sp>
        <p:nvSpPr>
          <p:cNvPr id="7" name="Content Placeholder 2"/>
          <p:cNvSpPr>
            <a:spLocks noGrp="1"/>
          </p:cNvSpPr>
          <p:nvPr>
            <p:ph idx="1"/>
          </p:nvPr>
        </p:nvSpPr>
        <p:spPr>
          <a:xfrm>
            <a:off x="987497" y="1927412"/>
            <a:ext cx="7596554" cy="4930588"/>
          </a:xfrm>
        </p:spPr>
        <p:txBody>
          <a:bodyPr>
            <a:normAutofit lnSpcReduction="10000"/>
          </a:bodyPr>
          <a:lstStyle/>
          <a:p>
            <a:r>
              <a:rPr lang="en-US" dirty="0" smtClean="0">
                <a:latin typeface="Century Gothic" charset="0"/>
                <a:cs typeface="Century Gothic" charset="0"/>
              </a:rPr>
              <a:t>Governments and [Business] engagement</a:t>
            </a:r>
          </a:p>
          <a:p>
            <a:pPr lvl="1"/>
            <a:r>
              <a:rPr lang="en-US" b="1" dirty="0" smtClean="0">
                <a:latin typeface="Century Gothic" charset="0"/>
                <a:cs typeface="Century Gothic" charset="0"/>
              </a:rPr>
              <a:t>Governments</a:t>
            </a:r>
            <a:r>
              <a:rPr lang="en-US" dirty="0" smtClean="0">
                <a:latin typeface="Century Gothic" charset="0"/>
                <a:cs typeface="Century Gothic" charset="0"/>
              </a:rPr>
              <a:t> – How do we support them in their quest to understand and play an active role in supporting the internet development in their countries/region.</a:t>
            </a:r>
            <a:endParaRPr lang="en-US" dirty="0">
              <a:latin typeface="Century Gothic" charset="0"/>
              <a:cs typeface="Century Gothic" charset="0"/>
            </a:endParaRPr>
          </a:p>
          <a:p>
            <a:pPr lvl="1"/>
            <a:r>
              <a:rPr lang="en-US" b="1" dirty="0" smtClean="0">
                <a:latin typeface="Century Gothic" charset="0"/>
              </a:rPr>
              <a:t>Business </a:t>
            </a:r>
            <a:r>
              <a:rPr lang="en-US" dirty="0" smtClean="0">
                <a:latin typeface="Century Gothic" charset="0"/>
              </a:rPr>
              <a:t>– How to get businesses (decision makers) to understand the importance of IP addresses in their development/growth strategy.</a:t>
            </a:r>
            <a:endParaRPr lang="en-US" dirty="0">
              <a:latin typeface="Century Gothic" charset="0"/>
            </a:endParaRPr>
          </a:p>
        </p:txBody>
      </p:sp>
      <p:pic>
        <p:nvPicPr>
          <p:cNvPr id="5" name="Picture 4"/>
          <p:cNvPicPr>
            <a:picLocks noChangeAspect="1"/>
          </p:cNvPicPr>
          <p:nvPr/>
        </p:nvPicPr>
        <p:blipFill>
          <a:blip r:embed="rId3"/>
          <a:stretch>
            <a:fillRect/>
          </a:stretch>
        </p:blipFill>
        <p:spPr>
          <a:xfrm>
            <a:off x="12700" y="6071430"/>
            <a:ext cx="1943100" cy="790641"/>
          </a:xfrm>
          <a:prstGeom prst="rect">
            <a:avLst/>
          </a:prstGeom>
        </p:spPr>
      </p:pic>
    </p:spTree>
    <p:extLst>
      <p:ext uri="{BB962C8B-B14F-4D97-AF65-F5344CB8AC3E}">
        <p14:creationId xmlns:p14="http://schemas.microsoft.com/office/powerpoint/2010/main" val="94871355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6"/>
          </p:nvPr>
        </p:nvSpPr>
        <p:spPr>
          <a:xfrm>
            <a:off x="6900067" y="6360735"/>
            <a:ext cx="2133600" cy="365125"/>
          </a:xfrm>
        </p:spPr>
        <p:txBody>
          <a:bodyPr/>
          <a:lstStyle/>
          <a:p>
            <a:pPr>
              <a:defRPr/>
            </a:pPr>
            <a:r>
              <a:rPr lang="en-US" dirty="0" smtClean="0"/>
              <a:t>slide </a:t>
            </a:r>
            <a:fld id="{EAEF3E9B-6EE2-8F4B-9C8D-1C3B76B0354C}" type="slidenum">
              <a:rPr lang="en-US" smtClean="0"/>
              <a:pPr>
                <a:defRPr/>
              </a:pPr>
              <a:t>7</a:t>
            </a:fld>
            <a:endParaRPr lang="en-US" dirty="0"/>
          </a:p>
        </p:txBody>
      </p:sp>
      <p:sp>
        <p:nvSpPr>
          <p:cNvPr id="11" name="Title 4"/>
          <p:cNvSpPr>
            <a:spLocks noGrp="1"/>
          </p:cNvSpPr>
          <p:nvPr>
            <p:ph type="title"/>
          </p:nvPr>
        </p:nvSpPr>
        <p:spPr>
          <a:xfrm>
            <a:off x="1448145" y="1219482"/>
            <a:ext cx="6730425" cy="808037"/>
          </a:xfrm>
        </p:spPr>
        <p:txBody>
          <a:bodyPr/>
          <a:lstStyle/>
          <a:p>
            <a:pPr>
              <a:defRPr/>
            </a:pPr>
            <a:r>
              <a:rPr lang="en-US" b="1" dirty="0" smtClean="0">
                <a:solidFill>
                  <a:srgbClr val="F79646"/>
                </a:solidFill>
                <a:latin typeface="Arial Black"/>
                <a:cs typeface="Arial Black"/>
              </a:rPr>
              <a:t>Next AFRINIC meeting</a:t>
            </a:r>
            <a:endParaRPr lang="en-US" b="1" dirty="0">
              <a:solidFill>
                <a:srgbClr val="F79646"/>
              </a:solidFill>
              <a:latin typeface="Arial Black"/>
              <a:cs typeface="Arial Black"/>
            </a:endParaRPr>
          </a:p>
        </p:txBody>
      </p:sp>
      <p:pic>
        <p:nvPicPr>
          <p:cNvPr id="8" name="Picture 7"/>
          <p:cNvPicPr>
            <a:picLocks noChangeAspect="1"/>
          </p:cNvPicPr>
          <p:nvPr/>
        </p:nvPicPr>
        <p:blipFill>
          <a:blip r:embed="rId2"/>
          <a:stretch>
            <a:fillRect/>
          </a:stretch>
        </p:blipFill>
        <p:spPr>
          <a:xfrm>
            <a:off x="50800" y="2349500"/>
            <a:ext cx="9029700" cy="3429000"/>
          </a:xfrm>
          <a:prstGeom prst="rect">
            <a:avLst/>
          </a:prstGeom>
        </p:spPr>
      </p:pic>
      <p:pic>
        <p:nvPicPr>
          <p:cNvPr id="7" name="Picture 6"/>
          <p:cNvPicPr>
            <a:picLocks noChangeAspect="1"/>
          </p:cNvPicPr>
          <p:nvPr/>
        </p:nvPicPr>
        <p:blipFill>
          <a:blip r:embed="rId3"/>
          <a:stretch>
            <a:fillRect/>
          </a:stretch>
        </p:blipFill>
        <p:spPr>
          <a:xfrm>
            <a:off x="4483100" y="4150499"/>
            <a:ext cx="4597400" cy="1629675"/>
          </a:xfrm>
          <a:prstGeom prst="rect">
            <a:avLst/>
          </a:prstGeom>
        </p:spPr>
      </p:pic>
      <p:sp>
        <p:nvSpPr>
          <p:cNvPr id="9" name="Rectangle 8"/>
          <p:cNvSpPr/>
          <p:nvPr/>
        </p:nvSpPr>
        <p:spPr>
          <a:xfrm>
            <a:off x="1294665" y="5714404"/>
            <a:ext cx="6401587" cy="1098762"/>
          </a:xfrm>
          <a:prstGeom prst="rect">
            <a:avLst/>
          </a:prstGeom>
        </p:spPr>
        <p:txBody>
          <a:bodyPr wrap="none">
            <a:spAutoFit/>
          </a:bodyPr>
          <a:lstStyle/>
          <a:p>
            <a:pPr algn="ctr">
              <a:lnSpc>
                <a:spcPct val="90000"/>
              </a:lnSpc>
            </a:pPr>
            <a:r>
              <a:rPr lang="en-US" sz="3600" b="1" dirty="0" smtClean="0">
                <a:solidFill>
                  <a:schemeClr val="tx2">
                    <a:lumMod val="75000"/>
                  </a:schemeClr>
                </a:solidFill>
                <a:latin typeface="Eurostile"/>
                <a:cs typeface="Eurostile"/>
              </a:rPr>
              <a:t>internetsummitafrica.org</a:t>
            </a:r>
          </a:p>
          <a:p>
            <a:pPr algn="ctr">
              <a:lnSpc>
                <a:spcPct val="90000"/>
              </a:lnSpc>
            </a:pPr>
            <a:r>
              <a:rPr lang="en-US" sz="3600" b="1" dirty="0" err="1" smtClean="0">
                <a:solidFill>
                  <a:schemeClr val="tx2">
                    <a:lumMod val="75000"/>
                  </a:schemeClr>
                </a:solidFill>
                <a:latin typeface="Eurostile"/>
                <a:cs typeface="Eurostile"/>
              </a:rPr>
              <a:t>meeting.afrinic.net</a:t>
            </a:r>
            <a:r>
              <a:rPr lang="en-US" sz="3600" b="1" dirty="0">
                <a:solidFill>
                  <a:schemeClr val="tx2">
                    <a:lumMod val="75000"/>
                  </a:schemeClr>
                </a:solidFill>
                <a:latin typeface="Eurostile"/>
                <a:cs typeface="Eurostile"/>
              </a:rPr>
              <a:t>/afrinic-18/</a:t>
            </a:r>
          </a:p>
        </p:txBody>
      </p:sp>
    </p:spTree>
    <p:extLst>
      <p:ext uri="{BB962C8B-B14F-4D97-AF65-F5344CB8AC3E}">
        <p14:creationId xmlns:p14="http://schemas.microsoft.com/office/powerpoint/2010/main" val="22083832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r>
              <a:rPr lang="en-US" dirty="0" smtClean="0"/>
              <a:t>Page </a:t>
            </a:r>
            <a:fld id="{7A3D06EB-BE18-314F-9DAD-3080EE8D5A3E}" type="slidenum">
              <a:rPr lang="en-US" smtClean="0"/>
              <a:pPr/>
              <a:t>8</a:t>
            </a:fld>
            <a:endParaRPr lang="en-US" dirty="0"/>
          </a:p>
        </p:txBody>
      </p:sp>
      <p:pic>
        <p:nvPicPr>
          <p:cNvPr id="5" name="Picture 8"/>
          <p:cNvPicPr>
            <a:picLocks noChangeAspect="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1475643" y="1335986"/>
            <a:ext cx="7102719" cy="5475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2551492" y="2957607"/>
            <a:ext cx="3760407" cy="923330"/>
          </a:xfrm>
          <a:prstGeom prst="rect">
            <a:avLst/>
          </a:prstGeom>
          <a:noFill/>
        </p:spPr>
        <p:txBody>
          <a:bodyPr wrap="square" rtlCol="0">
            <a:spAutoFit/>
          </a:bodyPr>
          <a:lstStyle/>
          <a:p>
            <a:r>
              <a:rPr lang="en-US" sz="5400" b="1" dirty="0" smtClean="0">
                <a:solidFill>
                  <a:srgbClr val="FF6600"/>
                </a:solidFill>
                <a:latin typeface="American Typewriter"/>
                <a:cs typeface="American Typewriter"/>
              </a:rPr>
              <a:t>Questions</a:t>
            </a:r>
            <a:endParaRPr lang="en-US" sz="5400" b="1" dirty="0">
              <a:solidFill>
                <a:srgbClr val="FF6600"/>
              </a:solidFill>
              <a:latin typeface="American Typewriter"/>
              <a:cs typeface="American Typewriter"/>
            </a:endParaRPr>
          </a:p>
        </p:txBody>
      </p:sp>
    </p:spTree>
    <p:extLst>
      <p:ext uri="{BB962C8B-B14F-4D97-AF65-F5344CB8AC3E}">
        <p14:creationId xmlns:p14="http://schemas.microsoft.com/office/powerpoint/2010/main" val="3749595398"/>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Coporate-AFRINIC-NEW-V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Coporate-AFRINIC-NEW-V2.potx</Template>
  <TotalTime>1717</TotalTime>
  <Words>513</Words>
  <Application>Microsoft Macintosh PowerPoint</Application>
  <PresentationFormat>On-screen Show (4:3)</PresentationFormat>
  <Paragraphs>67</Paragraphs>
  <Slides>8</Slides>
  <Notes>2</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Coporate-AFRINIC-NEW-V2</vt:lpstr>
      <vt:lpstr>AFRINIC Update</vt:lpstr>
      <vt:lpstr>AFRINIC at Glance</vt:lpstr>
      <vt:lpstr>Engineering &amp; IT Projects </vt:lpstr>
      <vt:lpstr>Policies under discussion</vt:lpstr>
      <vt:lpstr>PowerPoint Presentation</vt:lpstr>
      <vt:lpstr>Regional Challenges</vt:lpstr>
      <vt:lpstr>Next AFRINIC meeting</vt:lpstr>
      <vt:lpstr>PowerPoint Presentation</vt:lpstr>
    </vt:vector>
  </TitlesOfParts>
  <Company>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vd d</dc:creator>
  <cp:lastModifiedBy>Adiel Akplogan</cp:lastModifiedBy>
  <cp:revision>50</cp:revision>
  <dcterms:created xsi:type="dcterms:W3CDTF">2012-04-10T07:37:49Z</dcterms:created>
  <dcterms:modified xsi:type="dcterms:W3CDTF">2013-04-22T14:07:51Z</dcterms:modified>
</cp:coreProperties>
</file>