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48"/>
  </p:notesMasterIdLst>
  <p:sldIdLst>
    <p:sldId id="256" r:id="rId2"/>
    <p:sldId id="257" r:id="rId3"/>
    <p:sldId id="258" r:id="rId4"/>
    <p:sldId id="341" r:id="rId5"/>
    <p:sldId id="259" r:id="rId6"/>
    <p:sldId id="300" r:id="rId7"/>
    <p:sldId id="347" r:id="rId8"/>
    <p:sldId id="260" r:id="rId9"/>
    <p:sldId id="342" r:id="rId10"/>
    <p:sldId id="330" r:id="rId11"/>
    <p:sldId id="331" r:id="rId12"/>
    <p:sldId id="264" r:id="rId13"/>
    <p:sldId id="346" r:id="rId14"/>
    <p:sldId id="323" r:id="rId15"/>
    <p:sldId id="303" r:id="rId16"/>
    <p:sldId id="304" r:id="rId17"/>
    <p:sldId id="322" r:id="rId18"/>
    <p:sldId id="307" r:id="rId19"/>
    <p:sldId id="308" r:id="rId20"/>
    <p:sldId id="309" r:id="rId21"/>
    <p:sldId id="332" r:id="rId22"/>
    <p:sldId id="310" r:id="rId23"/>
    <p:sldId id="311" r:id="rId24"/>
    <p:sldId id="312" r:id="rId25"/>
    <p:sldId id="339" r:id="rId26"/>
    <p:sldId id="338" r:id="rId27"/>
    <p:sldId id="343" r:id="rId28"/>
    <p:sldId id="344" r:id="rId29"/>
    <p:sldId id="345" r:id="rId30"/>
    <p:sldId id="328" r:id="rId31"/>
    <p:sldId id="302" r:id="rId32"/>
    <p:sldId id="316" r:id="rId33"/>
    <p:sldId id="313" r:id="rId34"/>
    <p:sldId id="317" r:id="rId35"/>
    <p:sldId id="336" r:id="rId36"/>
    <p:sldId id="325" r:id="rId37"/>
    <p:sldId id="280" r:id="rId38"/>
    <p:sldId id="281" r:id="rId39"/>
    <p:sldId id="318" r:id="rId40"/>
    <p:sldId id="319" r:id="rId41"/>
    <p:sldId id="284" r:id="rId42"/>
    <p:sldId id="321" r:id="rId43"/>
    <p:sldId id="288" r:id="rId44"/>
    <p:sldId id="290" r:id="rId45"/>
    <p:sldId id="291" r:id="rId46"/>
    <p:sldId id="289" r:id="rId47"/>
  </p:sldIdLst>
  <p:sldSz cx="9144000" cy="6858000" type="letter"/>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guide id="3"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ert Devall" initials="RD" lastIdx="5"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5072" autoAdjust="0"/>
  </p:normalViewPr>
  <p:slideViewPr>
    <p:cSldViewPr snapToGrid="0">
      <p:cViewPr>
        <p:scale>
          <a:sx n="150" d="100"/>
          <a:sy n="150" d="100"/>
        </p:scale>
        <p:origin x="-488" y="1280"/>
      </p:cViewPr>
      <p:guideLst>
        <p:guide orient="horz" pos="2160"/>
        <p:guide pos="384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15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commentAuthors" Target="commentAuthors.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Dissatisfied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Satisfaction with
Meeting Needs
(n=699)</c:v>
                </c:pt>
                <c:pt idx="1">
                  <c:v>Satisfaction
with Fees
(n=677)</c:v>
                </c:pt>
              </c:strCache>
            </c:strRef>
          </c:cat>
          <c:val>
            <c:numRef>
              <c:f>Sheet1!$B$2:$B$3</c:f>
              <c:numCache>
                <c:formatCode>0%</c:formatCode>
                <c:ptCount val="2"/>
                <c:pt idx="0">
                  <c:v>0.07</c:v>
                </c:pt>
                <c:pt idx="1">
                  <c:v>0.0800000000000001</c:v>
                </c:pt>
              </c:numCache>
            </c:numRef>
          </c:val>
        </c:ser>
        <c:ser>
          <c:idx val="1"/>
          <c:order val="1"/>
          <c:tx>
            <c:strRef>
              <c:f>Sheet1!$C$1</c:f>
              <c:strCache>
                <c:ptCount val="1"/>
                <c:pt idx="0">
                  <c:v>Somewhat Satisfied</c:v>
                </c:pt>
              </c:strCache>
            </c:strRef>
          </c:tx>
          <c:invertIfNegative val="0"/>
          <c:dLbls>
            <c:spPr>
              <a:noFill/>
              <a:ln>
                <a:noFill/>
              </a:ln>
              <a:effectLst/>
            </c:spPr>
            <c:txPr>
              <a:bodyPr/>
              <a:lstStyle/>
              <a:p>
                <a:pPr>
                  <a:defRPr sz="1600">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Satisfaction with
Meeting Needs
(n=699)</c:v>
                </c:pt>
                <c:pt idx="1">
                  <c:v>Satisfaction
with Fees
(n=677)</c:v>
                </c:pt>
              </c:strCache>
            </c:strRef>
          </c:cat>
          <c:val>
            <c:numRef>
              <c:f>Sheet1!$C$2:$C$3</c:f>
              <c:numCache>
                <c:formatCode>0%</c:formatCode>
                <c:ptCount val="2"/>
                <c:pt idx="0">
                  <c:v>0.23</c:v>
                </c:pt>
                <c:pt idx="1">
                  <c:v>0.25</c:v>
                </c:pt>
              </c:numCache>
            </c:numRef>
          </c:val>
        </c:ser>
        <c:ser>
          <c:idx val="2"/>
          <c:order val="2"/>
          <c:tx>
            <c:strRef>
              <c:f>Sheet1!$D$1</c:f>
              <c:strCache>
                <c:ptCount val="1"/>
                <c:pt idx="0">
                  <c:v>Highly Satisfied</c:v>
                </c:pt>
              </c:strCache>
            </c:strRef>
          </c:tx>
          <c:spPr>
            <a:solidFill>
              <a:srgbClr val="30ACEC"/>
            </a:solidFill>
          </c:spPr>
          <c:invertIfNegative val="0"/>
          <c:dLbls>
            <c:spPr>
              <a:noFill/>
              <a:ln>
                <a:noFill/>
              </a:ln>
              <a:effectLst/>
            </c:spPr>
            <c:txPr>
              <a:bodyPr/>
              <a:lstStyle/>
              <a:p>
                <a:pPr>
                  <a:defRPr sz="1600">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Satisfaction with
Meeting Needs
(n=699)</c:v>
                </c:pt>
                <c:pt idx="1">
                  <c:v>Satisfaction
with Fees
(n=677)</c:v>
                </c:pt>
              </c:strCache>
            </c:strRef>
          </c:cat>
          <c:val>
            <c:numRef>
              <c:f>Sheet1!$D$2:$D$3</c:f>
              <c:numCache>
                <c:formatCode>0%</c:formatCode>
                <c:ptCount val="2"/>
                <c:pt idx="0">
                  <c:v>0.700000000000001</c:v>
                </c:pt>
                <c:pt idx="1">
                  <c:v>0.670000000000001</c:v>
                </c:pt>
              </c:numCache>
            </c:numRef>
          </c:val>
        </c:ser>
        <c:dLbls>
          <c:showLegendKey val="0"/>
          <c:showVal val="0"/>
          <c:showCatName val="0"/>
          <c:showSerName val="0"/>
          <c:showPercent val="0"/>
          <c:showBubbleSize val="0"/>
        </c:dLbls>
        <c:gapWidth val="200"/>
        <c:overlap val="100"/>
        <c:axId val="2140259400"/>
        <c:axId val="-2108167176"/>
      </c:barChart>
      <c:catAx>
        <c:axId val="2140259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2108167176"/>
        <c:crosses val="autoZero"/>
        <c:auto val="1"/>
        <c:lblAlgn val="ctr"/>
        <c:lblOffset val="100"/>
        <c:noMultiLvlLbl val="0"/>
      </c:catAx>
      <c:valAx>
        <c:axId val="-2108167176"/>
        <c:scaling>
          <c:orientation val="minMax"/>
          <c:max val="1.0"/>
          <c:min val="0.0"/>
        </c:scaling>
        <c:delete val="1"/>
        <c:axPos val="l"/>
        <c:numFmt formatCode="0%" sourceLinked="1"/>
        <c:majorTickMark val="none"/>
        <c:minorTickMark val="none"/>
        <c:tickLblPos val="none"/>
        <c:crossAx val="2140259400"/>
        <c:crosses val="autoZero"/>
        <c:crossBetween val="between"/>
      </c:valAx>
      <c:spPr>
        <a:noFill/>
        <a:ln w="25400">
          <a:noFill/>
        </a:ln>
        <a:effectLst/>
      </c:spPr>
    </c:plotArea>
    <c:legend>
      <c:legendPos val="r"/>
      <c:layout>
        <c:manualLayout>
          <c:xMode val="edge"/>
          <c:yMode val="edge"/>
          <c:x val="0.283059888347995"/>
          <c:y val="0.401438509132374"/>
          <c:w val="0.214713834762677"/>
          <c:h val="0.210833350201405"/>
        </c:manualLayout>
      </c:layout>
      <c:overlay val="0"/>
      <c:txPr>
        <a:bodyPr/>
        <a:lstStyle/>
        <a:p>
          <a:pPr>
            <a:defRPr sz="1200">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38909723420524"/>
          <c:y val="0.00573271293643099"/>
          <c:w val="0.952218055315896"/>
          <c:h val="0.972419455883285"/>
        </c:manualLayout>
      </c:layout>
      <c:barChart>
        <c:barDir val="bar"/>
        <c:grouping val="stacked"/>
        <c:varyColors val="0"/>
        <c:ser>
          <c:idx val="0"/>
          <c:order val="0"/>
          <c:tx>
            <c:strRef>
              <c:f>Sheet1!$B$1</c:f>
              <c:strCache>
                <c:ptCount val="1"/>
                <c:pt idx="0">
                  <c:v>Total</c:v>
                </c:pt>
              </c:strCache>
            </c:strRef>
          </c:tx>
          <c:spPr>
            <a:solidFill>
              <a:schemeClr val="accent1"/>
            </a:solidFill>
            <a:ln w="6350">
              <a:solidFill>
                <a:schemeClr val="tx1"/>
              </a:solidFill>
            </a:ln>
            <a:effectLst/>
          </c:spPr>
          <c:invertIfNegative val="0"/>
          <c:dPt>
            <c:idx val="0"/>
            <c:invertIfNegative val="0"/>
            <c:bubble3D val="0"/>
            <c:spPr>
              <a:solidFill>
                <a:schemeClr val="accent3"/>
              </a:solidFill>
              <a:ln w="6350">
                <a:solidFill>
                  <a:schemeClr val="tx1"/>
                </a:solid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Customer Service </c:v>
                </c:pt>
                <c:pt idx="1">
                  <c:v>Has the right people for the job on staff</c:v>
                </c:pt>
                <c:pt idx="2">
                  <c:v>Staff interacts effectively with customers and members</c:v>
                </c:pt>
                <c:pt idx="3">
                  <c:v>Provides timely responses to requests</c:v>
                </c:pt>
                <c:pt idx="4">
                  <c:v>Provides clear and accurate information to customers and members</c:v>
                </c:pt>
                <c:pt idx="5">
                  <c:v>Staff works with customers to resolve complex issues</c:v>
                </c:pt>
              </c:strCache>
            </c:strRef>
          </c:cat>
          <c:val>
            <c:numRef>
              <c:f>Sheet1!$B$2:$B$7</c:f>
              <c:numCache>
                <c:formatCode>0%</c:formatCode>
                <c:ptCount val="6"/>
                <c:pt idx="0">
                  <c:v>0.79</c:v>
                </c:pt>
                <c:pt idx="1">
                  <c:v>0.81</c:v>
                </c:pt>
                <c:pt idx="2">
                  <c:v>0.79</c:v>
                </c:pt>
                <c:pt idx="3">
                  <c:v>0.81</c:v>
                </c:pt>
                <c:pt idx="4">
                  <c:v>0.76</c:v>
                </c:pt>
                <c:pt idx="5">
                  <c:v>0.77</c:v>
                </c:pt>
              </c:numCache>
            </c:numRef>
          </c:val>
        </c:ser>
        <c:ser>
          <c:idx val="1"/>
          <c:order val="1"/>
          <c:tx>
            <c:strRef>
              <c:f>Sheet1!$C$1</c:f>
              <c:strCache>
                <c:ptCount val="1"/>
                <c:pt idx="0">
                  <c:v>Column1</c:v>
                </c:pt>
              </c:strCache>
            </c:strRef>
          </c:tx>
          <c:spPr>
            <a:noFill/>
            <a:ln w="6350">
              <a:solidFill>
                <a:schemeClr val="tx1"/>
              </a:solidFill>
              <a:prstDash val="dash"/>
              <a:bevel/>
            </a:ln>
            <a:effectLst/>
          </c:spPr>
          <c:invertIfNegative val="0"/>
          <c:cat>
            <c:strRef>
              <c:f>Sheet1!$A$2:$A$7</c:f>
              <c:strCache>
                <c:ptCount val="6"/>
                <c:pt idx="0">
                  <c:v>Customer Service </c:v>
                </c:pt>
                <c:pt idx="1">
                  <c:v>Has the right people for the job on staff</c:v>
                </c:pt>
                <c:pt idx="2">
                  <c:v>Staff interacts effectively with customers and members</c:v>
                </c:pt>
                <c:pt idx="3">
                  <c:v>Provides timely responses to requests</c:v>
                </c:pt>
                <c:pt idx="4">
                  <c:v>Provides clear and accurate information to customers and members</c:v>
                </c:pt>
                <c:pt idx="5">
                  <c:v>Staff works with customers to resolve complex issues</c:v>
                </c:pt>
              </c:strCache>
            </c:strRef>
          </c:cat>
          <c:val>
            <c:numRef>
              <c:f>Sheet1!$C$2:$C$7</c:f>
              <c:numCache>
                <c:formatCode>0%</c:formatCode>
                <c:ptCount val="6"/>
                <c:pt idx="0">
                  <c:v>0.13</c:v>
                </c:pt>
                <c:pt idx="1">
                  <c:v>0.1</c:v>
                </c:pt>
                <c:pt idx="2">
                  <c:v>0.1</c:v>
                </c:pt>
                <c:pt idx="3">
                  <c:v>0.14</c:v>
                </c:pt>
                <c:pt idx="4">
                  <c:v>0.16</c:v>
                </c:pt>
                <c:pt idx="5">
                  <c:v>0.17</c:v>
                </c:pt>
              </c:numCache>
            </c:numRef>
          </c:val>
        </c:ser>
        <c:dLbls>
          <c:showLegendKey val="0"/>
          <c:showVal val="0"/>
          <c:showCatName val="0"/>
          <c:showSerName val="0"/>
          <c:showPercent val="0"/>
          <c:showBubbleSize val="0"/>
        </c:dLbls>
        <c:gapWidth val="75"/>
        <c:overlap val="100"/>
        <c:axId val="-2106693176"/>
        <c:axId val="-2106690120"/>
      </c:barChart>
      <c:catAx>
        <c:axId val="-2106693176"/>
        <c:scaling>
          <c:orientation val="maxMin"/>
        </c:scaling>
        <c:delete val="0"/>
        <c:axPos val="l"/>
        <c:numFmt formatCode="General" sourceLinked="1"/>
        <c:majorTickMark val="none"/>
        <c:minorTickMark val="none"/>
        <c:tickLblPos val="none"/>
        <c:crossAx val="-2106690120"/>
        <c:crosses val="autoZero"/>
        <c:auto val="1"/>
        <c:lblAlgn val="ctr"/>
        <c:lblOffset val="100"/>
        <c:noMultiLvlLbl val="0"/>
      </c:catAx>
      <c:valAx>
        <c:axId val="-2106690120"/>
        <c:scaling>
          <c:orientation val="minMax"/>
          <c:max val="1.0"/>
          <c:min val="0.0"/>
        </c:scaling>
        <c:delete val="1"/>
        <c:axPos val="t"/>
        <c:numFmt formatCode="0%" sourceLinked="1"/>
        <c:majorTickMark val="none"/>
        <c:minorTickMark val="none"/>
        <c:tickLblPos val="none"/>
        <c:crossAx val="-2106693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38909723420524"/>
          <c:y val="0.0"/>
          <c:w val="0.952218055315896"/>
          <c:h val="0.993541062994442"/>
        </c:manualLayout>
      </c:layout>
      <c:barChart>
        <c:barDir val="bar"/>
        <c:grouping val="stacked"/>
        <c:varyColors val="0"/>
        <c:ser>
          <c:idx val="0"/>
          <c:order val="0"/>
          <c:tx>
            <c:strRef>
              <c:f>Sheet1!$B$1</c:f>
              <c:strCache>
                <c:ptCount val="1"/>
                <c:pt idx="0">
                  <c:v>Total</c:v>
                </c:pt>
              </c:strCache>
            </c:strRef>
          </c:tx>
          <c:spPr>
            <a:solidFill>
              <a:schemeClr val="accent1"/>
            </a:solidFill>
            <a:ln w="6350">
              <a:solidFill>
                <a:schemeClr val="tx1"/>
              </a:solidFill>
            </a:ln>
            <a:effectLst/>
          </c:spPr>
          <c:invertIfNegative val="0"/>
          <c:dPt>
            <c:idx val="0"/>
            <c:invertIfNegative val="0"/>
            <c:bubble3D val="0"/>
            <c:spPr>
              <a:solidFill>
                <a:schemeClr val="accent3"/>
              </a:solidFill>
              <a:ln w="6350">
                <a:solidFill>
                  <a:schemeClr val="tx1"/>
                </a:solid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Policy Development</c:v>
                </c:pt>
                <c:pt idx="1">
                  <c:v>Implements policy adhering to the community-developed and Board ratified policies, as they appear in the Number Resource Policy Manual</c:v>
                </c:pt>
                <c:pt idx="2">
                  <c:v>The Advisory Council is effective in its role facilitating the Policy Development Process</c:v>
                </c:pt>
                <c:pt idx="3">
                  <c:v>The Board is effective in their oversight of the Policy Development Process</c:v>
                </c:pt>
                <c:pt idx="4">
                  <c:v>Has a Policy Development Process which creates useful and fair Internet number resource management policy</c:v>
                </c:pt>
                <c:pt idx="5">
                  <c:v>Policy Development Process allows policies to change quickly enough in response to changes in the industry</c:v>
                </c:pt>
                <c:pt idx="6">
                  <c:v>Policy Development Process allows any interested individual to participate</c:v>
                </c:pt>
              </c:strCache>
            </c:strRef>
          </c:cat>
          <c:val>
            <c:numRef>
              <c:f>Sheet1!$B$2:$B$8</c:f>
              <c:numCache>
                <c:formatCode>0%</c:formatCode>
                <c:ptCount val="7"/>
                <c:pt idx="0">
                  <c:v>0.74</c:v>
                </c:pt>
                <c:pt idx="1">
                  <c:v>0.81</c:v>
                </c:pt>
                <c:pt idx="2">
                  <c:v>0.73</c:v>
                </c:pt>
                <c:pt idx="3">
                  <c:v>0.76</c:v>
                </c:pt>
                <c:pt idx="4">
                  <c:v>0.75</c:v>
                </c:pt>
                <c:pt idx="5">
                  <c:v>0.69</c:v>
                </c:pt>
                <c:pt idx="6">
                  <c:v>0.71</c:v>
                </c:pt>
              </c:numCache>
            </c:numRef>
          </c:val>
        </c:ser>
        <c:ser>
          <c:idx val="1"/>
          <c:order val="1"/>
          <c:tx>
            <c:strRef>
              <c:f>Sheet1!$C$1</c:f>
              <c:strCache>
                <c:ptCount val="1"/>
                <c:pt idx="0">
                  <c:v>Column1</c:v>
                </c:pt>
              </c:strCache>
            </c:strRef>
          </c:tx>
          <c:spPr>
            <a:noFill/>
            <a:ln w="6350">
              <a:solidFill>
                <a:schemeClr val="tx1"/>
              </a:solidFill>
              <a:prstDash val="dash"/>
              <a:bevel/>
            </a:ln>
            <a:effectLst/>
          </c:spPr>
          <c:invertIfNegative val="0"/>
          <c:cat>
            <c:strRef>
              <c:f>Sheet1!$A$2:$A$8</c:f>
              <c:strCache>
                <c:ptCount val="7"/>
                <c:pt idx="0">
                  <c:v>Policy Development</c:v>
                </c:pt>
                <c:pt idx="1">
                  <c:v>Implements policy adhering to the community-developed and Board ratified policies, as they appear in the Number Resource Policy Manual</c:v>
                </c:pt>
                <c:pt idx="2">
                  <c:v>The Advisory Council is effective in its role facilitating the Policy Development Process</c:v>
                </c:pt>
                <c:pt idx="3">
                  <c:v>The Board is effective in their oversight of the Policy Development Process</c:v>
                </c:pt>
                <c:pt idx="4">
                  <c:v>Has a Policy Development Process which creates useful and fair Internet number resource management policy</c:v>
                </c:pt>
                <c:pt idx="5">
                  <c:v>Policy Development Process allows policies to change quickly enough in response to changes in the industry</c:v>
                </c:pt>
                <c:pt idx="6">
                  <c:v>Policy Development Process allows any interested individual to participate</c:v>
                </c:pt>
              </c:strCache>
            </c:strRef>
          </c:cat>
          <c:val>
            <c:numRef>
              <c:f>Sheet1!$C$2:$C$8</c:f>
              <c:numCache>
                <c:formatCode>0%</c:formatCode>
                <c:ptCount val="7"/>
                <c:pt idx="0">
                  <c:v>0.13</c:v>
                </c:pt>
                <c:pt idx="1">
                  <c:v>0.04</c:v>
                </c:pt>
                <c:pt idx="2">
                  <c:v>0.1</c:v>
                </c:pt>
                <c:pt idx="3">
                  <c:v>0.14</c:v>
                </c:pt>
                <c:pt idx="4">
                  <c:v>0.15</c:v>
                </c:pt>
                <c:pt idx="5">
                  <c:v>0.16</c:v>
                </c:pt>
                <c:pt idx="6">
                  <c:v>0.18</c:v>
                </c:pt>
              </c:numCache>
            </c:numRef>
          </c:val>
        </c:ser>
        <c:dLbls>
          <c:showLegendKey val="0"/>
          <c:showVal val="0"/>
          <c:showCatName val="0"/>
          <c:showSerName val="0"/>
          <c:showPercent val="0"/>
          <c:showBubbleSize val="0"/>
        </c:dLbls>
        <c:gapWidth val="75"/>
        <c:overlap val="100"/>
        <c:axId val="-2073994456"/>
        <c:axId val="-2073997528"/>
      </c:barChart>
      <c:catAx>
        <c:axId val="-2073994456"/>
        <c:scaling>
          <c:orientation val="maxMin"/>
        </c:scaling>
        <c:delete val="0"/>
        <c:axPos val="l"/>
        <c:numFmt formatCode="General" sourceLinked="1"/>
        <c:majorTickMark val="none"/>
        <c:minorTickMark val="none"/>
        <c:tickLblPos val="none"/>
        <c:crossAx val="-2073997528"/>
        <c:crosses val="autoZero"/>
        <c:auto val="1"/>
        <c:lblAlgn val="ctr"/>
        <c:lblOffset val="100"/>
        <c:noMultiLvlLbl val="0"/>
      </c:catAx>
      <c:valAx>
        <c:axId val="-2073997528"/>
        <c:scaling>
          <c:orientation val="minMax"/>
          <c:max val="1.0"/>
          <c:min val="0.0"/>
        </c:scaling>
        <c:delete val="1"/>
        <c:axPos val="t"/>
        <c:numFmt formatCode="0%" sourceLinked="1"/>
        <c:majorTickMark val="none"/>
        <c:minorTickMark val="none"/>
        <c:tickLblPos val="none"/>
        <c:crossAx val="-2073994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38909723420524"/>
          <c:y val="0.00573271293643099"/>
          <c:w val="0.952218055315896"/>
          <c:h val="0.972419455883285"/>
        </c:manualLayout>
      </c:layout>
      <c:barChart>
        <c:barDir val="bar"/>
        <c:grouping val="stacked"/>
        <c:varyColors val="0"/>
        <c:ser>
          <c:idx val="0"/>
          <c:order val="0"/>
          <c:tx>
            <c:strRef>
              <c:f>Sheet1!$B$1</c:f>
              <c:strCache>
                <c:ptCount val="1"/>
                <c:pt idx="0">
                  <c:v>Total</c:v>
                </c:pt>
              </c:strCache>
            </c:strRef>
          </c:tx>
          <c:spPr>
            <a:solidFill>
              <a:schemeClr val="accent1"/>
            </a:solidFill>
            <a:ln w="6350">
              <a:solidFill>
                <a:schemeClr val="tx1"/>
              </a:solidFill>
            </a:ln>
            <a:effectLst/>
          </c:spPr>
          <c:invertIfNegative val="0"/>
          <c:dPt>
            <c:idx val="0"/>
            <c:invertIfNegative val="0"/>
            <c:bubble3D val="0"/>
            <c:spPr>
              <a:solidFill>
                <a:schemeClr val="accent3"/>
              </a:solidFill>
              <a:ln w="6350">
                <a:solidFill>
                  <a:schemeClr val="tx1"/>
                </a:solid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Registration Services</c:v>
                </c:pt>
                <c:pt idx="1">
                  <c:v>The Registration Services Department adheres to policies published in the Number Resource Policy Manual</c:v>
                </c:pt>
                <c:pt idx="2">
                  <c:v>The transfer listing service operates at a high level of quality, usability, and reliability</c:v>
                </c:pt>
                <c:pt idx="3">
                  <c:v>Resource requests are processed in a timely manner</c:v>
                </c:pt>
                <c:pt idx="4">
                  <c:v>Transfer requests are processed in a timely manner</c:v>
                </c:pt>
                <c:pt idx="5">
                  <c:v>The process to obtain Internet number resources is clear and straightforward </c:v>
                </c:pt>
              </c:strCache>
            </c:strRef>
          </c:cat>
          <c:val>
            <c:numRef>
              <c:f>Sheet1!$B$2:$B$7</c:f>
              <c:numCache>
                <c:formatCode>0%</c:formatCode>
                <c:ptCount val="6"/>
                <c:pt idx="0">
                  <c:v>0.77</c:v>
                </c:pt>
                <c:pt idx="1">
                  <c:v>0.9</c:v>
                </c:pt>
                <c:pt idx="2">
                  <c:v>0.76</c:v>
                </c:pt>
                <c:pt idx="3">
                  <c:v>0.8</c:v>
                </c:pt>
                <c:pt idx="4">
                  <c:v>0.75</c:v>
                </c:pt>
                <c:pt idx="5">
                  <c:v>0.65</c:v>
                </c:pt>
              </c:numCache>
            </c:numRef>
          </c:val>
        </c:ser>
        <c:ser>
          <c:idx val="1"/>
          <c:order val="1"/>
          <c:tx>
            <c:strRef>
              <c:f>Sheet1!$C$1</c:f>
              <c:strCache>
                <c:ptCount val="1"/>
                <c:pt idx="0">
                  <c:v>Column1</c:v>
                </c:pt>
              </c:strCache>
            </c:strRef>
          </c:tx>
          <c:spPr>
            <a:noFill/>
            <a:ln w="6350">
              <a:solidFill>
                <a:schemeClr val="tx1"/>
              </a:solidFill>
              <a:prstDash val="dash"/>
              <a:bevel/>
            </a:ln>
            <a:effectLst/>
          </c:spPr>
          <c:invertIfNegative val="0"/>
          <c:cat>
            <c:strRef>
              <c:f>Sheet1!$A$2:$A$7</c:f>
              <c:strCache>
                <c:ptCount val="6"/>
                <c:pt idx="0">
                  <c:v>Registration Services</c:v>
                </c:pt>
                <c:pt idx="1">
                  <c:v>The Registration Services Department adheres to policies published in the Number Resource Policy Manual</c:v>
                </c:pt>
                <c:pt idx="2">
                  <c:v>The transfer listing service operates at a high level of quality, usability, and reliability</c:v>
                </c:pt>
                <c:pt idx="3">
                  <c:v>Resource requests are processed in a timely manner</c:v>
                </c:pt>
                <c:pt idx="4">
                  <c:v>Transfer requests are processed in a timely manner</c:v>
                </c:pt>
                <c:pt idx="5">
                  <c:v>The process to obtain Internet number resources is clear and straightforward </c:v>
                </c:pt>
              </c:strCache>
            </c:strRef>
          </c:cat>
          <c:val>
            <c:numRef>
              <c:f>Sheet1!$C$2:$C$7</c:f>
              <c:numCache>
                <c:formatCode>0%</c:formatCode>
                <c:ptCount val="6"/>
                <c:pt idx="0">
                  <c:v>0.14</c:v>
                </c:pt>
                <c:pt idx="1">
                  <c:v>0.02</c:v>
                </c:pt>
                <c:pt idx="2">
                  <c:v>0.12</c:v>
                </c:pt>
                <c:pt idx="3">
                  <c:v>0.15</c:v>
                </c:pt>
                <c:pt idx="4">
                  <c:v>0.17</c:v>
                </c:pt>
                <c:pt idx="5">
                  <c:v>0.24</c:v>
                </c:pt>
              </c:numCache>
            </c:numRef>
          </c:val>
        </c:ser>
        <c:dLbls>
          <c:showLegendKey val="0"/>
          <c:showVal val="0"/>
          <c:showCatName val="0"/>
          <c:showSerName val="0"/>
          <c:showPercent val="0"/>
          <c:showBubbleSize val="0"/>
        </c:dLbls>
        <c:gapWidth val="75"/>
        <c:overlap val="100"/>
        <c:axId val="-2048233656"/>
        <c:axId val="-2048230616"/>
      </c:barChart>
      <c:catAx>
        <c:axId val="-2048233656"/>
        <c:scaling>
          <c:orientation val="maxMin"/>
        </c:scaling>
        <c:delete val="0"/>
        <c:axPos val="l"/>
        <c:numFmt formatCode="General" sourceLinked="1"/>
        <c:majorTickMark val="none"/>
        <c:minorTickMark val="none"/>
        <c:tickLblPos val="none"/>
        <c:crossAx val="-2048230616"/>
        <c:crosses val="autoZero"/>
        <c:auto val="1"/>
        <c:lblAlgn val="ctr"/>
        <c:lblOffset val="100"/>
        <c:noMultiLvlLbl val="0"/>
      </c:catAx>
      <c:valAx>
        <c:axId val="-2048230616"/>
        <c:scaling>
          <c:orientation val="minMax"/>
          <c:max val="1.0"/>
          <c:min val="0.0"/>
        </c:scaling>
        <c:delete val="1"/>
        <c:axPos val="t"/>
        <c:numFmt formatCode="0%" sourceLinked="1"/>
        <c:majorTickMark val="none"/>
        <c:minorTickMark val="none"/>
        <c:tickLblPos val="none"/>
        <c:crossAx val="-2048233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38909723420524"/>
          <c:y val="0.0"/>
          <c:w val="0.952218055315896"/>
          <c:h val="0.993541062994442"/>
        </c:manualLayout>
      </c:layout>
      <c:barChart>
        <c:barDir val="bar"/>
        <c:grouping val="stacked"/>
        <c:varyColors val="0"/>
        <c:ser>
          <c:idx val="0"/>
          <c:order val="0"/>
          <c:tx>
            <c:strRef>
              <c:f>Sheet1!$B$1</c:f>
              <c:strCache>
                <c:ptCount val="1"/>
                <c:pt idx="0">
                  <c:v>Total</c:v>
                </c:pt>
              </c:strCache>
            </c:strRef>
          </c:tx>
          <c:spPr>
            <a:solidFill>
              <a:schemeClr val="accent1"/>
            </a:solidFill>
            <a:ln w="6350">
              <a:solidFill>
                <a:schemeClr val="tx1"/>
              </a:solidFill>
            </a:ln>
            <a:effectLst/>
          </c:spPr>
          <c:invertIfNegative val="0"/>
          <c:dPt>
            <c:idx val="0"/>
            <c:invertIfNegative val="0"/>
            <c:bubble3D val="0"/>
            <c:spPr>
              <a:solidFill>
                <a:schemeClr val="accent3"/>
              </a:solidFill>
              <a:ln w="6350">
                <a:solidFill>
                  <a:schemeClr val="tx1"/>
                </a:solid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Communications/Outreach</c:v>
                </c:pt>
                <c:pt idx="1">
                  <c:v>Clearly communicates the organization’s activities (meetings, elections, etc.) </c:v>
                </c:pt>
                <c:pt idx="2">
                  <c:v>Communicates in a way that meets my needs</c:v>
                </c:pt>
                <c:pt idx="3">
                  <c:v>Offers sufficient opportunities to obtain customer and member feedback</c:v>
                </c:pt>
                <c:pt idx="4">
                  <c:v>Clearly communicates the organization’s future plans</c:v>
                </c:pt>
                <c:pt idx="5">
                  <c:v>Is a transparent organization</c:v>
                </c:pt>
                <c:pt idx="6">
                  <c:v>I am able to easily navigate the website to find the content I need</c:v>
                </c:pt>
              </c:strCache>
            </c:strRef>
          </c:cat>
          <c:val>
            <c:numRef>
              <c:f>Sheet1!$B$2:$B$8</c:f>
              <c:numCache>
                <c:formatCode>0%</c:formatCode>
                <c:ptCount val="7"/>
                <c:pt idx="0">
                  <c:v>0.7</c:v>
                </c:pt>
                <c:pt idx="1">
                  <c:v>0.7</c:v>
                </c:pt>
                <c:pt idx="2">
                  <c:v>0.74</c:v>
                </c:pt>
                <c:pt idx="3">
                  <c:v>0.71</c:v>
                </c:pt>
                <c:pt idx="4">
                  <c:v>0.68</c:v>
                </c:pt>
                <c:pt idx="5">
                  <c:v>0.71</c:v>
                </c:pt>
                <c:pt idx="6">
                  <c:v>0.68</c:v>
                </c:pt>
              </c:numCache>
            </c:numRef>
          </c:val>
        </c:ser>
        <c:ser>
          <c:idx val="1"/>
          <c:order val="1"/>
          <c:tx>
            <c:strRef>
              <c:f>Sheet1!$C$1</c:f>
              <c:strCache>
                <c:ptCount val="1"/>
                <c:pt idx="0">
                  <c:v>Column1</c:v>
                </c:pt>
              </c:strCache>
            </c:strRef>
          </c:tx>
          <c:spPr>
            <a:noFill/>
            <a:ln w="6350">
              <a:solidFill>
                <a:schemeClr val="tx1"/>
              </a:solidFill>
              <a:prstDash val="dash"/>
              <a:bevel/>
            </a:ln>
            <a:effectLst/>
          </c:spPr>
          <c:invertIfNegative val="0"/>
          <c:cat>
            <c:strRef>
              <c:f>Sheet1!$A$2:$A$8</c:f>
              <c:strCache>
                <c:ptCount val="7"/>
                <c:pt idx="0">
                  <c:v>Communications/Outreach</c:v>
                </c:pt>
                <c:pt idx="1">
                  <c:v>Clearly communicates the organization’s activities (meetings, elections, etc.) </c:v>
                </c:pt>
                <c:pt idx="2">
                  <c:v>Communicates in a way that meets my needs</c:v>
                </c:pt>
                <c:pt idx="3">
                  <c:v>Offers sufficient opportunities to obtain customer and member feedback</c:v>
                </c:pt>
                <c:pt idx="4">
                  <c:v>Clearly communicates the organization’s future plans</c:v>
                </c:pt>
                <c:pt idx="5">
                  <c:v>Is a transparent organization</c:v>
                </c:pt>
                <c:pt idx="6">
                  <c:v>I am able to easily navigate the website to find the content I need</c:v>
                </c:pt>
              </c:strCache>
            </c:strRef>
          </c:cat>
          <c:val>
            <c:numRef>
              <c:f>Sheet1!$C$2:$C$8</c:f>
              <c:numCache>
                <c:formatCode>0%</c:formatCode>
                <c:ptCount val="7"/>
                <c:pt idx="0">
                  <c:v>0.17</c:v>
                </c:pt>
                <c:pt idx="1">
                  <c:v>0.09</c:v>
                </c:pt>
                <c:pt idx="2">
                  <c:v>0.16</c:v>
                </c:pt>
                <c:pt idx="3">
                  <c:v>0.16</c:v>
                </c:pt>
                <c:pt idx="4">
                  <c:v>0.17</c:v>
                </c:pt>
                <c:pt idx="5">
                  <c:v>0.19</c:v>
                </c:pt>
                <c:pt idx="6">
                  <c:v>0.22</c:v>
                </c:pt>
              </c:numCache>
            </c:numRef>
          </c:val>
        </c:ser>
        <c:dLbls>
          <c:showLegendKey val="0"/>
          <c:showVal val="0"/>
          <c:showCatName val="0"/>
          <c:showSerName val="0"/>
          <c:showPercent val="0"/>
          <c:showBubbleSize val="0"/>
        </c:dLbls>
        <c:gapWidth val="75"/>
        <c:overlap val="100"/>
        <c:axId val="-2076227096"/>
        <c:axId val="-2076224056"/>
      </c:barChart>
      <c:catAx>
        <c:axId val="-2076227096"/>
        <c:scaling>
          <c:orientation val="maxMin"/>
        </c:scaling>
        <c:delete val="0"/>
        <c:axPos val="l"/>
        <c:numFmt formatCode="General" sourceLinked="1"/>
        <c:majorTickMark val="none"/>
        <c:minorTickMark val="none"/>
        <c:tickLblPos val="none"/>
        <c:crossAx val="-2076224056"/>
        <c:crosses val="autoZero"/>
        <c:auto val="1"/>
        <c:lblAlgn val="ctr"/>
        <c:lblOffset val="100"/>
        <c:noMultiLvlLbl val="0"/>
      </c:catAx>
      <c:valAx>
        <c:axId val="-2076224056"/>
        <c:scaling>
          <c:orientation val="minMax"/>
          <c:max val="1.0"/>
          <c:min val="0.0"/>
        </c:scaling>
        <c:delete val="1"/>
        <c:axPos val="t"/>
        <c:numFmt formatCode="0%" sourceLinked="1"/>
        <c:majorTickMark val="none"/>
        <c:minorTickMark val="none"/>
        <c:tickLblPos val="none"/>
        <c:crossAx val="-2076227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35583545934986"/>
          <c:y val="0.0255426627892614"/>
          <c:w val="0.762430313902687"/>
          <c:h val="0.650089147127231"/>
        </c:manualLayout>
      </c:layout>
      <c:barChart>
        <c:barDir val="col"/>
        <c:grouping val="stacked"/>
        <c:varyColors val="0"/>
        <c:ser>
          <c:idx val="0"/>
          <c:order val="0"/>
          <c:tx>
            <c:strRef>
              <c:f>Sheet1!$B$1</c:f>
              <c:strCache>
                <c:ptCount val="1"/>
                <c:pt idx="0">
                  <c:v>Not sure</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Adheres to the values of an open Internet</c:v>
                </c:pt>
                <c:pt idx="1">
                  <c:v>Cares about customers and members</c:v>
                </c:pt>
                <c:pt idx="2">
                  <c:v>Is responsive to the needs of its community </c:v>
                </c:pt>
                <c:pt idx="3">
                  <c:v>Uses its financial resources efficiently </c:v>
                </c:pt>
                <c:pt idx="4">
                  <c:v>Bureaucratic</c:v>
                </c:pt>
              </c:strCache>
            </c:strRef>
          </c:cat>
          <c:val>
            <c:numRef>
              <c:f>Sheet1!$B$2:$B$6</c:f>
              <c:numCache>
                <c:formatCode>0%</c:formatCode>
                <c:ptCount val="5"/>
                <c:pt idx="0">
                  <c:v>0.13</c:v>
                </c:pt>
                <c:pt idx="1">
                  <c:v>0.09</c:v>
                </c:pt>
                <c:pt idx="2">
                  <c:v>0.16</c:v>
                </c:pt>
                <c:pt idx="3">
                  <c:v>0.45</c:v>
                </c:pt>
                <c:pt idx="4">
                  <c:v>0.24</c:v>
                </c:pt>
              </c:numCache>
            </c:numRef>
          </c:val>
        </c:ser>
        <c:ser>
          <c:idx val="1"/>
          <c:order val="1"/>
          <c:tx>
            <c:strRef>
              <c:f>Sheet1!$C$1</c:f>
              <c:strCache>
                <c:ptCount val="1"/>
                <c:pt idx="0">
                  <c:v>Does not describes ARIN</c:v>
                </c:pt>
              </c:strCache>
            </c:strRef>
          </c:tx>
          <c:spPr>
            <a:solidFill>
              <a:schemeClr val="accent3"/>
            </a:solidFill>
          </c:spPr>
          <c:invertIfNegative val="0"/>
          <c:dLbls>
            <c:spPr>
              <a:noFill/>
              <a:ln>
                <a:noFill/>
              </a:ln>
              <a:effectLst/>
            </c:spPr>
            <c:txPr>
              <a:bodyPr/>
              <a:lstStyle/>
              <a:p>
                <a:pPr>
                  <a:defRPr sz="1600">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Adheres to the values of an open Internet</c:v>
                </c:pt>
                <c:pt idx="1">
                  <c:v>Cares about customers and members</c:v>
                </c:pt>
                <c:pt idx="2">
                  <c:v>Is responsive to the needs of its community </c:v>
                </c:pt>
                <c:pt idx="3">
                  <c:v>Uses its financial resources efficiently </c:v>
                </c:pt>
                <c:pt idx="4">
                  <c:v>Bureaucratic</c:v>
                </c:pt>
              </c:strCache>
            </c:strRef>
          </c:cat>
          <c:val>
            <c:numRef>
              <c:f>Sheet1!$C$2:$C$6</c:f>
              <c:numCache>
                <c:formatCode>0%</c:formatCode>
                <c:ptCount val="5"/>
                <c:pt idx="0">
                  <c:v>0.04</c:v>
                </c:pt>
                <c:pt idx="1">
                  <c:v>0.07</c:v>
                </c:pt>
                <c:pt idx="2">
                  <c:v>0.08</c:v>
                </c:pt>
                <c:pt idx="3">
                  <c:v>0.06</c:v>
                </c:pt>
                <c:pt idx="4">
                  <c:v>0.15</c:v>
                </c:pt>
              </c:numCache>
            </c:numRef>
          </c:val>
        </c:ser>
        <c:ser>
          <c:idx val="2"/>
          <c:order val="2"/>
          <c:tx>
            <c:strRef>
              <c:f>Sheet1!$D$1</c:f>
              <c:strCache>
                <c:ptCount val="1"/>
                <c:pt idx="0">
                  <c:v>Somewhat describes ARIN</c:v>
                </c:pt>
              </c:strCache>
            </c:strRef>
          </c:tx>
          <c:spPr>
            <a:solidFill>
              <a:schemeClr val="accent2"/>
            </a:solidFill>
          </c:spPr>
          <c:invertIfNegative val="0"/>
          <c:dLbls>
            <c:spPr>
              <a:noFill/>
              <a:ln>
                <a:noFill/>
              </a:ln>
              <a:effectLst/>
            </c:spPr>
            <c:txPr>
              <a:bodyPr/>
              <a:lstStyle/>
              <a:p>
                <a:pPr>
                  <a:defRPr sz="1600">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Adheres to the values of an open Internet</c:v>
                </c:pt>
                <c:pt idx="1">
                  <c:v>Cares about customers and members</c:v>
                </c:pt>
                <c:pt idx="2">
                  <c:v>Is responsive to the needs of its community </c:v>
                </c:pt>
                <c:pt idx="3">
                  <c:v>Uses its financial resources efficiently </c:v>
                </c:pt>
                <c:pt idx="4">
                  <c:v>Bureaucratic</c:v>
                </c:pt>
              </c:strCache>
            </c:strRef>
          </c:cat>
          <c:val>
            <c:numRef>
              <c:f>Sheet1!$D$2:$D$6</c:f>
              <c:numCache>
                <c:formatCode>0%</c:formatCode>
                <c:ptCount val="5"/>
                <c:pt idx="0">
                  <c:v>0.17</c:v>
                </c:pt>
                <c:pt idx="1">
                  <c:v>0.25</c:v>
                </c:pt>
                <c:pt idx="2">
                  <c:v>0.22</c:v>
                </c:pt>
                <c:pt idx="3">
                  <c:v>0.16</c:v>
                </c:pt>
                <c:pt idx="4">
                  <c:v>0.32</c:v>
                </c:pt>
              </c:numCache>
            </c:numRef>
          </c:val>
        </c:ser>
        <c:ser>
          <c:idx val="3"/>
          <c:order val="3"/>
          <c:tx>
            <c:strRef>
              <c:f>Sheet1!$E$1</c:f>
              <c:strCache>
                <c:ptCount val="1"/>
                <c:pt idx="0">
                  <c:v>Describes ARIN</c:v>
                </c:pt>
              </c:strCache>
            </c:strRef>
          </c:tx>
          <c:spPr>
            <a:solidFill>
              <a:schemeClr val="accent1"/>
            </a:solidFill>
          </c:spPr>
          <c:invertIfNegative val="0"/>
          <c:dLbls>
            <c:spPr>
              <a:noFill/>
              <a:ln>
                <a:noFill/>
              </a:ln>
              <a:effectLst/>
            </c:spPr>
            <c:txPr>
              <a:bodyPr/>
              <a:lstStyle/>
              <a:p>
                <a:pPr>
                  <a:defRPr sz="1600">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Adheres to the values of an open Internet</c:v>
                </c:pt>
                <c:pt idx="1">
                  <c:v>Cares about customers and members</c:v>
                </c:pt>
                <c:pt idx="2">
                  <c:v>Is responsive to the needs of its community </c:v>
                </c:pt>
                <c:pt idx="3">
                  <c:v>Uses its financial resources efficiently </c:v>
                </c:pt>
                <c:pt idx="4">
                  <c:v>Bureaucratic</c:v>
                </c:pt>
              </c:strCache>
            </c:strRef>
          </c:cat>
          <c:val>
            <c:numRef>
              <c:f>Sheet1!$E$2:$E$6</c:f>
              <c:numCache>
                <c:formatCode>0%</c:formatCode>
                <c:ptCount val="5"/>
                <c:pt idx="0">
                  <c:v>0.66</c:v>
                </c:pt>
                <c:pt idx="1">
                  <c:v>0.58</c:v>
                </c:pt>
                <c:pt idx="2">
                  <c:v>0.54</c:v>
                </c:pt>
                <c:pt idx="3">
                  <c:v>0.33</c:v>
                </c:pt>
                <c:pt idx="4">
                  <c:v>0.28</c:v>
                </c:pt>
              </c:numCache>
            </c:numRef>
          </c:val>
        </c:ser>
        <c:dLbls>
          <c:showLegendKey val="0"/>
          <c:showVal val="0"/>
          <c:showCatName val="0"/>
          <c:showSerName val="0"/>
          <c:showPercent val="0"/>
          <c:showBubbleSize val="0"/>
        </c:dLbls>
        <c:gapWidth val="75"/>
        <c:overlap val="100"/>
        <c:axId val="-2073107800"/>
        <c:axId val="-2064983032"/>
      </c:barChart>
      <c:catAx>
        <c:axId val="-2073107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2064983032"/>
        <c:crosses val="autoZero"/>
        <c:auto val="1"/>
        <c:lblAlgn val="ctr"/>
        <c:lblOffset val="100"/>
        <c:noMultiLvlLbl val="0"/>
      </c:catAx>
      <c:valAx>
        <c:axId val="-2064983032"/>
        <c:scaling>
          <c:orientation val="minMax"/>
          <c:max val="1.0"/>
          <c:min val="0.0"/>
        </c:scaling>
        <c:delete val="1"/>
        <c:axPos val="l"/>
        <c:numFmt formatCode="0%" sourceLinked="1"/>
        <c:majorTickMark val="none"/>
        <c:minorTickMark val="none"/>
        <c:tickLblPos val="none"/>
        <c:crossAx val="-2073107800"/>
        <c:crosses val="autoZero"/>
        <c:crossBetween val="between"/>
      </c:valAx>
      <c:spPr>
        <a:noFill/>
        <a:ln w="25400">
          <a:noFill/>
        </a:ln>
        <a:effectLst/>
      </c:spPr>
    </c:plotArea>
    <c:legend>
      <c:legendPos val="r"/>
      <c:layout>
        <c:manualLayout>
          <c:xMode val="edge"/>
          <c:yMode val="edge"/>
          <c:x val="0.764300619303575"/>
          <c:y val="0.252738329721805"/>
          <c:w val="0.211060814835913"/>
          <c:h val="0.249339056878931"/>
        </c:manualLayout>
      </c:layout>
      <c:overlay val="0"/>
      <c:txPr>
        <a:bodyPr/>
        <a:lstStyle/>
        <a:p>
          <a:pPr>
            <a:defRPr sz="1200">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96782619559978"/>
          <c:y val="0.0331325301204819"/>
          <c:w val="0.860132527978947"/>
          <c:h val="0.94600883044663"/>
        </c:manualLayout>
      </c:layout>
      <c:barChart>
        <c:barDir val="bar"/>
        <c:grouping val="clustered"/>
        <c:varyColors val="0"/>
        <c:ser>
          <c:idx val="0"/>
          <c:order val="0"/>
          <c:tx>
            <c:strRef>
              <c:f>Sheet1!$B$1</c:f>
              <c:strCache>
                <c:ptCount val="1"/>
                <c:pt idx="0">
                  <c:v>Column4</c:v>
                </c:pt>
              </c:strCache>
            </c:strRef>
          </c:tx>
          <c:spPr>
            <a:solidFill>
              <a:schemeClr val="accent1"/>
            </a:solidFill>
            <a:ln>
              <a:noFill/>
            </a:ln>
            <a:effectLst/>
          </c:spPr>
          <c:invertIfNegative val="0"/>
          <c:dLbls>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Uses its financial resources efficiently </c:v>
                </c:pt>
                <c:pt idx="1">
                  <c:v>Is responsive to the needs of its community </c:v>
                </c:pt>
                <c:pt idx="2">
                  <c:v>Cares about customers and members</c:v>
                </c:pt>
                <c:pt idx="3">
                  <c:v>Adheres to the values of an open Internet</c:v>
                </c:pt>
                <c:pt idx="4">
                  <c:v>Bureaucratic</c:v>
                </c:pt>
              </c:strCache>
            </c:strRef>
          </c:cat>
          <c:val>
            <c:numRef>
              <c:f>Sheet1!$B$2:$B$6</c:f>
              <c:numCache>
                <c:formatCode>0%</c:formatCode>
                <c:ptCount val="5"/>
                <c:pt idx="0">
                  <c:v>0.33</c:v>
                </c:pt>
                <c:pt idx="1">
                  <c:v>0.54</c:v>
                </c:pt>
                <c:pt idx="2">
                  <c:v>0.58</c:v>
                </c:pt>
                <c:pt idx="3">
                  <c:v>0.66</c:v>
                </c:pt>
                <c:pt idx="4">
                  <c:v>0.28</c:v>
                </c:pt>
              </c:numCache>
            </c:numRef>
          </c:val>
        </c:ser>
        <c:dLbls>
          <c:showLegendKey val="0"/>
          <c:showVal val="0"/>
          <c:showCatName val="0"/>
          <c:showSerName val="0"/>
          <c:showPercent val="0"/>
          <c:showBubbleSize val="0"/>
        </c:dLbls>
        <c:gapWidth val="50"/>
        <c:axId val="-2064889400"/>
        <c:axId val="-2064886360"/>
      </c:barChart>
      <c:catAx>
        <c:axId val="-2064889400"/>
        <c:scaling>
          <c:orientation val="maxMin"/>
        </c:scaling>
        <c:delete val="1"/>
        <c:axPos val="l"/>
        <c:numFmt formatCode="General" sourceLinked="1"/>
        <c:majorTickMark val="none"/>
        <c:minorTickMark val="none"/>
        <c:tickLblPos val="none"/>
        <c:crossAx val="-2064886360"/>
        <c:crosses val="autoZero"/>
        <c:auto val="1"/>
        <c:lblAlgn val="ctr"/>
        <c:lblOffset val="100"/>
        <c:noMultiLvlLbl val="0"/>
      </c:catAx>
      <c:valAx>
        <c:axId val="-2064886360"/>
        <c:scaling>
          <c:orientation val="minMax"/>
          <c:max val="0.9"/>
          <c:min val="0.0"/>
        </c:scaling>
        <c:delete val="1"/>
        <c:axPos val="t"/>
        <c:numFmt formatCode="0%" sourceLinked="1"/>
        <c:majorTickMark val="none"/>
        <c:minorTickMark val="none"/>
        <c:tickLblPos val="none"/>
        <c:crossAx val="-2064889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08248482256847"/>
          <c:y val="0.0255426627892614"/>
          <c:w val="0.615401190839635"/>
          <c:h val="0.796565729009968"/>
        </c:manualLayout>
      </c:layout>
      <c:barChart>
        <c:barDir val="col"/>
        <c:grouping val="stacked"/>
        <c:varyColors val="0"/>
        <c:ser>
          <c:idx val="0"/>
          <c:order val="0"/>
          <c:tx>
            <c:strRef>
              <c:f>Sheet1!$B$1</c:f>
              <c:strCache>
                <c:ptCount val="1"/>
                <c:pt idx="0">
                  <c:v>Not at all familiar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Total 
(n=699)</c:v>
                </c:pt>
                <c:pt idx="1">
                  <c:v>ISPs
(n=157)</c:v>
                </c:pt>
                <c:pt idx="2">
                  <c:v>Non-ISPs
(541)</c:v>
                </c:pt>
              </c:strCache>
            </c:strRef>
          </c:cat>
          <c:val>
            <c:numRef>
              <c:f>Sheet1!$B$2:$B$4</c:f>
              <c:numCache>
                <c:formatCode>0%</c:formatCode>
                <c:ptCount val="3"/>
                <c:pt idx="0">
                  <c:v>0.05</c:v>
                </c:pt>
                <c:pt idx="1">
                  <c:v>0.02</c:v>
                </c:pt>
                <c:pt idx="2">
                  <c:v>0.06</c:v>
                </c:pt>
              </c:numCache>
            </c:numRef>
          </c:val>
        </c:ser>
        <c:ser>
          <c:idx val="1"/>
          <c:order val="1"/>
          <c:tx>
            <c:strRef>
              <c:f>Sheet1!$C$1</c:f>
              <c:strCache>
                <c:ptCount val="1"/>
                <c:pt idx="0">
                  <c:v>Slightly familiar</c:v>
                </c:pt>
              </c:strCache>
            </c:strRef>
          </c:tx>
          <c:spPr>
            <a:solidFill>
              <a:schemeClr val="accent3"/>
            </a:solidFill>
          </c:spPr>
          <c:invertIfNegative val="0"/>
          <c:dLbls>
            <c:spPr>
              <a:noFill/>
              <a:ln>
                <a:noFill/>
              </a:ln>
              <a:effectLst/>
            </c:spPr>
            <c:txPr>
              <a:bodyPr/>
              <a:lstStyle/>
              <a:p>
                <a:pPr>
                  <a:defRPr sz="1600">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 
(n=699)</c:v>
                </c:pt>
                <c:pt idx="1">
                  <c:v>ISPs
(n=157)</c:v>
                </c:pt>
                <c:pt idx="2">
                  <c:v>Non-ISPs
(541)</c:v>
                </c:pt>
              </c:strCache>
            </c:strRef>
          </c:cat>
          <c:val>
            <c:numRef>
              <c:f>Sheet1!$C$2:$C$4</c:f>
              <c:numCache>
                <c:formatCode>0%</c:formatCode>
                <c:ptCount val="3"/>
                <c:pt idx="0">
                  <c:v>0.4</c:v>
                </c:pt>
                <c:pt idx="1">
                  <c:v>0.24</c:v>
                </c:pt>
                <c:pt idx="2">
                  <c:v>0.45</c:v>
                </c:pt>
              </c:numCache>
            </c:numRef>
          </c:val>
        </c:ser>
        <c:ser>
          <c:idx val="2"/>
          <c:order val="2"/>
          <c:tx>
            <c:strRef>
              <c:f>Sheet1!$D$1</c:f>
              <c:strCache>
                <c:ptCount val="1"/>
                <c:pt idx="0">
                  <c:v>Moderately familiar</c:v>
                </c:pt>
              </c:strCache>
            </c:strRef>
          </c:tx>
          <c:spPr>
            <a:solidFill>
              <a:schemeClr val="accent2"/>
            </a:solidFill>
          </c:spPr>
          <c:invertIfNegative val="0"/>
          <c:dLbls>
            <c:spPr>
              <a:noFill/>
              <a:ln>
                <a:noFill/>
              </a:ln>
              <a:effectLst/>
            </c:spPr>
            <c:txPr>
              <a:bodyPr/>
              <a:lstStyle/>
              <a:p>
                <a:pPr>
                  <a:defRPr sz="1600">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 
(n=699)</c:v>
                </c:pt>
                <c:pt idx="1">
                  <c:v>ISPs
(n=157)</c:v>
                </c:pt>
                <c:pt idx="2">
                  <c:v>Non-ISPs
(541)</c:v>
                </c:pt>
              </c:strCache>
            </c:strRef>
          </c:cat>
          <c:val>
            <c:numRef>
              <c:f>Sheet1!$D$2:$D$4</c:f>
              <c:numCache>
                <c:formatCode>0%</c:formatCode>
                <c:ptCount val="3"/>
                <c:pt idx="0">
                  <c:v>0.43</c:v>
                </c:pt>
                <c:pt idx="1">
                  <c:v>0.57</c:v>
                </c:pt>
                <c:pt idx="2">
                  <c:v>0.4</c:v>
                </c:pt>
              </c:numCache>
            </c:numRef>
          </c:val>
        </c:ser>
        <c:ser>
          <c:idx val="3"/>
          <c:order val="3"/>
          <c:tx>
            <c:strRef>
              <c:f>Sheet1!$E$1</c:f>
              <c:strCache>
                <c:ptCount val="1"/>
                <c:pt idx="0">
                  <c:v>Very familiar</c:v>
                </c:pt>
              </c:strCache>
            </c:strRef>
          </c:tx>
          <c:spPr>
            <a:solidFill>
              <a:schemeClr val="accent1"/>
            </a:solidFill>
          </c:spPr>
          <c:invertIfNegative val="0"/>
          <c:dLbls>
            <c:spPr>
              <a:noFill/>
              <a:ln>
                <a:noFill/>
              </a:ln>
              <a:effectLst/>
            </c:spPr>
            <c:txPr>
              <a:bodyPr/>
              <a:lstStyle/>
              <a:p>
                <a:pPr>
                  <a:defRPr sz="1600">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 
(n=699)</c:v>
                </c:pt>
                <c:pt idx="1">
                  <c:v>ISPs
(n=157)</c:v>
                </c:pt>
                <c:pt idx="2">
                  <c:v>Non-ISPs
(541)</c:v>
                </c:pt>
              </c:strCache>
            </c:strRef>
          </c:cat>
          <c:val>
            <c:numRef>
              <c:f>Sheet1!$E$2:$E$4</c:f>
              <c:numCache>
                <c:formatCode>0%</c:formatCode>
                <c:ptCount val="3"/>
                <c:pt idx="0">
                  <c:v>0.11</c:v>
                </c:pt>
                <c:pt idx="1">
                  <c:v>0.18</c:v>
                </c:pt>
                <c:pt idx="2">
                  <c:v>0.09</c:v>
                </c:pt>
              </c:numCache>
            </c:numRef>
          </c:val>
        </c:ser>
        <c:dLbls>
          <c:showLegendKey val="0"/>
          <c:showVal val="0"/>
          <c:showCatName val="0"/>
          <c:showSerName val="0"/>
          <c:showPercent val="0"/>
          <c:showBubbleSize val="0"/>
        </c:dLbls>
        <c:gapWidth val="50"/>
        <c:overlap val="100"/>
        <c:axId val="-2067206888"/>
        <c:axId val="-2066859752"/>
      </c:barChart>
      <c:catAx>
        <c:axId val="-2067206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2066859752"/>
        <c:crosses val="autoZero"/>
        <c:auto val="1"/>
        <c:lblAlgn val="ctr"/>
        <c:lblOffset val="100"/>
        <c:noMultiLvlLbl val="0"/>
      </c:catAx>
      <c:valAx>
        <c:axId val="-2066859752"/>
        <c:scaling>
          <c:orientation val="minMax"/>
          <c:max val="1.0"/>
          <c:min val="0.0"/>
        </c:scaling>
        <c:delete val="1"/>
        <c:axPos val="l"/>
        <c:numFmt formatCode="0%" sourceLinked="1"/>
        <c:majorTickMark val="none"/>
        <c:minorTickMark val="none"/>
        <c:tickLblPos val="none"/>
        <c:crossAx val="-2067206888"/>
        <c:crosses val="autoZero"/>
        <c:crossBetween val="between"/>
      </c:valAx>
      <c:spPr>
        <a:noFill/>
        <a:ln w="25400">
          <a:noFill/>
        </a:ln>
        <a:effectLst/>
      </c:spPr>
    </c:plotArea>
    <c:legend>
      <c:legendPos val="r"/>
      <c:layout>
        <c:manualLayout>
          <c:xMode val="edge"/>
          <c:yMode val="edge"/>
          <c:x val="0.67077398600499"/>
          <c:y val="0.340903976766209"/>
          <c:w val="0.213295294998267"/>
          <c:h val="0.249339056878931"/>
        </c:manualLayout>
      </c:layout>
      <c:overlay val="0"/>
      <c:txPr>
        <a:bodyPr/>
        <a:lstStyle/>
        <a:p>
          <a:pPr>
            <a:defRPr sz="1200">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273241086458"/>
          <c:y val="0.00845847896357658"/>
          <c:w val="0.293264152112333"/>
          <c:h val="0.959012739665072"/>
        </c:manualLayout>
      </c:layout>
      <c:barChart>
        <c:barDir val="bar"/>
        <c:grouping val="clustered"/>
        <c:varyColors val="0"/>
        <c:ser>
          <c:idx val="0"/>
          <c:order val="0"/>
          <c:tx>
            <c:strRef>
              <c:f>Sheet1!$B$1</c:f>
              <c:strCache>
                <c:ptCount val="1"/>
                <c:pt idx="0">
                  <c:v>Familiar</c:v>
                </c:pt>
              </c:strCache>
            </c:strRef>
          </c:tx>
          <c:spPr>
            <a:solidFill>
              <a:schemeClr val="accent1"/>
            </a:solidFill>
            <a:ln>
              <a:noFill/>
            </a:ln>
            <a:effectLst/>
          </c:spPr>
          <c:invertIfNegative val="0"/>
          <c:dLbls>
            <c:spPr>
              <a:noFill/>
              <a:ln>
                <a:noFill/>
              </a:ln>
              <a:effectLst/>
            </c:spPr>
            <c:txPr>
              <a:bodyPr/>
              <a:lstStyle/>
              <a:p>
                <a:pPr>
                  <a:defRPr sz="1050">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WHOIS</c:v>
                </c:pt>
                <c:pt idx="1">
                  <c:v>IPv4 Registration</c:v>
                </c:pt>
                <c:pt idx="2">
                  <c:v>ARIN Online</c:v>
                </c:pt>
                <c:pt idx="3">
                  <c:v>ASN Registration</c:v>
                </c:pt>
                <c:pt idx="4">
                  <c:v>Reverse DNS</c:v>
                </c:pt>
                <c:pt idx="5">
                  <c:v>IPv6 Registration</c:v>
                </c:pt>
                <c:pt idx="6">
                  <c:v>Internet Routing Registry</c:v>
                </c:pt>
                <c:pt idx="7">
                  <c:v>Registration Services Help Desk</c:v>
                </c:pt>
                <c:pt idx="8">
                  <c:v>Resource Transfer Services</c:v>
                </c:pt>
                <c:pt idx="9">
                  <c:v>Mailing Lists</c:v>
                </c:pt>
                <c:pt idx="10">
                  <c:v>Bulk WHOIS</c:v>
                </c:pt>
                <c:pt idx="11">
                  <c:v>DNSSEC</c:v>
                </c:pt>
                <c:pt idx="12">
                  <c:v>Fraud Reporting</c:v>
                </c:pt>
                <c:pt idx="13">
                  <c:v>Financial Services Help Desk</c:v>
                </c:pt>
                <c:pt idx="14">
                  <c:v>RPKI</c:v>
                </c:pt>
                <c:pt idx="15">
                  <c:v>RESTful</c:v>
                </c:pt>
                <c:pt idx="16">
                  <c:v>Consultation and Suggestion Process</c:v>
                </c:pt>
                <c:pt idx="17">
                  <c:v>Specified Transfer Listing Service</c:v>
                </c:pt>
                <c:pt idx="18">
                  <c:v>SWIP</c:v>
                </c:pt>
                <c:pt idx="19">
                  <c:v>WhoWas</c:v>
                </c:pt>
              </c:strCache>
            </c:strRef>
          </c:cat>
          <c:val>
            <c:numRef>
              <c:f>Sheet1!$B$2:$B$21</c:f>
              <c:numCache>
                <c:formatCode>0%</c:formatCode>
                <c:ptCount val="20"/>
                <c:pt idx="0">
                  <c:v>0.97</c:v>
                </c:pt>
                <c:pt idx="1">
                  <c:v>0.97</c:v>
                </c:pt>
                <c:pt idx="2">
                  <c:v>0.96</c:v>
                </c:pt>
                <c:pt idx="3">
                  <c:v>0.93</c:v>
                </c:pt>
                <c:pt idx="4">
                  <c:v>0.93</c:v>
                </c:pt>
                <c:pt idx="5">
                  <c:v>0.93</c:v>
                </c:pt>
                <c:pt idx="6">
                  <c:v>0.86</c:v>
                </c:pt>
                <c:pt idx="7">
                  <c:v>0.86</c:v>
                </c:pt>
                <c:pt idx="8">
                  <c:v>0.82</c:v>
                </c:pt>
                <c:pt idx="9">
                  <c:v>0.8</c:v>
                </c:pt>
                <c:pt idx="10">
                  <c:v>0.8</c:v>
                </c:pt>
                <c:pt idx="11">
                  <c:v>0.79</c:v>
                </c:pt>
                <c:pt idx="12">
                  <c:v>0.75</c:v>
                </c:pt>
                <c:pt idx="13">
                  <c:v>0.73</c:v>
                </c:pt>
                <c:pt idx="14">
                  <c:v>0.7</c:v>
                </c:pt>
                <c:pt idx="15">
                  <c:v>0.69</c:v>
                </c:pt>
                <c:pt idx="16">
                  <c:v>0.69</c:v>
                </c:pt>
                <c:pt idx="17">
                  <c:v>0.69</c:v>
                </c:pt>
                <c:pt idx="18">
                  <c:v>0.66</c:v>
                </c:pt>
                <c:pt idx="19">
                  <c:v>0.63</c:v>
                </c:pt>
              </c:numCache>
            </c:numRef>
          </c:val>
        </c:ser>
        <c:dLbls>
          <c:showLegendKey val="0"/>
          <c:showVal val="0"/>
          <c:showCatName val="0"/>
          <c:showSerName val="0"/>
          <c:showPercent val="0"/>
          <c:showBubbleSize val="0"/>
        </c:dLbls>
        <c:gapWidth val="50"/>
        <c:axId val="-2067578120"/>
        <c:axId val="-2066875128"/>
      </c:barChart>
      <c:catAx>
        <c:axId val="-20675781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crossAx val="-2066875128"/>
        <c:crosses val="autoZero"/>
        <c:auto val="1"/>
        <c:lblAlgn val="ctr"/>
        <c:lblOffset val="100"/>
        <c:noMultiLvlLbl val="0"/>
      </c:catAx>
      <c:valAx>
        <c:axId val="-2066875128"/>
        <c:scaling>
          <c:orientation val="minMax"/>
          <c:max val="1.0"/>
          <c:min val="0.0"/>
        </c:scaling>
        <c:delete val="1"/>
        <c:axPos val="t"/>
        <c:numFmt formatCode="0%" sourceLinked="1"/>
        <c:majorTickMark val="none"/>
        <c:minorTickMark val="none"/>
        <c:tickLblPos val="none"/>
        <c:crossAx val="-2067578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488846484546"/>
          <c:y val="0.0273846931914635"/>
          <c:w val="0.446056963867744"/>
          <c:h val="0.959012739665072"/>
        </c:manualLayout>
      </c:layout>
      <c:barChart>
        <c:barDir val="bar"/>
        <c:grouping val="stacked"/>
        <c:varyColors val="0"/>
        <c:ser>
          <c:idx val="0"/>
          <c:order val="0"/>
          <c:tx>
            <c:strRef>
              <c:f>Sheet1!$B$1</c:f>
              <c:strCache>
                <c:ptCount val="1"/>
                <c:pt idx="0">
                  <c:v>Use Monthly or More</c:v>
                </c:pt>
              </c:strCache>
            </c:strRef>
          </c:tx>
          <c:spPr>
            <a:solidFill>
              <a:schemeClr val="accent1"/>
            </a:solidFill>
            <a:ln>
              <a:noFill/>
            </a:ln>
            <a:effectLst/>
          </c:spPr>
          <c:invertIfNegative val="0"/>
          <c:dLbls>
            <c:spPr>
              <a:noFill/>
              <a:ln>
                <a:noFill/>
              </a:ln>
              <a:effectLst/>
            </c:spPr>
            <c:txPr>
              <a:bodyPr/>
              <a:lstStyle/>
              <a:p>
                <a:pPr>
                  <a:defRPr sz="1050">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Sheet1!$A$2:$A$21</c:f>
              <c:strCache>
                <c:ptCount val="20"/>
                <c:pt idx="0">
                  <c:v>WHOIS</c:v>
                </c:pt>
                <c:pt idx="1">
                  <c:v>ARIN Online</c:v>
                </c:pt>
                <c:pt idx="2">
                  <c:v>IPv4 Registration</c:v>
                </c:pt>
                <c:pt idx="3">
                  <c:v>ASN Registration</c:v>
                </c:pt>
                <c:pt idx="4">
                  <c:v>Reverse DNS</c:v>
                </c:pt>
                <c:pt idx="5">
                  <c:v>Internet Routing Registry</c:v>
                </c:pt>
                <c:pt idx="6">
                  <c:v>Registration Services Help Desk</c:v>
                </c:pt>
                <c:pt idx="7">
                  <c:v>IPv6 Registration</c:v>
                </c:pt>
                <c:pt idx="8">
                  <c:v>Mailing Lists</c:v>
                </c:pt>
                <c:pt idx="9">
                  <c:v>Resource Transfer Services</c:v>
                </c:pt>
                <c:pt idx="10">
                  <c:v>Bulk WHOIS</c:v>
                </c:pt>
                <c:pt idx="11">
                  <c:v>SWIP</c:v>
                </c:pt>
                <c:pt idx="12">
                  <c:v>RESTful</c:v>
                </c:pt>
                <c:pt idx="13">
                  <c:v>DNSSEC</c:v>
                </c:pt>
                <c:pt idx="14">
                  <c:v>WhoWas</c:v>
                </c:pt>
                <c:pt idx="15">
                  <c:v>Financial Services Help Desk</c:v>
                </c:pt>
                <c:pt idx="16">
                  <c:v>RPKI</c:v>
                </c:pt>
                <c:pt idx="17">
                  <c:v>Fraud Reporting</c:v>
                </c:pt>
                <c:pt idx="18">
                  <c:v>Consultation and Suggestion Process</c:v>
                </c:pt>
                <c:pt idx="19">
                  <c:v>Specified Transfer Listing Service</c:v>
                </c:pt>
              </c:strCache>
            </c:strRef>
          </c:cat>
          <c:val>
            <c:numRef>
              <c:f>Sheet1!$B$2:$B$21</c:f>
              <c:numCache>
                <c:formatCode>0%</c:formatCode>
                <c:ptCount val="20"/>
                <c:pt idx="0">
                  <c:v>0.57</c:v>
                </c:pt>
                <c:pt idx="1">
                  <c:v>0.3</c:v>
                </c:pt>
                <c:pt idx="2">
                  <c:v>0.06</c:v>
                </c:pt>
                <c:pt idx="3">
                  <c:v>0.03</c:v>
                </c:pt>
                <c:pt idx="4">
                  <c:v>0.24</c:v>
                </c:pt>
                <c:pt idx="5">
                  <c:v>0.1</c:v>
                </c:pt>
                <c:pt idx="6">
                  <c:v>0.03</c:v>
                </c:pt>
                <c:pt idx="7">
                  <c:v>0.03</c:v>
                </c:pt>
                <c:pt idx="8">
                  <c:v>0.14</c:v>
                </c:pt>
                <c:pt idx="9">
                  <c:v>0.02</c:v>
                </c:pt>
                <c:pt idx="10">
                  <c:v>0.07</c:v>
                </c:pt>
                <c:pt idx="11">
                  <c:v>0.08</c:v>
                </c:pt>
                <c:pt idx="12">
                  <c:v>0.06</c:v>
                </c:pt>
                <c:pt idx="13">
                  <c:v>0.04</c:v>
                </c:pt>
                <c:pt idx="14">
                  <c:v>0.04</c:v>
                </c:pt>
                <c:pt idx="15">
                  <c:v>0.01</c:v>
                </c:pt>
                <c:pt idx="16">
                  <c:v>0.02</c:v>
                </c:pt>
                <c:pt idx="17">
                  <c:v>0.03</c:v>
                </c:pt>
                <c:pt idx="18">
                  <c:v>0.02</c:v>
                </c:pt>
                <c:pt idx="19">
                  <c:v>0.01</c:v>
                </c:pt>
              </c:numCache>
            </c:numRef>
          </c:val>
        </c:ser>
        <c:ser>
          <c:idx val="1"/>
          <c:order val="1"/>
          <c:tx>
            <c:strRef>
              <c:f>Sheet1!$C$1</c:f>
              <c:strCache>
                <c:ptCount val="1"/>
                <c:pt idx="0">
                  <c:v>Use Less than Monthly</c:v>
                </c:pt>
              </c:strCache>
            </c:strRef>
          </c:tx>
          <c:spPr>
            <a:solidFill>
              <a:schemeClr val="accent2"/>
            </a:solidFill>
            <a:ln>
              <a:noFill/>
            </a:ln>
            <a:effectLst/>
          </c:spPr>
          <c:invertIfNegative val="0"/>
          <c:dLbls>
            <c:spPr>
              <a:noFill/>
              <a:ln>
                <a:noFill/>
              </a:ln>
              <a:effectLst/>
            </c:spPr>
            <c:txPr>
              <a:bodyPr/>
              <a:lstStyle/>
              <a:p>
                <a:pPr>
                  <a:defRPr sz="1050">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Sheet1!$A$2:$A$21</c:f>
              <c:strCache>
                <c:ptCount val="20"/>
                <c:pt idx="0">
                  <c:v>WHOIS</c:v>
                </c:pt>
                <c:pt idx="1">
                  <c:v>ARIN Online</c:v>
                </c:pt>
                <c:pt idx="2">
                  <c:v>IPv4 Registration</c:v>
                </c:pt>
                <c:pt idx="3">
                  <c:v>ASN Registration</c:v>
                </c:pt>
                <c:pt idx="4">
                  <c:v>Reverse DNS</c:v>
                </c:pt>
                <c:pt idx="5">
                  <c:v>Internet Routing Registry</c:v>
                </c:pt>
                <c:pt idx="6">
                  <c:v>Registration Services Help Desk</c:v>
                </c:pt>
                <c:pt idx="7">
                  <c:v>IPv6 Registration</c:v>
                </c:pt>
                <c:pt idx="8">
                  <c:v>Mailing Lists</c:v>
                </c:pt>
                <c:pt idx="9">
                  <c:v>Resource Transfer Services</c:v>
                </c:pt>
                <c:pt idx="10">
                  <c:v>Bulk WHOIS</c:v>
                </c:pt>
                <c:pt idx="11">
                  <c:v>SWIP</c:v>
                </c:pt>
                <c:pt idx="12">
                  <c:v>RESTful</c:v>
                </c:pt>
                <c:pt idx="13">
                  <c:v>DNSSEC</c:v>
                </c:pt>
                <c:pt idx="14">
                  <c:v>WhoWas</c:v>
                </c:pt>
                <c:pt idx="15">
                  <c:v>Financial Services Help Desk</c:v>
                </c:pt>
                <c:pt idx="16">
                  <c:v>RPKI</c:v>
                </c:pt>
                <c:pt idx="17">
                  <c:v>Fraud Reporting</c:v>
                </c:pt>
                <c:pt idx="18">
                  <c:v>Consultation and Suggestion Process</c:v>
                </c:pt>
                <c:pt idx="19">
                  <c:v>Specified Transfer Listing Service</c:v>
                </c:pt>
              </c:strCache>
            </c:strRef>
          </c:cat>
          <c:val>
            <c:numRef>
              <c:f>Sheet1!$C$2:$C$21</c:f>
              <c:numCache>
                <c:formatCode>0%</c:formatCode>
                <c:ptCount val="20"/>
                <c:pt idx="0">
                  <c:v>0.33</c:v>
                </c:pt>
                <c:pt idx="1">
                  <c:v>0.58</c:v>
                </c:pt>
                <c:pt idx="2">
                  <c:v>0.8</c:v>
                </c:pt>
                <c:pt idx="3">
                  <c:v>0.72</c:v>
                </c:pt>
                <c:pt idx="4">
                  <c:v>0.43</c:v>
                </c:pt>
                <c:pt idx="5">
                  <c:v>0.45</c:v>
                </c:pt>
                <c:pt idx="6">
                  <c:v>0.49</c:v>
                </c:pt>
                <c:pt idx="7">
                  <c:v>0.42</c:v>
                </c:pt>
                <c:pt idx="8">
                  <c:v>0.2</c:v>
                </c:pt>
                <c:pt idx="9">
                  <c:v>0.28</c:v>
                </c:pt>
                <c:pt idx="10">
                  <c:v>0.21</c:v>
                </c:pt>
                <c:pt idx="11">
                  <c:v>0.19</c:v>
                </c:pt>
                <c:pt idx="12">
                  <c:v>0.21</c:v>
                </c:pt>
                <c:pt idx="13">
                  <c:v>0.21</c:v>
                </c:pt>
                <c:pt idx="14">
                  <c:v>0.2</c:v>
                </c:pt>
                <c:pt idx="15">
                  <c:v>0.21</c:v>
                </c:pt>
                <c:pt idx="16">
                  <c:v>0.16</c:v>
                </c:pt>
                <c:pt idx="17">
                  <c:v>0.14</c:v>
                </c:pt>
                <c:pt idx="18">
                  <c:v>0.15</c:v>
                </c:pt>
                <c:pt idx="19">
                  <c:v>0.15</c:v>
                </c:pt>
              </c:numCache>
            </c:numRef>
          </c:val>
        </c:ser>
        <c:dLbls>
          <c:showLegendKey val="0"/>
          <c:showVal val="0"/>
          <c:showCatName val="0"/>
          <c:showSerName val="0"/>
          <c:showPercent val="0"/>
          <c:showBubbleSize val="0"/>
        </c:dLbls>
        <c:gapWidth val="50"/>
        <c:overlap val="100"/>
        <c:axId val="-2066974536"/>
        <c:axId val="-2066971048"/>
      </c:barChart>
      <c:catAx>
        <c:axId val="-20669745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6971048"/>
        <c:crosses val="autoZero"/>
        <c:auto val="1"/>
        <c:lblAlgn val="ctr"/>
        <c:lblOffset val="100"/>
        <c:noMultiLvlLbl val="0"/>
      </c:catAx>
      <c:valAx>
        <c:axId val="-2066971048"/>
        <c:scaling>
          <c:orientation val="minMax"/>
          <c:max val="1.0"/>
          <c:min val="0.0"/>
        </c:scaling>
        <c:delete val="1"/>
        <c:axPos val="t"/>
        <c:numFmt formatCode="0%" sourceLinked="1"/>
        <c:majorTickMark val="none"/>
        <c:minorTickMark val="none"/>
        <c:tickLblPos val="none"/>
        <c:crossAx val="-2066974536"/>
        <c:crosses val="autoZero"/>
        <c:crossBetween val="between"/>
      </c:valAx>
      <c:spPr>
        <a:noFill/>
        <a:ln>
          <a:noFill/>
        </a:ln>
        <a:effectLst/>
      </c:spPr>
    </c:plotArea>
    <c:legend>
      <c:legendPos val="b"/>
      <c:layout>
        <c:manualLayout>
          <c:xMode val="edge"/>
          <c:yMode val="edge"/>
          <c:x val="0.412961112098697"/>
          <c:y val="0.658210476466868"/>
          <c:w val="0.201209097227118"/>
          <c:h val="0.093267129154995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9705419866529"/>
          <c:y val="0.00865442972422554"/>
          <c:w val="0.293264152112333"/>
          <c:h val="0.959012739665072"/>
        </c:manualLayout>
      </c:layout>
      <c:barChart>
        <c:barDir val="bar"/>
        <c:grouping val="clustered"/>
        <c:varyColors val="0"/>
        <c:ser>
          <c:idx val="0"/>
          <c:order val="0"/>
          <c:tx>
            <c:strRef>
              <c:f>Sheet1!$B$1</c:f>
              <c:strCache>
                <c:ptCount val="1"/>
                <c:pt idx="0">
                  <c:v>Familiar</c:v>
                </c:pt>
              </c:strCache>
            </c:strRef>
          </c:tx>
          <c:spPr>
            <a:solidFill>
              <a:schemeClr val="accent1"/>
            </a:solidFill>
            <a:ln>
              <a:noFill/>
            </a:ln>
            <a:effectLst/>
          </c:spPr>
          <c:invertIfNegative val="0"/>
          <c:dLbls>
            <c:spPr>
              <a:noFill/>
              <a:ln>
                <a:noFill/>
              </a:ln>
              <a:effectLst/>
            </c:spPr>
            <c:txPr>
              <a:bodyPr/>
              <a:lstStyle/>
              <a:p>
                <a:pPr>
                  <a:defRPr sz="1050">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Sheet1!$A$2:$A$21</c:f>
              <c:strCache>
                <c:ptCount val="20"/>
                <c:pt idx="0">
                  <c:v>WHOIS</c:v>
                </c:pt>
                <c:pt idx="1">
                  <c:v>Reverse DNS</c:v>
                </c:pt>
                <c:pt idx="2">
                  <c:v>IPv4 Registration</c:v>
                </c:pt>
                <c:pt idx="3">
                  <c:v>WhoWas</c:v>
                </c:pt>
                <c:pt idx="4">
                  <c:v>ASN Registration</c:v>
                </c:pt>
                <c:pt idx="5">
                  <c:v>ARIN Online</c:v>
                </c:pt>
                <c:pt idx="6">
                  <c:v>Financial Services Help Desk</c:v>
                </c:pt>
                <c:pt idx="7">
                  <c:v>SWIP</c:v>
                </c:pt>
                <c:pt idx="8">
                  <c:v>Bulk WHOIS</c:v>
                </c:pt>
                <c:pt idx="9">
                  <c:v>Internet Routing Registry</c:v>
                </c:pt>
                <c:pt idx="10">
                  <c:v>DNSSEC</c:v>
                </c:pt>
                <c:pt idx="11">
                  <c:v>Registration Services Help Desk</c:v>
                </c:pt>
                <c:pt idx="12">
                  <c:v>IPv6 Registration</c:v>
                </c:pt>
                <c:pt idx="13">
                  <c:v>RESTful</c:v>
                </c:pt>
                <c:pt idx="14">
                  <c:v>Fraud Reporting</c:v>
                </c:pt>
                <c:pt idx="15">
                  <c:v>Mailing Lists</c:v>
                </c:pt>
                <c:pt idx="16">
                  <c:v>Consultation and Suggestion Process</c:v>
                </c:pt>
                <c:pt idx="17">
                  <c:v>Resource Transfer Services</c:v>
                </c:pt>
                <c:pt idx="18">
                  <c:v>RPKI</c:v>
                </c:pt>
                <c:pt idx="19">
                  <c:v>Specified Transfer Listing Service</c:v>
                </c:pt>
              </c:strCache>
            </c:strRef>
          </c:cat>
          <c:val>
            <c:numRef>
              <c:f>Sheet1!$B$2:$B$21</c:f>
              <c:numCache>
                <c:formatCode>0%</c:formatCode>
                <c:ptCount val="20"/>
                <c:pt idx="0">
                  <c:v>0.83</c:v>
                </c:pt>
                <c:pt idx="1">
                  <c:v>0.78</c:v>
                </c:pt>
                <c:pt idx="2">
                  <c:v>0.76</c:v>
                </c:pt>
                <c:pt idx="3">
                  <c:v>0.76</c:v>
                </c:pt>
                <c:pt idx="4">
                  <c:v>0.76</c:v>
                </c:pt>
                <c:pt idx="5">
                  <c:v>0.74</c:v>
                </c:pt>
                <c:pt idx="6">
                  <c:v>0.73</c:v>
                </c:pt>
                <c:pt idx="7">
                  <c:v>0.72</c:v>
                </c:pt>
                <c:pt idx="8">
                  <c:v>0.72</c:v>
                </c:pt>
                <c:pt idx="9">
                  <c:v>0.71</c:v>
                </c:pt>
                <c:pt idx="10">
                  <c:v>0.71</c:v>
                </c:pt>
                <c:pt idx="11">
                  <c:v>0.71</c:v>
                </c:pt>
                <c:pt idx="12">
                  <c:v>0.71</c:v>
                </c:pt>
                <c:pt idx="13">
                  <c:v>0.67</c:v>
                </c:pt>
                <c:pt idx="14">
                  <c:v>0.66</c:v>
                </c:pt>
                <c:pt idx="15">
                  <c:v>0.65</c:v>
                </c:pt>
                <c:pt idx="16">
                  <c:v>0.65</c:v>
                </c:pt>
                <c:pt idx="17">
                  <c:v>0.64</c:v>
                </c:pt>
                <c:pt idx="18">
                  <c:v>0.64</c:v>
                </c:pt>
                <c:pt idx="19">
                  <c:v>0.63</c:v>
                </c:pt>
              </c:numCache>
            </c:numRef>
          </c:val>
        </c:ser>
        <c:dLbls>
          <c:showLegendKey val="0"/>
          <c:showVal val="0"/>
          <c:showCatName val="0"/>
          <c:showSerName val="0"/>
          <c:showPercent val="0"/>
          <c:showBubbleSize val="0"/>
        </c:dLbls>
        <c:gapWidth val="50"/>
        <c:axId val="-2075488840"/>
        <c:axId val="-2075485352"/>
      </c:barChart>
      <c:catAx>
        <c:axId val="-20754888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75485352"/>
        <c:crosses val="autoZero"/>
        <c:auto val="1"/>
        <c:lblAlgn val="ctr"/>
        <c:lblOffset val="100"/>
        <c:noMultiLvlLbl val="0"/>
      </c:catAx>
      <c:valAx>
        <c:axId val="-2075485352"/>
        <c:scaling>
          <c:orientation val="minMax"/>
          <c:max val="1.0"/>
          <c:min val="0.0"/>
        </c:scaling>
        <c:delete val="1"/>
        <c:axPos val="t"/>
        <c:numFmt formatCode="0%" sourceLinked="1"/>
        <c:majorTickMark val="none"/>
        <c:minorTickMark val="none"/>
        <c:tickLblPos val="none"/>
        <c:crossAx val="-2075488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08248482256847"/>
          <c:y val="0.0255426627892614"/>
          <c:w val="0.452454717793713"/>
          <c:h val="0.647596187452183"/>
        </c:manualLayout>
      </c:layout>
      <c:barChart>
        <c:barDir val="col"/>
        <c:grouping val="stacked"/>
        <c:varyColors val="0"/>
        <c:ser>
          <c:idx val="0"/>
          <c:order val="0"/>
          <c:tx>
            <c:strRef>
              <c:f>Sheet1!$B$1</c:f>
              <c:strCache>
                <c:ptCount val="1"/>
                <c:pt idx="0">
                  <c:v>Not likely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Likelihood to Continue Using ARIN
(n=699)</c:v>
                </c:pt>
              </c:strCache>
            </c:strRef>
          </c:cat>
          <c:val>
            <c:numRef>
              <c:f>Sheet1!$B$2</c:f>
              <c:numCache>
                <c:formatCode>0%</c:formatCode>
                <c:ptCount val="1"/>
                <c:pt idx="0">
                  <c:v>0.13</c:v>
                </c:pt>
              </c:numCache>
            </c:numRef>
          </c:val>
        </c:ser>
        <c:ser>
          <c:idx val="1"/>
          <c:order val="1"/>
          <c:tx>
            <c:strRef>
              <c:f>Sheet1!$C$1</c:f>
              <c:strCache>
                <c:ptCount val="1"/>
                <c:pt idx="0">
                  <c:v>Somewhat likely</c:v>
                </c:pt>
              </c:strCache>
            </c:strRef>
          </c:tx>
          <c:invertIfNegative val="0"/>
          <c:dLbls>
            <c:spPr>
              <a:noFill/>
              <a:ln>
                <a:noFill/>
              </a:ln>
              <a:effectLst/>
            </c:spPr>
            <c:txPr>
              <a:bodyPr/>
              <a:lstStyle/>
              <a:p>
                <a:pPr>
                  <a:defRPr sz="1600">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Likelihood to Continue Using ARIN
(n=699)</c:v>
                </c:pt>
              </c:strCache>
            </c:strRef>
          </c:cat>
          <c:val>
            <c:numRef>
              <c:f>Sheet1!$C$2</c:f>
              <c:numCache>
                <c:formatCode>0%</c:formatCode>
                <c:ptCount val="1"/>
                <c:pt idx="0">
                  <c:v>0.19</c:v>
                </c:pt>
              </c:numCache>
            </c:numRef>
          </c:val>
        </c:ser>
        <c:ser>
          <c:idx val="2"/>
          <c:order val="2"/>
          <c:tx>
            <c:strRef>
              <c:f>Sheet1!$D$1</c:f>
              <c:strCache>
                <c:ptCount val="1"/>
                <c:pt idx="0">
                  <c:v>Highly likely</c:v>
                </c:pt>
              </c:strCache>
            </c:strRef>
          </c:tx>
          <c:spPr>
            <a:solidFill>
              <a:srgbClr val="30ACEC"/>
            </a:solidFill>
          </c:spPr>
          <c:invertIfNegative val="0"/>
          <c:dLbls>
            <c:spPr>
              <a:noFill/>
              <a:ln>
                <a:noFill/>
              </a:ln>
              <a:effectLst/>
            </c:spPr>
            <c:txPr>
              <a:bodyPr/>
              <a:lstStyle/>
              <a:p>
                <a:pPr>
                  <a:defRPr sz="1600">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Likelihood to Continue Using ARIN
(n=699)</c:v>
                </c:pt>
              </c:strCache>
            </c:strRef>
          </c:cat>
          <c:val>
            <c:numRef>
              <c:f>Sheet1!$D$2</c:f>
              <c:numCache>
                <c:formatCode>0%</c:formatCode>
                <c:ptCount val="1"/>
                <c:pt idx="0">
                  <c:v>0.68</c:v>
                </c:pt>
              </c:numCache>
            </c:numRef>
          </c:val>
        </c:ser>
        <c:dLbls>
          <c:showLegendKey val="0"/>
          <c:showVal val="0"/>
          <c:showCatName val="0"/>
          <c:showSerName val="0"/>
          <c:showPercent val="0"/>
          <c:showBubbleSize val="0"/>
        </c:dLbls>
        <c:gapWidth val="50"/>
        <c:overlap val="100"/>
        <c:axId val="2140198920"/>
        <c:axId val="2140195256"/>
      </c:barChart>
      <c:catAx>
        <c:axId val="2140198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2140195256"/>
        <c:crosses val="autoZero"/>
        <c:auto val="1"/>
        <c:lblAlgn val="ctr"/>
        <c:lblOffset val="100"/>
        <c:noMultiLvlLbl val="0"/>
      </c:catAx>
      <c:valAx>
        <c:axId val="2140195256"/>
        <c:scaling>
          <c:orientation val="minMax"/>
          <c:max val="1.0"/>
          <c:min val="0.0"/>
        </c:scaling>
        <c:delete val="1"/>
        <c:axPos val="l"/>
        <c:numFmt formatCode="0%" sourceLinked="1"/>
        <c:majorTickMark val="none"/>
        <c:minorTickMark val="none"/>
        <c:tickLblPos val="none"/>
        <c:crossAx val="2140198920"/>
        <c:crosses val="autoZero"/>
        <c:crossBetween val="between"/>
      </c:valAx>
      <c:spPr>
        <a:noFill/>
        <a:ln w="25400">
          <a:noFill/>
        </a:ln>
        <a:effectLst/>
      </c:spPr>
    </c:plotArea>
    <c:legend>
      <c:legendPos val="r"/>
      <c:layout>
        <c:manualLayout>
          <c:xMode val="edge"/>
          <c:yMode val="edge"/>
          <c:x val="0.425239161071641"/>
          <c:y val="0.340903976766209"/>
          <c:w val="0.445822469527845"/>
          <c:h val="0.186511876867805"/>
        </c:manualLayout>
      </c:layout>
      <c:overlay val="0"/>
      <c:txPr>
        <a:bodyPr/>
        <a:lstStyle/>
        <a:p>
          <a:pPr>
            <a:defRPr sz="1200">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771695560265"/>
          <c:y val="0.0331325301204819"/>
          <c:w val="0.532093896371033"/>
          <c:h val="0.933734939759036"/>
        </c:manualLayout>
      </c:layout>
      <c:barChart>
        <c:barDir val="bar"/>
        <c:grouping val="clustered"/>
        <c:varyColors val="0"/>
        <c:ser>
          <c:idx val="0"/>
          <c:order val="0"/>
          <c:tx>
            <c:strRef>
              <c:f>Sheet1!$B$1</c:f>
              <c:strCache>
                <c:ptCount val="1"/>
                <c:pt idx="0">
                  <c:v>Column4</c:v>
                </c:pt>
              </c:strCache>
            </c:strRef>
          </c:tx>
          <c:spPr>
            <a:solidFill>
              <a:schemeClr val="accent1"/>
            </a:solidFill>
            <a:ln>
              <a:noFill/>
            </a:ln>
            <a:effectLst/>
          </c:spPr>
          <c:invertIfNegative val="0"/>
          <c:dLbls>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Public Policy and Members’ Meeting – Remote</c:v>
                </c:pt>
                <c:pt idx="1">
                  <c:v>ARIN on the Road</c:v>
                </c:pt>
                <c:pt idx="2">
                  <c:v>Public Policy Consultations at NANOG</c:v>
                </c:pt>
                <c:pt idx="3">
                  <c:v>Public Policy and Members’ Meeting – In-person</c:v>
                </c:pt>
                <c:pt idx="4">
                  <c:v>None of the above</c:v>
                </c:pt>
              </c:strCache>
            </c:strRef>
          </c:cat>
          <c:val>
            <c:numRef>
              <c:f>Sheet1!$B$2:$B$6</c:f>
              <c:numCache>
                <c:formatCode>0%</c:formatCode>
                <c:ptCount val="5"/>
                <c:pt idx="0">
                  <c:v>0.07</c:v>
                </c:pt>
                <c:pt idx="1">
                  <c:v>0.05</c:v>
                </c:pt>
                <c:pt idx="2">
                  <c:v>0.05</c:v>
                </c:pt>
                <c:pt idx="3">
                  <c:v>0.03</c:v>
                </c:pt>
                <c:pt idx="4">
                  <c:v>0.870000000000001</c:v>
                </c:pt>
              </c:numCache>
            </c:numRef>
          </c:val>
        </c:ser>
        <c:dLbls>
          <c:showLegendKey val="0"/>
          <c:showVal val="0"/>
          <c:showCatName val="0"/>
          <c:showSerName val="0"/>
          <c:showPercent val="0"/>
          <c:showBubbleSize val="0"/>
        </c:dLbls>
        <c:gapWidth val="75"/>
        <c:axId val="-2075436280"/>
        <c:axId val="-2075432792"/>
      </c:barChart>
      <c:catAx>
        <c:axId val="-20754362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75432792"/>
        <c:crosses val="autoZero"/>
        <c:auto val="1"/>
        <c:lblAlgn val="ctr"/>
        <c:lblOffset val="100"/>
        <c:noMultiLvlLbl val="0"/>
      </c:catAx>
      <c:valAx>
        <c:axId val="-2075432792"/>
        <c:scaling>
          <c:orientation val="minMax"/>
          <c:max val="0.9"/>
          <c:min val="0.0"/>
        </c:scaling>
        <c:delete val="1"/>
        <c:axPos val="t"/>
        <c:numFmt formatCode="0%" sourceLinked="1"/>
        <c:majorTickMark val="none"/>
        <c:minorTickMark val="none"/>
        <c:tickLblPos val="none"/>
        <c:crossAx val="-2075436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0278375173036"/>
          <c:y val="0.0307692307692308"/>
          <c:w val="0.451969665289926"/>
          <c:h val="0.938461538461539"/>
        </c:manualLayout>
      </c:layout>
      <c:barChart>
        <c:barDir val="bar"/>
        <c:grouping val="clustered"/>
        <c:varyColors val="0"/>
        <c:ser>
          <c:idx val="0"/>
          <c:order val="0"/>
          <c:tx>
            <c:strRef>
              <c:f>Sheet1!$B$1</c:f>
              <c:strCache>
                <c:ptCount val="1"/>
                <c:pt idx="0">
                  <c:v>Column4</c:v>
                </c:pt>
              </c:strCache>
            </c:strRef>
          </c:tx>
          <c:spPr>
            <a:solidFill>
              <a:schemeClr val="accent1"/>
            </a:solidFill>
            <a:ln>
              <a:noFill/>
            </a:ln>
            <a:effectLst/>
          </c:spPr>
          <c:invertIfNegative val="0"/>
          <c:dLbls>
            <c:spPr>
              <a:noFill/>
              <a:ln>
                <a:noFill/>
              </a:ln>
              <a:effectLst/>
            </c:spPr>
            <c:txPr>
              <a:bodyPr/>
              <a:lstStyle/>
              <a:p>
                <a:pPr>
                  <a:defRPr sz="1400">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Count val="12"/>
                <c:pt idx="0">
                  <c:v>Responded to an email sent by ARIN</c:v>
                </c:pt>
                <c:pt idx="1">
                  <c:v>Contacted ARIN through ARIN online</c:v>
                </c:pt>
                <c:pt idx="2">
                  <c:v>Requested a resource</c:v>
                </c:pt>
                <c:pt idx="3">
                  <c:v>Contacted the Registration Services Help Desk </c:v>
                </c:pt>
                <c:pt idx="4">
                  <c:v>Contacted the Financial Services Help Desk </c:v>
                </c:pt>
                <c:pt idx="5">
                  <c:v>Contacted ARIN by telephone</c:v>
                </c:pt>
                <c:pt idx="6">
                  <c:v>Taken an ARIN survey about a registration transaction</c:v>
                </c:pt>
                <c:pt idx="7">
                  <c:v>Voted in an election</c:v>
                </c:pt>
                <c:pt idx="8">
                  <c:v>Posted to an ARIN mailing list</c:v>
                </c:pt>
                <c:pt idx="9">
                  <c:v>Used the ARIN Consultation and Suggestion Process</c:v>
                </c:pt>
                <c:pt idx="10">
                  <c:v>Interacted with ARIN via social media </c:v>
                </c:pt>
                <c:pt idx="11">
                  <c:v>None of the above</c:v>
                </c:pt>
              </c:strCache>
            </c:strRef>
          </c:cat>
          <c:val>
            <c:numRef>
              <c:f>Sheet1!$B$2:$B$13</c:f>
              <c:numCache>
                <c:formatCode>0%</c:formatCode>
                <c:ptCount val="12"/>
                <c:pt idx="0">
                  <c:v>0.59</c:v>
                </c:pt>
                <c:pt idx="1">
                  <c:v>0.44</c:v>
                </c:pt>
                <c:pt idx="2">
                  <c:v>0.4</c:v>
                </c:pt>
                <c:pt idx="3">
                  <c:v>0.32</c:v>
                </c:pt>
                <c:pt idx="4">
                  <c:v>0.2</c:v>
                </c:pt>
                <c:pt idx="5">
                  <c:v>0.2</c:v>
                </c:pt>
                <c:pt idx="6">
                  <c:v>0.14</c:v>
                </c:pt>
                <c:pt idx="7">
                  <c:v>0.12</c:v>
                </c:pt>
                <c:pt idx="8">
                  <c:v>0.06</c:v>
                </c:pt>
                <c:pt idx="9">
                  <c:v>0.03</c:v>
                </c:pt>
                <c:pt idx="10">
                  <c:v>0.02</c:v>
                </c:pt>
                <c:pt idx="11">
                  <c:v>0.18</c:v>
                </c:pt>
              </c:numCache>
            </c:numRef>
          </c:val>
        </c:ser>
        <c:dLbls>
          <c:showLegendKey val="0"/>
          <c:showVal val="0"/>
          <c:showCatName val="0"/>
          <c:showSerName val="0"/>
          <c:showPercent val="0"/>
          <c:showBubbleSize val="0"/>
        </c:dLbls>
        <c:gapWidth val="50"/>
        <c:axId val="-2059239032"/>
        <c:axId val="-2059121480"/>
      </c:barChart>
      <c:catAx>
        <c:axId val="-20592390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59121480"/>
        <c:crosses val="autoZero"/>
        <c:auto val="1"/>
        <c:lblAlgn val="ctr"/>
        <c:lblOffset val="100"/>
        <c:noMultiLvlLbl val="0"/>
      </c:catAx>
      <c:valAx>
        <c:axId val="-2059121480"/>
        <c:scaling>
          <c:orientation val="minMax"/>
          <c:max val="0.600000000000001"/>
          <c:min val="0.0"/>
        </c:scaling>
        <c:delete val="1"/>
        <c:axPos val="t"/>
        <c:numFmt formatCode="0%" sourceLinked="1"/>
        <c:majorTickMark val="none"/>
        <c:minorTickMark val="none"/>
        <c:tickLblPos val="none"/>
        <c:crossAx val="-2059239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61624603776763"/>
          <c:y val="0.265060240963856"/>
          <c:w val="0.967675079244648"/>
          <c:h val="0.648473816525947"/>
        </c:manualLayout>
      </c:layout>
      <c:barChart>
        <c:barDir val="col"/>
        <c:grouping val="clustered"/>
        <c:varyColors val="0"/>
        <c:ser>
          <c:idx val="0"/>
          <c:order val="0"/>
          <c:tx>
            <c:strRef>
              <c:f>Sheet1!$B$1</c:f>
              <c:strCache>
                <c:ptCount val="1"/>
                <c:pt idx="0">
                  <c:v>Column4</c:v>
                </c:pt>
              </c:strCache>
            </c:strRef>
          </c:tx>
          <c:spPr>
            <a:solidFill>
              <a:schemeClr val="accent1"/>
            </a:solidFill>
            <a:ln>
              <a:noFill/>
            </a:ln>
            <a:effectLst/>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Email</c:v>
                </c:pt>
                <c:pt idx="1">
                  <c:v>ARIN Online</c:v>
                </c:pt>
                <c:pt idx="2">
                  <c:v>Phone</c:v>
                </c:pt>
                <c:pt idx="3">
                  <c:v>In-person</c:v>
                </c:pt>
                <c:pt idx="4">
                  <c:v>Postal mail</c:v>
                </c:pt>
                <c:pt idx="5">
                  <c:v>Other</c:v>
                </c:pt>
                <c:pt idx="6">
                  <c:v>Not sure</c:v>
                </c:pt>
              </c:strCache>
            </c:strRef>
          </c:cat>
          <c:val>
            <c:numRef>
              <c:f>Sheet1!$B$2:$B$8</c:f>
              <c:numCache>
                <c:formatCode>0%</c:formatCode>
                <c:ptCount val="7"/>
                <c:pt idx="0">
                  <c:v>0.770000000000001</c:v>
                </c:pt>
                <c:pt idx="1">
                  <c:v>0.57</c:v>
                </c:pt>
                <c:pt idx="2">
                  <c:v>0.26</c:v>
                </c:pt>
                <c:pt idx="3">
                  <c:v>0.02</c:v>
                </c:pt>
                <c:pt idx="4">
                  <c:v>0.02</c:v>
                </c:pt>
                <c:pt idx="5">
                  <c:v>0.01</c:v>
                </c:pt>
                <c:pt idx="6">
                  <c:v>0.01</c:v>
                </c:pt>
              </c:numCache>
            </c:numRef>
          </c:val>
        </c:ser>
        <c:dLbls>
          <c:showLegendKey val="0"/>
          <c:showVal val="0"/>
          <c:showCatName val="0"/>
          <c:showSerName val="0"/>
          <c:showPercent val="0"/>
          <c:showBubbleSize val="0"/>
        </c:dLbls>
        <c:gapWidth val="75"/>
        <c:axId val="-2061480360"/>
        <c:axId val="-2061476872"/>
      </c:barChart>
      <c:catAx>
        <c:axId val="-2061480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61476872"/>
        <c:crosses val="autoZero"/>
        <c:auto val="1"/>
        <c:lblAlgn val="ctr"/>
        <c:lblOffset val="100"/>
        <c:noMultiLvlLbl val="0"/>
      </c:catAx>
      <c:valAx>
        <c:axId val="-2061476872"/>
        <c:scaling>
          <c:orientation val="minMax"/>
          <c:max val="0.8"/>
          <c:min val="0.0"/>
        </c:scaling>
        <c:delete val="1"/>
        <c:axPos val="l"/>
        <c:numFmt formatCode="0%" sourceLinked="1"/>
        <c:majorTickMark val="none"/>
        <c:minorTickMark val="none"/>
        <c:tickLblPos val="none"/>
        <c:crossAx val="-2061480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309"/>
      <c:rAngAx val="1"/>
    </c:view3D>
    <c:floor>
      <c:thickness val="0"/>
    </c:floor>
    <c:sideWall>
      <c:thickness val="0"/>
      <c:spPr>
        <a:noFill/>
        <a:ln>
          <a:noFill/>
        </a:ln>
        <a:effectLst/>
      </c:spPr>
    </c:sideWall>
    <c:backWall>
      <c:thickness val="0"/>
      <c:spPr>
        <a:noFill/>
        <a:ln>
          <a:noFill/>
        </a:ln>
        <a:effectLst/>
      </c:spPr>
    </c:backWall>
    <c:plotArea>
      <c:layout>
        <c:manualLayout>
          <c:layoutTarget val="inner"/>
          <c:xMode val="edge"/>
          <c:yMode val="edge"/>
          <c:x val="0.0550441453899262"/>
          <c:y val="0.0591597893950631"/>
          <c:w val="0.841449965965238"/>
          <c:h val="0.851620300969393"/>
        </c:manualLayout>
      </c:layout>
      <c:pie3DChart>
        <c:varyColors val="1"/>
        <c:ser>
          <c:idx val="0"/>
          <c:order val="0"/>
          <c:tx>
            <c:strRef>
              <c:f>Sheet1!$B$1</c:f>
              <c:strCache>
                <c:ptCount val="1"/>
                <c:pt idx="0">
                  <c:v>Column1</c:v>
                </c:pt>
              </c:strCache>
            </c:strRef>
          </c:tx>
          <c:spPr>
            <a:solidFill>
              <a:schemeClr val="accent2"/>
            </a:solidFill>
            <a:ln>
              <a:noFill/>
            </a:ln>
            <a:scene3d>
              <a:camera prst="orthographicFront"/>
              <a:lightRig rig="threePt" dir="t"/>
            </a:scene3d>
            <a:sp3d/>
          </c:spPr>
          <c:dPt>
            <c:idx val="0"/>
            <c:bubble3D val="0"/>
            <c:spPr>
              <a:solidFill>
                <a:schemeClr val="accent1"/>
              </a:solidFill>
              <a:ln w="19050">
                <a:noFill/>
              </a:ln>
              <a:effectLst/>
              <a:scene3d>
                <a:camera prst="orthographicFront"/>
                <a:lightRig rig="threePt" dir="t"/>
              </a:scene3d>
              <a:sp3d/>
            </c:spPr>
          </c:dPt>
          <c:dPt>
            <c:idx val="1"/>
            <c:bubble3D val="0"/>
            <c:spPr>
              <a:solidFill>
                <a:schemeClr val="accent2"/>
              </a:solidFill>
              <a:ln w="19050">
                <a:noFill/>
              </a:ln>
              <a:effectLst/>
              <a:scene3d>
                <a:camera prst="orthographicFront"/>
                <a:lightRig rig="threePt" dir="t"/>
              </a:scene3d>
              <a:sp3d/>
            </c:spPr>
          </c:dPt>
          <c:dLbls>
            <c:dLbl>
              <c:idx val="0"/>
              <c:layout/>
              <c:showLegendKey val="0"/>
              <c:showVal val="1"/>
              <c:showCatName val="1"/>
              <c:showSerName val="0"/>
              <c:showPercent val="0"/>
              <c:showBubbleSize val="0"/>
              <c:separator>
</c:separator>
              <c:extLst>
                <c:ext xmlns:c15="http://schemas.microsoft.com/office/drawing/2012/chart" uri="{CE6537A1-D6FC-4f65-9D91-7224C49458BB}">
                  <c15:layout/>
                </c:ext>
              </c:extLst>
            </c:dLbl>
            <c:dLbl>
              <c:idx val="1"/>
              <c:layout>
                <c:manualLayout>
                  <c:x val="-0.147593746762001"/>
                  <c:y val="-0.280719137459306"/>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eparator>
</c:separator>
            <c:showLeaderLines val="0"/>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0.05</c:v>
                </c:pt>
                <c:pt idx="1">
                  <c:v>0.950000000000001</c:v>
                </c:pt>
              </c:numCache>
            </c:numRef>
          </c:val>
        </c:ser>
        <c:dLbls>
          <c:showLegendKey val="0"/>
          <c:showVal val="0"/>
          <c:showCatName val="0"/>
          <c:showSerName val="0"/>
          <c:showPercent val="0"/>
          <c:showBubbleSize val="0"/>
          <c:showLeaderLines val="0"/>
        </c:dLbls>
      </c:pie3DChart>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61624603776763"/>
          <c:y val="0.114457831325301"/>
          <c:w val="0.967675079244648"/>
          <c:h val="0.593172611706669"/>
        </c:manualLayout>
      </c:layout>
      <c:barChart>
        <c:barDir val="col"/>
        <c:grouping val="clustered"/>
        <c:varyColors val="0"/>
        <c:ser>
          <c:idx val="0"/>
          <c:order val="0"/>
          <c:tx>
            <c:strRef>
              <c:f>Sheet1!$B$1</c:f>
              <c:strCache>
                <c:ptCount val="1"/>
                <c:pt idx="0">
                  <c:v>Column4</c:v>
                </c:pt>
              </c:strCache>
            </c:strRef>
          </c:tx>
          <c:spPr>
            <a:solidFill>
              <a:schemeClr val="accent1"/>
            </a:solidFill>
            <a:ln>
              <a:noFill/>
            </a:ln>
            <a:effectLst/>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IPv6 deployment</c:v>
                </c:pt>
                <c:pt idx="1">
                  <c:v>Use of ARIN tools and services</c:v>
                </c:pt>
                <c:pt idx="2">
                  <c:v>RPKI</c:v>
                </c:pt>
                <c:pt idx="3">
                  <c:v>IPv4 transfers</c:v>
                </c:pt>
                <c:pt idx="4">
                  <c:v>Use of ARIN Online</c:v>
                </c:pt>
                <c:pt idx="5">
                  <c:v>Other</c:v>
                </c:pt>
                <c:pt idx="6">
                  <c:v>ARIN should not provide formal training services</c:v>
                </c:pt>
                <c:pt idx="7">
                  <c:v>Not sure</c:v>
                </c:pt>
              </c:strCache>
            </c:strRef>
          </c:cat>
          <c:val>
            <c:numRef>
              <c:f>Sheet1!$B$2:$B$9</c:f>
              <c:numCache>
                <c:formatCode>0%</c:formatCode>
                <c:ptCount val="8"/>
                <c:pt idx="0">
                  <c:v>0.52</c:v>
                </c:pt>
                <c:pt idx="1">
                  <c:v>0.4</c:v>
                </c:pt>
                <c:pt idx="2">
                  <c:v>0.28</c:v>
                </c:pt>
                <c:pt idx="3">
                  <c:v>0.23</c:v>
                </c:pt>
                <c:pt idx="4">
                  <c:v>0.18</c:v>
                </c:pt>
                <c:pt idx="5">
                  <c:v>0.03</c:v>
                </c:pt>
                <c:pt idx="6">
                  <c:v>0.05</c:v>
                </c:pt>
                <c:pt idx="7">
                  <c:v>0.22</c:v>
                </c:pt>
              </c:numCache>
            </c:numRef>
          </c:val>
        </c:ser>
        <c:dLbls>
          <c:showLegendKey val="0"/>
          <c:showVal val="0"/>
          <c:showCatName val="0"/>
          <c:showSerName val="0"/>
          <c:showPercent val="0"/>
          <c:showBubbleSize val="0"/>
        </c:dLbls>
        <c:gapWidth val="75"/>
        <c:axId val="-2067760856"/>
        <c:axId val="-2067757368"/>
      </c:barChart>
      <c:catAx>
        <c:axId val="-2067760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67757368"/>
        <c:crosses val="autoZero"/>
        <c:auto val="1"/>
        <c:lblAlgn val="ctr"/>
        <c:lblOffset val="100"/>
        <c:noMultiLvlLbl val="0"/>
      </c:catAx>
      <c:valAx>
        <c:axId val="-2067757368"/>
        <c:scaling>
          <c:orientation val="minMax"/>
          <c:max val="0.8"/>
          <c:min val="0.0"/>
        </c:scaling>
        <c:delete val="1"/>
        <c:axPos val="l"/>
        <c:numFmt formatCode="0%" sourceLinked="1"/>
        <c:majorTickMark val="none"/>
        <c:minorTickMark val="none"/>
        <c:tickLblPos val="none"/>
        <c:crossAx val="-2067760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7860740414551"/>
          <c:y val="0.0342759211653813"/>
          <c:w val="0.518711519376507"/>
          <c:h val="0.792402350734435"/>
        </c:manualLayout>
      </c:layout>
      <c:barChart>
        <c:barDir val="col"/>
        <c:grouping val="stacked"/>
        <c:varyColors val="0"/>
        <c:ser>
          <c:idx val="0"/>
          <c:order val="0"/>
          <c:tx>
            <c:strRef>
              <c:f>Sheet1!$B$1</c:f>
              <c:strCache>
                <c:ptCount val="1"/>
                <c:pt idx="0">
                  <c:v>Dissatisfied (1-3)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Total
(n=699)</c:v>
                </c:pt>
                <c:pt idx="1">
                  <c:v>Mailing List User
(n=239)</c:v>
                </c:pt>
                <c:pt idx="2">
                  <c:v>Non-User
(n=460)</c:v>
                </c:pt>
              </c:strCache>
            </c:strRef>
          </c:cat>
          <c:val>
            <c:numRef>
              <c:f>Sheet1!$B$2:$B$4</c:f>
              <c:numCache>
                <c:formatCode>0%</c:formatCode>
                <c:ptCount val="3"/>
                <c:pt idx="0">
                  <c:v>0.09</c:v>
                </c:pt>
                <c:pt idx="1">
                  <c:v>0.06</c:v>
                </c:pt>
                <c:pt idx="2">
                  <c:v>0.1</c:v>
                </c:pt>
              </c:numCache>
            </c:numRef>
          </c:val>
        </c:ser>
        <c:ser>
          <c:idx val="1"/>
          <c:order val="1"/>
          <c:tx>
            <c:strRef>
              <c:f>Sheet1!$C$1</c:f>
              <c:strCache>
                <c:ptCount val="1"/>
                <c:pt idx="0">
                  <c:v>Somewhat Satisfied (4-5)</c:v>
                </c:pt>
              </c:strCache>
            </c:strRef>
          </c:tx>
          <c:invertIfNegative val="0"/>
          <c:dLbls>
            <c:spPr>
              <a:noFill/>
              <a:ln>
                <a:noFill/>
              </a:ln>
              <a:effectLst/>
            </c:spPr>
            <c:txPr>
              <a:bodyPr/>
              <a:lstStyle/>
              <a:p>
                <a:pPr>
                  <a:defRPr sz="1600">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Total
(n=699)</c:v>
                </c:pt>
                <c:pt idx="1">
                  <c:v>Mailing List User
(n=239)</c:v>
                </c:pt>
                <c:pt idx="2">
                  <c:v>Non-User
(n=460)</c:v>
                </c:pt>
              </c:strCache>
            </c:strRef>
          </c:cat>
          <c:val>
            <c:numRef>
              <c:f>Sheet1!$C$2:$C$4</c:f>
              <c:numCache>
                <c:formatCode>0%</c:formatCode>
                <c:ptCount val="3"/>
                <c:pt idx="0">
                  <c:v>0.48</c:v>
                </c:pt>
                <c:pt idx="1">
                  <c:v>0.41</c:v>
                </c:pt>
                <c:pt idx="2">
                  <c:v>0.51</c:v>
                </c:pt>
              </c:numCache>
            </c:numRef>
          </c:val>
        </c:ser>
        <c:ser>
          <c:idx val="2"/>
          <c:order val="2"/>
          <c:tx>
            <c:strRef>
              <c:f>Sheet1!$D$1</c:f>
              <c:strCache>
                <c:ptCount val="1"/>
                <c:pt idx="0">
                  <c:v>Highly Satisfied (6-7)</c:v>
                </c:pt>
              </c:strCache>
            </c:strRef>
          </c:tx>
          <c:spPr>
            <a:solidFill>
              <a:srgbClr val="30ACEC"/>
            </a:solidFill>
          </c:spPr>
          <c:invertIfNegative val="0"/>
          <c:dLbls>
            <c:spPr>
              <a:noFill/>
              <a:ln>
                <a:noFill/>
              </a:ln>
              <a:effectLst/>
            </c:spPr>
            <c:txPr>
              <a:bodyPr/>
              <a:lstStyle/>
              <a:p>
                <a:pPr>
                  <a:defRPr sz="1600">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Total
(n=699)</c:v>
                </c:pt>
                <c:pt idx="1">
                  <c:v>Mailing List User
(n=239)</c:v>
                </c:pt>
                <c:pt idx="2">
                  <c:v>Non-User
(n=460)</c:v>
                </c:pt>
              </c:strCache>
            </c:strRef>
          </c:cat>
          <c:val>
            <c:numRef>
              <c:f>Sheet1!$D$2:$D$4</c:f>
              <c:numCache>
                <c:formatCode>0%</c:formatCode>
                <c:ptCount val="3"/>
                <c:pt idx="0">
                  <c:v>0.43</c:v>
                </c:pt>
                <c:pt idx="1">
                  <c:v>0.53</c:v>
                </c:pt>
                <c:pt idx="2">
                  <c:v>0.38</c:v>
                </c:pt>
              </c:numCache>
            </c:numRef>
          </c:val>
        </c:ser>
        <c:dLbls>
          <c:showLegendKey val="0"/>
          <c:showVal val="0"/>
          <c:showCatName val="0"/>
          <c:showSerName val="0"/>
          <c:showPercent val="0"/>
          <c:showBubbleSize val="0"/>
        </c:dLbls>
        <c:gapWidth val="75"/>
        <c:overlap val="100"/>
        <c:axId val="-2049232328"/>
        <c:axId val="-2049640568"/>
      </c:barChart>
      <c:catAx>
        <c:axId val="-2049232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2049640568"/>
        <c:crosses val="autoZero"/>
        <c:auto val="1"/>
        <c:lblAlgn val="ctr"/>
        <c:lblOffset val="100"/>
        <c:noMultiLvlLbl val="0"/>
      </c:catAx>
      <c:valAx>
        <c:axId val="-2049640568"/>
        <c:scaling>
          <c:orientation val="minMax"/>
          <c:max val="1.0"/>
          <c:min val="0.0"/>
        </c:scaling>
        <c:delete val="1"/>
        <c:axPos val="l"/>
        <c:numFmt formatCode="0%" sourceLinked="1"/>
        <c:majorTickMark val="none"/>
        <c:minorTickMark val="none"/>
        <c:tickLblPos val="none"/>
        <c:crossAx val="-2049232328"/>
        <c:crosses val="autoZero"/>
        <c:crossBetween val="between"/>
      </c:valAx>
      <c:spPr>
        <a:noFill/>
        <a:ln w="25400">
          <a:noFill/>
        </a:ln>
        <a:effectLst/>
      </c:spPr>
    </c:plotArea>
    <c:legend>
      <c:legendPos val="r"/>
      <c:layout>
        <c:manualLayout>
          <c:xMode val="edge"/>
          <c:yMode val="edge"/>
          <c:x val="0.72947781028287"/>
          <c:y val="0.339741851034688"/>
          <c:w val="0.257548799461211"/>
          <c:h val="0.210833350201405"/>
        </c:manualLayout>
      </c:layout>
      <c:overlay val="0"/>
      <c:txPr>
        <a:bodyPr/>
        <a:lstStyle/>
        <a:p>
          <a:pPr>
            <a:defRPr sz="1200">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473211643766"/>
          <c:y val="0.0214159936878604"/>
          <c:w val="0.274124759710826"/>
          <c:h val="0.994919820525462"/>
        </c:manualLayout>
      </c:layout>
      <c:barChart>
        <c:barDir val="bar"/>
        <c:grouping val="clustered"/>
        <c:varyColors val="0"/>
        <c:ser>
          <c:idx val="0"/>
          <c:order val="0"/>
          <c:tx>
            <c:strRef>
              <c:f>Sheet1!$B$1</c:f>
              <c:strCache>
                <c:ptCount val="1"/>
                <c:pt idx="0">
                  <c:v>Total (n=254)</c:v>
                </c:pt>
              </c:strCache>
            </c:strRef>
          </c:tx>
          <c:spPr>
            <a:solidFill>
              <a:schemeClr val="accent1"/>
            </a:solidFill>
            <a:ln>
              <a:noFill/>
            </a:ln>
            <a:effectLst/>
          </c:spPr>
          <c:invertIfNegative val="0"/>
          <c:dLbls>
            <c:spPr>
              <a:noFill/>
              <a:ln>
                <a:noFill/>
              </a:ln>
              <a:effectLst/>
            </c:spPr>
            <c:txPr>
              <a:bodyPr/>
              <a:lstStyle/>
              <a:p>
                <a:pPr>
                  <a:defRPr sz="1400">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It is somewhat intimidating to participate in the Mailing List discussions</c:v>
                </c:pt>
                <c:pt idx="1">
                  <c:v>Mailing Lists do not effectively foster discussions</c:v>
                </c:pt>
                <c:pt idx="2">
                  <c:v>Mailing Lists are not an effective way to interact with ARIN</c:v>
                </c:pt>
                <c:pt idx="3">
                  <c:v>Mailing List discussions do not stay on topic</c:v>
                </c:pt>
                <c:pt idx="4">
                  <c:v>Other</c:v>
                </c:pt>
                <c:pt idx="5">
                  <c:v>Not Sure</c:v>
                </c:pt>
              </c:strCache>
            </c:strRef>
          </c:cat>
          <c:val>
            <c:numRef>
              <c:f>Sheet1!$B$2:$B$7</c:f>
              <c:numCache>
                <c:formatCode>0%</c:formatCode>
                <c:ptCount val="6"/>
                <c:pt idx="0">
                  <c:v>0.17</c:v>
                </c:pt>
                <c:pt idx="1">
                  <c:v>0.17</c:v>
                </c:pt>
                <c:pt idx="2">
                  <c:v>0.15</c:v>
                </c:pt>
                <c:pt idx="3">
                  <c:v>0.11</c:v>
                </c:pt>
                <c:pt idx="4">
                  <c:v>0.36</c:v>
                </c:pt>
                <c:pt idx="5">
                  <c:v>0.3</c:v>
                </c:pt>
              </c:numCache>
            </c:numRef>
          </c:val>
        </c:ser>
        <c:ser>
          <c:idx val="1"/>
          <c:order val="1"/>
          <c:tx>
            <c:strRef>
              <c:f>Sheet1!$C$1</c:f>
              <c:strCache>
                <c:ptCount val="1"/>
                <c:pt idx="0">
                  <c:v>Mailing Lists User (n=53)</c:v>
                </c:pt>
              </c:strCache>
            </c:strRef>
          </c:tx>
          <c:spPr>
            <a:solidFill>
              <a:schemeClr val="accent2"/>
            </a:solidFill>
            <a:ln>
              <a:noFill/>
            </a:ln>
            <a:effectLst/>
          </c:spPr>
          <c:invertIfNegative val="0"/>
          <c:dLbls>
            <c:spPr>
              <a:noFill/>
              <a:ln>
                <a:noFill/>
              </a:ln>
              <a:effectLst/>
            </c:spPr>
            <c:txPr>
              <a:bodyPr/>
              <a:lstStyle/>
              <a:p>
                <a:pPr>
                  <a:defRPr sz="1400">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It is somewhat intimidating to participate in the Mailing List discussions</c:v>
                </c:pt>
                <c:pt idx="1">
                  <c:v>Mailing Lists do not effectively foster discussions</c:v>
                </c:pt>
                <c:pt idx="2">
                  <c:v>Mailing Lists are not an effective way to interact with ARIN</c:v>
                </c:pt>
                <c:pt idx="3">
                  <c:v>Mailing List discussions do not stay on topic</c:v>
                </c:pt>
                <c:pt idx="4">
                  <c:v>Other</c:v>
                </c:pt>
                <c:pt idx="5">
                  <c:v>Not Sure</c:v>
                </c:pt>
              </c:strCache>
            </c:strRef>
          </c:cat>
          <c:val>
            <c:numRef>
              <c:f>Sheet1!$C$2:$C$7</c:f>
              <c:numCache>
                <c:formatCode>0%</c:formatCode>
                <c:ptCount val="6"/>
                <c:pt idx="0">
                  <c:v>0.28</c:v>
                </c:pt>
                <c:pt idx="1">
                  <c:v>0.25</c:v>
                </c:pt>
                <c:pt idx="2">
                  <c:v>0.21</c:v>
                </c:pt>
                <c:pt idx="3">
                  <c:v>0.17</c:v>
                </c:pt>
                <c:pt idx="4">
                  <c:v>0.36</c:v>
                </c:pt>
                <c:pt idx="5">
                  <c:v>0.25</c:v>
                </c:pt>
              </c:numCache>
            </c:numRef>
          </c:val>
        </c:ser>
        <c:ser>
          <c:idx val="2"/>
          <c:order val="2"/>
          <c:tx>
            <c:strRef>
              <c:f>Sheet1!$D$1</c:f>
              <c:strCache>
                <c:ptCount val="1"/>
                <c:pt idx="0">
                  <c:v>Non-User (n=201)</c:v>
                </c:pt>
              </c:strCache>
            </c:strRef>
          </c:tx>
          <c:invertIfNegative val="0"/>
          <c:dLbls>
            <c:spPr>
              <a:noFill/>
              <a:ln>
                <a:noFill/>
              </a:ln>
              <a:effectLst/>
            </c:spPr>
            <c:txPr>
              <a:bodyPr/>
              <a:lstStyle/>
              <a:p>
                <a:pPr>
                  <a:defRPr sz="1400">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It is somewhat intimidating to participate in the Mailing List discussions</c:v>
                </c:pt>
                <c:pt idx="1">
                  <c:v>Mailing Lists do not effectively foster discussions</c:v>
                </c:pt>
                <c:pt idx="2">
                  <c:v>Mailing Lists are not an effective way to interact with ARIN</c:v>
                </c:pt>
                <c:pt idx="3">
                  <c:v>Mailing List discussions do not stay on topic</c:v>
                </c:pt>
                <c:pt idx="4">
                  <c:v>Other</c:v>
                </c:pt>
                <c:pt idx="5">
                  <c:v>Not Sure</c:v>
                </c:pt>
              </c:strCache>
            </c:strRef>
          </c:cat>
          <c:val>
            <c:numRef>
              <c:f>Sheet1!$D$2:$D$7</c:f>
              <c:numCache>
                <c:formatCode>0%</c:formatCode>
                <c:ptCount val="6"/>
                <c:pt idx="0">
                  <c:v>0.13</c:v>
                </c:pt>
                <c:pt idx="1">
                  <c:v>0.15</c:v>
                </c:pt>
                <c:pt idx="2">
                  <c:v>0.14</c:v>
                </c:pt>
                <c:pt idx="3">
                  <c:v>0.1</c:v>
                </c:pt>
                <c:pt idx="4">
                  <c:v>0.36</c:v>
                </c:pt>
                <c:pt idx="5">
                  <c:v>0.31</c:v>
                </c:pt>
              </c:numCache>
            </c:numRef>
          </c:val>
        </c:ser>
        <c:dLbls>
          <c:showLegendKey val="0"/>
          <c:showVal val="0"/>
          <c:showCatName val="0"/>
          <c:showSerName val="0"/>
          <c:showPercent val="0"/>
          <c:showBubbleSize val="0"/>
        </c:dLbls>
        <c:gapWidth val="75"/>
        <c:axId val="-2058685688"/>
        <c:axId val="-2058682136"/>
      </c:barChart>
      <c:catAx>
        <c:axId val="-20586856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58682136"/>
        <c:crosses val="autoZero"/>
        <c:auto val="1"/>
        <c:lblAlgn val="ctr"/>
        <c:lblOffset val="100"/>
        <c:noMultiLvlLbl val="0"/>
      </c:catAx>
      <c:valAx>
        <c:axId val="-2058682136"/>
        <c:scaling>
          <c:orientation val="minMax"/>
          <c:max val="0.4"/>
          <c:min val="0.0"/>
        </c:scaling>
        <c:delete val="1"/>
        <c:axPos val="t"/>
        <c:numFmt formatCode="0%" sourceLinked="1"/>
        <c:majorTickMark val="none"/>
        <c:minorTickMark val="none"/>
        <c:tickLblPos val="none"/>
        <c:crossAx val="-2058685688"/>
        <c:crosses val="autoZero"/>
        <c:crossBetween val="between"/>
      </c:valAx>
      <c:spPr>
        <a:noFill/>
        <a:ln>
          <a:noFill/>
        </a:ln>
        <a:effectLst/>
      </c:spPr>
    </c:plotArea>
    <c:legend>
      <c:legendPos val="b"/>
      <c:layout>
        <c:manualLayout>
          <c:xMode val="edge"/>
          <c:yMode val="edge"/>
          <c:x val="0.603683967031608"/>
          <c:y val="0.161198671329084"/>
          <c:w val="0.333394950322584"/>
          <c:h val="0.18130250947478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9250049923581"/>
          <c:y val="0.0331325301204819"/>
          <c:w val="0.474282895071727"/>
          <c:h val="0.743975903614458"/>
        </c:manualLayout>
      </c:layout>
      <c:barChart>
        <c:barDir val="bar"/>
        <c:grouping val="clustered"/>
        <c:varyColors val="0"/>
        <c:ser>
          <c:idx val="0"/>
          <c:order val="0"/>
          <c:tx>
            <c:strRef>
              <c:f>Sheet1!$B$1</c:f>
              <c:strCache>
                <c:ptCount val="1"/>
                <c:pt idx="0">
                  <c:v>Column4</c:v>
                </c:pt>
              </c:strCache>
            </c:strRef>
          </c:tx>
          <c:spPr>
            <a:solidFill>
              <a:schemeClr val="accent1"/>
            </a:solidFill>
            <a:ln>
              <a:noFill/>
            </a:ln>
            <a:effectLst/>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We curently utilize RPKI</c:v>
                </c:pt>
                <c:pt idx="1">
                  <c:v>We do not currently utilize RPKI, but plan to in the future</c:v>
                </c:pt>
                <c:pt idx="2">
                  <c:v>We do not currently utilize RPKI, and do not plan to in the future</c:v>
                </c:pt>
                <c:pt idx="3">
                  <c:v>Not sure</c:v>
                </c:pt>
              </c:strCache>
            </c:strRef>
          </c:cat>
          <c:val>
            <c:numRef>
              <c:f>Sheet1!$B$2:$B$5</c:f>
              <c:numCache>
                <c:formatCode>0%</c:formatCode>
                <c:ptCount val="4"/>
                <c:pt idx="0">
                  <c:v>0.06</c:v>
                </c:pt>
                <c:pt idx="1">
                  <c:v>0.28</c:v>
                </c:pt>
                <c:pt idx="2">
                  <c:v>0.34</c:v>
                </c:pt>
                <c:pt idx="3">
                  <c:v>0.32</c:v>
                </c:pt>
              </c:numCache>
            </c:numRef>
          </c:val>
        </c:ser>
        <c:dLbls>
          <c:showLegendKey val="0"/>
          <c:showVal val="0"/>
          <c:showCatName val="0"/>
          <c:showSerName val="0"/>
          <c:showPercent val="0"/>
          <c:showBubbleSize val="0"/>
        </c:dLbls>
        <c:gapWidth val="75"/>
        <c:axId val="-2065499048"/>
        <c:axId val="-2065596552"/>
      </c:barChart>
      <c:catAx>
        <c:axId val="-20654990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5596552"/>
        <c:crosses val="autoZero"/>
        <c:auto val="1"/>
        <c:lblAlgn val="ctr"/>
        <c:lblOffset val="100"/>
        <c:noMultiLvlLbl val="0"/>
      </c:catAx>
      <c:valAx>
        <c:axId val="-2065596552"/>
        <c:scaling>
          <c:orientation val="minMax"/>
          <c:max val="0.8"/>
          <c:min val="0.0"/>
        </c:scaling>
        <c:delete val="1"/>
        <c:axPos val="t"/>
        <c:numFmt formatCode="0%" sourceLinked="1"/>
        <c:majorTickMark val="none"/>
        <c:minorTickMark val="none"/>
        <c:tickLblPos val="none"/>
        <c:crossAx val="-2065499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Column4</c:v>
                </c:pt>
              </c:strCache>
            </c:strRef>
          </c:tx>
          <c:spPr>
            <a:solidFill>
              <a:schemeClr val="accent1"/>
            </a:solidFill>
            <a:ln>
              <a:noFill/>
            </a:ln>
            <a:effectLst/>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My organization has already deployed IPv6 in some manner</c:v>
                </c:pt>
                <c:pt idx="1">
                  <c:v>My organization has a formal plan to deploy IPv6 in some manner</c:v>
                </c:pt>
                <c:pt idx="2">
                  <c:v>My organization intends to deploy IPv6 in the future but does not have a formal plan</c:v>
                </c:pt>
                <c:pt idx="3">
                  <c:v>My organizaion has no plans to deploy IPv6</c:v>
                </c:pt>
                <c:pt idx="4">
                  <c:v>Not sure</c:v>
                </c:pt>
              </c:strCache>
            </c:strRef>
          </c:cat>
          <c:val>
            <c:numRef>
              <c:f>Sheet1!$B$2:$B$6</c:f>
              <c:numCache>
                <c:formatCode>0%</c:formatCode>
                <c:ptCount val="5"/>
                <c:pt idx="0">
                  <c:v>0.24</c:v>
                </c:pt>
                <c:pt idx="1">
                  <c:v>0.07</c:v>
                </c:pt>
                <c:pt idx="2">
                  <c:v>0.46</c:v>
                </c:pt>
                <c:pt idx="3">
                  <c:v>0.17</c:v>
                </c:pt>
                <c:pt idx="4">
                  <c:v>0.06</c:v>
                </c:pt>
              </c:numCache>
            </c:numRef>
          </c:val>
        </c:ser>
        <c:dLbls>
          <c:showLegendKey val="0"/>
          <c:showVal val="0"/>
          <c:showCatName val="0"/>
          <c:showSerName val="0"/>
          <c:showPercent val="0"/>
          <c:showBubbleSize val="0"/>
        </c:dLbls>
        <c:gapWidth val="75"/>
        <c:axId val="-2061327016"/>
        <c:axId val="-2065521000"/>
      </c:barChart>
      <c:catAx>
        <c:axId val="-20613270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5521000"/>
        <c:crosses val="autoZero"/>
        <c:auto val="1"/>
        <c:lblAlgn val="ctr"/>
        <c:lblOffset val="100"/>
        <c:noMultiLvlLbl val="0"/>
      </c:catAx>
      <c:valAx>
        <c:axId val="-2065521000"/>
        <c:scaling>
          <c:orientation val="minMax"/>
          <c:max val="0.8"/>
          <c:min val="0.0"/>
        </c:scaling>
        <c:delete val="1"/>
        <c:axPos val="t"/>
        <c:numFmt formatCode="0%" sourceLinked="1"/>
        <c:majorTickMark val="none"/>
        <c:minorTickMark val="none"/>
        <c:tickLblPos val="none"/>
        <c:crossAx val="-206132701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08248482256847"/>
          <c:y val="0.0122345062785381"/>
          <c:w val="0.859647139126022"/>
          <c:h val="0.777635883204259"/>
        </c:manualLayout>
      </c:layout>
      <c:barChart>
        <c:barDir val="col"/>
        <c:grouping val="clustered"/>
        <c:varyColors val="0"/>
        <c:ser>
          <c:idx val="0"/>
          <c:order val="0"/>
          <c:tx>
            <c:strRef>
              <c:f>Sheet1!$B$1</c:f>
              <c:strCache>
                <c:ptCount val="1"/>
                <c:pt idx="0">
                  <c:v>Loyalty Ind</c:v>
                </c:pt>
              </c:strCache>
            </c:strRef>
          </c:tx>
          <c:spPr>
            <a:solidFill>
              <a:schemeClr val="tx1">
                <a:lumMod val="85000"/>
                <a:lumOff val="1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Mean Loyalty Index*
(n=677)</c:v>
                </c:pt>
              </c:strCache>
            </c:strRef>
          </c:cat>
          <c:val>
            <c:numRef>
              <c:f>Sheet1!$B$2</c:f>
              <c:numCache>
                <c:formatCode>0.00</c:formatCode>
                <c:ptCount val="1"/>
                <c:pt idx="0">
                  <c:v>79.0</c:v>
                </c:pt>
              </c:numCache>
            </c:numRef>
          </c:val>
        </c:ser>
        <c:dLbls>
          <c:showLegendKey val="0"/>
          <c:showVal val="0"/>
          <c:showCatName val="0"/>
          <c:showSerName val="0"/>
          <c:showPercent val="0"/>
          <c:showBubbleSize val="0"/>
        </c:dLbls>
        <c:gapWidth val="50"/>
        <c:axId val="2140187400"/>
        <c:axId val="2140168568"/>
      </c:barChart>
      <c:catAx>
        <c:axId val="2140187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2140168568"/>
        <c:crosses val="autoZero"/>
        <c:auto val="1"/>
        <c:lblAlgn val="ctr"/>
        <c:lblOffset val="100"/>
        <c:noMultiLvlLbl val="0"/>
      </c:catAx>
      <c:valAx>
        <c:axId val="2140168568"/>
        <c:scaling>
          <c:orientation val="minMax"/>
          <c:max val="100.0"/>
          <c:min val="0.0"/>
        </c:scaling>
        <c:delete val="1"/>
        <c:axPos val="l"/>
        <c:numFmt formatCode="0.00" sourceLinked="1"/>
        <c:majorTickMark val="none"/>
        <c:minorTickMark val="none"/>
        <c:tickLblPos val="none"/>
        <c:crossAx val="214018740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38909723420524"/>
          <c:y val="0.00573271293643099"/>
          <c:w val="0.952218055315896"/>
          <c:h val="0.973654282570575"/>
        </c:manualLayout>
      </c:layout>
      <c:barChart>
        <c:barDir val="bar"/>
        <c:grouping val="stacked"/>
        <c:varyColors val="0"/>
        <c:ser>
          <c:idx val="0"/>
          <c:order val="0"/>
          <c:tx>
            <c:strRef>
              <c:f>Sheet1!$B$1</c:f>
              <c:strCache>
                <c:ptCount val="1"/>
                <c:pt idx="0">
                  <c:v>Total</c:v>
                </c:pt>
              </c:strCache>
            </c:strRef>
          </c:tx>
          <c:spPr>
            <a:solidFill>
              <a:schemeClr val="accent1"/>
            </a:solidFill>
            <a:ln w="6350">
              <a:solidFill>
                <a:schemeClr val="tx1"/>
              </a:solidFill>
            </a:ln>
            <a:effectLst/>
          </c:spPr>
          <c:invertIfNegative val="0"/>
          <c:dPt>
            <c:idx val="0"/>
            <c:invertIfNegative val="0"/>
            <c:bubble3D val="0"/>
            <c:spPr>
              <a:solidFill>
                <a:schemeClr val="accent3"/>
              </a:solidFill>
              <a:ln w="6350">
                <a:solidFill>
                  <a:schemeClr val="tx1"/>
                </a:solid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Internet Governance</c:v>
                </c:pt>
                <c:pt idx="1">
                  <c:v>Supports efforts to keep Internet number registries self-governed, as defined by the needs of their respective communities</c:v>
                </c:pt>
                <c:pt idx="2">
                  <c:v>Takes an active role in Internet governance </c:v>
                </c:pt>
              </c:strCache>
            </c:strRef>
          </c:cat>
          <c:val>
            <c:numRef>
              <c:f>Sheet1!$B$2:$B$4</c:f>
              <c:numCache>
                <c:formatCode>0%</c:formatCode>
                <c:ptCount val="3"/>
                <c:pt idx="0">
                  <c:v>0.72</c:v>
                </c:pt>
                <c:pt idx="1">
                  <c:v>0.79</c:v>
                </c:pt>
                <c:pt idx="2">
                  <c:v>0.65</c:v>
                </c:pt>
              </c:numCache>
            </c:numRef>
          </c:val>
        </c:ser>
        <c:ser>
          <c:idx val="1"/>
          <c:order val="1"/>
          <c:tx>
            <c:strRef>
              <c:f>Sheet1!$C$1</c:f>
              <c:strCache>
                <c:ptCount val="1"/>
                <c:pt idx="0">
                  <c:v>Column1</c:v>
                </c:pt>
              </c:strCache>
            </c:strRef>
          </c:tx>
          <c:spPr>
            <a:noFill/>
            <a:ln w="6350">
              <a:solidFill>
                <a:schemeClr val="tx1"/>
              </a:solidFill>
              <a:prstDash val="dash"/>
              <a:bevel/>
            </a:ln>
            <a:effectLst/>
          </c:spPr>
          <c:invertIfNegative val="0"/>
          <c:cat>
            <c:strRef>
              <c:f>Sheet1!$A$2:$A$4</c:f>
              <c:strCache>
                <c:ptCount val="3"/>
                <c:pt idx="0">
                  <c:v>Internet Governance</c:v>
                </c:pt>
                <c:pt idx="1">
                  <c:v>Supports efforts to keep Internet number registries self-governed, as defined by the needs of their respective communities</c:v>
                </c:pt>
                <c:pt idx="2">
                  <c:v>Takes an active role in Internet governance </c:v>
                </c:pt>
              </c:strCache>
            </c:strRef>
          </c:cat>
          <c:val>
            <c:numRef>
              <c:f>Sheet1!$C$2:$C$4</c:f>
              <c:numCache>
                <c:formatCode>0%</c:formatCode>
                <c:ptCount val="3"/>
                <c:pt idx="0">
                  <c:v>0.17</c:v>
                </c:pt>
                <c:pt idx="1">
                  <c:v>0.12</c:v>
                </c:pt>
                <c:pt idx="2">
                  <c:v>0.21</c:v>
                </c:pt>
              </c:numCache>
            </c:numRef>
          </c:val>
        </c:ser>
        <c:dLbls>
          <c:showLegendKey val="0"/>
          <c:showVal val="0"/>
          <c:showCatName val="0"/>
          <c:showSerName val="0"/>
          <c:showPercent val="0"/>
          <c:showBubbleSize val="0"/>
        </c:dLbls>
        <c:gapWidth val="75"/>
        <c:overlap val="100"/>
        <c:axId val="2141974216"/>
        <c:axId val="2141977272"/>
      </c:barChart>
      <c:catAx>
        <c:axId val="2141974216"/>
        <c:scaling>
          <c:orientation val="maxMin"/>
        </c:scaling>
        <c:delete val="0"/>
        <c:axPos val="l"/>
        <c:numFmt formatCode="General" sourceLinked="1"/>
        <c:majorTickMark val="none"/>
        <c:minorTickMark val="none"/>
        <c:tickLblPos val="none"/>
        <c:crossAx val="2141977272"/>
        <c:crosses val="autoZero"/>
        <c:auto val="1"/>
        <c:lblAlgn val="ctr"/>
        <c:lblOffset val="100"/>
        <c:noMultiLvlLbl val="0"/>
      </c:catAx>
      <c:valAx>
        <c:axId val="2141977272"/>
        <c:scaling>
          <c:orientation val="minMax"/>
          <c:max val="1.0"/>
          <c:min val="0.0"/>
        </c:scaling>
        <c:delete val="1"/>
        <c:axPos val="t"/>
        <c:numFmt formatCode="0%" sourceLinked="1"/>
        <c:majorTickMark val="none"/>
        <c:minorTickMark val="none"/>
        <c:tickLblPos val="none"/>
        <c:crossAx val="2141974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38909723420524"/>
          <c:y val="0.00573271293643099"/>
          <c:w val="0.952218055315896"/>
          <c:h val="0.962737365913199"/>
        </c:manualLayout>
      </c:layout>
      <c:barChart>
        <c:barDir val="bar"/>
        <c:grouping val="stacked"/>
        <c:varyColors val="0"/>
        <c:ser>
          <c:idx val="0"/>
          <c:order val="0"/>
          <c:tx>
            <c:strRef>
              <c:f>Sheet1!$B$1</c:f>
              <c:strCache>
                <c:ptCount val="1"/>
                <c:pt idx="0">
                  <c:v>Total</c:v>
                </c:pt>
              </c:strCache>
            </c:strRef>
          </c:tx>
          <c:spPr>
            <a:solidFill>
              <a:schemeClr val="accent1"/>
            </a:solidFill>
            <a:ln w="6350">
              <a:solidFill>
                <a:schemeClr val="tx1"/>
              </a:solidFill>
            </a:ln>
            <a:effectLst/>
          </c:spPr>
          <c:invertIfNegative val="0"/>
          <c:dPt>
            <c:idx val="0"/>
            <c:invertIfNegative val="0"/>
            <c:bubble3D val="0"/>
            <c:spPr>
              <a:solidFill>
                <a:schemeClr val="accent3"/>
              </a:solidFill>
              <a:ln w="6350">
                <a:solidFill>
                  <a:schemeClr val="tx1"/>
                </a:solid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Overall</c:v>
                </c:pt>
                <c:pt idx="1">
                  <c:v>Internet Governance</c:v>
                </c:pt>
                <c:pt idx="2">
                  <c:v>Financial Services</c:v>
                </c:pt>
                <c:pt idx="3">
                  <c:v>Engineering</c:v>
                </c:pt>
                <c:pt idx="4">
                  <c:v>ARIN Meetings</c:v>
                </c:pt>
                <c:pt idx="5">
                  <c:v>Customer Service</c:v>
                </c:pt>
                <c:pt idx="6">
                  <c:v>Policy Development</c:v>
                </c:pt>
                <c:pt idx="7">
                  <c:v>Registration Services</c:v>
                </c:pt>
                <c:pt idx="8">
                  <c:v>Communication Outreach</c:v>
                </c:pt>
              </c:strCache>
            </c:strRef>
          </c:cat>
          <c:val>
            <c:numRef>
              <c:f>Sheet1!$B$2:$B$10</c:f>
              <c:numCache>
                <c:formatCode>0%</c:formatCode>
                <c:ptCount val="9"/>
                <c:pt idx="0">
                  <c:v>0.76</c:v>
                </c:pt>
                <c:pt idx="1">
                  <c:v>0.81</c:v>
                </c:pt>
                <c:pt idx="2">
                  <c:v>0.83</c:v>
                </c:pt>
                <c:pt idx="3">
                  <c:v>0.79</c:v>
                </c:pt>
                <c:pt idx="4">
                  <c:v>0.65</c:v>
                </c:pt>
                <c:pt idx="5">
                  <c:v>0.79</c:v>
                </c:pt>
                <c:pt idx="6">
                  <c:v>0.74</c:v>
                </c:pt>
                <c:pt idx="7">
                  <c:v>0.77</c:v>
                </c:pt>
                <c:pt idx="8">
                  <c:v>0.7</c:v>
                </c:pt>
              </c:numCache>
            </c:numRef>
          </c:val>
        </c:ser>
        <c:ser>
          <c:idx val="1"/>
          <c:order val="1"/>
          <c:tx>
            <c:strRef>
              <c:f>Sheet1!$C$1</c:f>
              <c:strCache>
                <c:ptCount val="1"/>
                <c:pt idx="0">
                  <c:v>Column1</c:v>
                </c:pt>
              </c:strCache>
            </c:strRef>
          </c:tx>
          <c:spPr>
            <a:noFill/>
            <a:ln w="6350">
              <a:solidFill>
                <a:schemeClr val="tx1"/>
              </a:solidFill>
              <a:prstDash val="dash"/>
              <a:bevel/>
            </a:ln>
            <a:effectLst/>
          </c:spPr>
          <c:invertIfNegative val="0"/>
          <c:cat>
            <c:strRef>
              <c:f>Sheet1!$A$2:$A$10</c:f>
              <c:strCache>
                <c:ptCount val="9"/>
                <c:pt idx="0">
                  <c:v>Overall</c:v>
                </c:pt>
                <c:pt idx="1">
                  <c:v>Internet Governance</c:v>
                </c:pt>
                <c:pt idx="2">
                  <c:v>Financial Services</c:v>
                </c:pt>
                <c:pt idx="3">
                  <c:v>Engineering</c:v>
                </c:pt>
                <c:pt idx="4">
                  <c:v>ARIN Meetings</c:v>
                </c:pt>
                <c:pt idx="5">
                  <c:v>Customer Service</c:v>
                </c:pt>
                <c:pt idx="6">
                  <c:v>Policy Development</c:v>
                </c:pt>
                <c:pt idx="7">
                  <c:v>Registration Services</c:v>
                </c:pt>
                <c:pt idx="8">
                  <c:v>Communication Outreach</c:v>
                </c:pt>
              </c:strCache>
            </c:strRef>
          </c:cat>
          <c:val>
            <c:numRef>
              <c:f>Sheet1!$C$2:$C$10</c:f>
              <c:numCache>
                <c:formatCode>0%</c:formatCode>
                <c:ptCount val="9"/>
                <c:pt idx="0">
                  <c:v>0.12</c:v>
                </c:pt>
                <c:pt idx="1">
                  <c:v>0.07</c:v>
                </c:pt>
                <c:pt idx="2">
                  <c:v>0.1</c:v>
                </c:pt>
                <c:pt idx="3">
                  <c:v>0.1</c:v>
                </c:pt>
                <c:pt idx="4">
                  <c:v>0.12</c:v>
                </c:pt>
                <c:pt idx="5">
                  <c:v>0.13</c:v>
                </c:pt>
                <c:pt idx="6">
                  <c:v>0.13</c:v>
                </c:pt>
                <c:pt idx="7">
                  <c:v>0.14</c:v>
                </c:pt>
                <c:pt idx="8">
                  <c:v>0.17</c:v>
                </c:pt>
              </c:numCache>
            </c:numRef>
          </c:val>
        </c:ser>
        <c:dLbls>
          <c:showLegendKey val="0"/>
          <c:showVal val="0"/>
          <c:showCatName val="0"/>
          <c:showSerName val="0"/>
          <c:showPercent val="0"/>
          <c:showBubbleSize val="0"/>
        </c:dLbls>
        <c:gapWidth val="75"/>
        <c:overlap val="100"/>
        <c:axId val="-2107229864"/>
        <c:axId val="-2107226808"/>
      </c:barChart>
      <c:catAx>
        <c:axId val="-2107229864"/>
        <c:scaling>
          <c:orientation val="maxMin"/>
        </c:scaling>
        <c:delete val="0"/>
        <c:axPos val="l"/>
        <c:numFmt formatCode="General" sourceLinked="1"/>
        <c:majorTickMark val="none"/>
        <c:minorTickMark val="none"/>
        <c:tickLblPos val="none"/>
        <c:crossAx val="-2107226808"/>
        <c:crosses val="autoZero"/>
        <c:auto val="1"/>
        <c:lblAlgn val="ctr"/>
        <c:lblOffset val="100"/>
        <c:noMultiLvlLbl val="0"/>
      </c:catAx>
      <c:valAx>
        <c:axId val="-2107226808"/>
        <c:scaling>
          <c:orientation val="minMax"/>
          <c:max val="1.0"/>
          <c:min val="0.0"/>
        </c:scaling>
        <c:delete val="1"/>
        <c:axPos val="t"/>
        <c:numFmt formatCode="0%" sourceLinked="1"/>
        <c:majorTickMark val="none"/>
        <c:minorTickMark val="none"/>
        <c:tickLblPos val="none"/>
        <c:crossAx val="-2107229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38909723420524"/>
          <c:y val="0.00573271293643099"/>
          <c:w val="0.952218055315896"/>
          <c:h val="0.973654282570575"/>
        </c:manualLayout>
      </c:layout>
      <c:barChart>
        <c:barDir val="bar"/>
        <c:grouping val="stacked"/>
        <c:varyColors val="0"/>
        <c:ser>
          <c:idx val="0"/>
          <c:order val="0"/>
          <c:tx>
            <c:strRef>
              <c:f>Sheet1!$B$1</c:f>
              <c:strCache>
                <c:ptCount val="1"/>
                <c:pt idx="0">
                  <c:v>Total</c:v>
                </c:pt>
              </c:strCache>
            </c:strRef>
          </c:tx>
          <c:spPr>
            <a:solidFill>
              <a:schemeClr val="accent1"/>
            </a:solidFill>
            <a:ln w="6350">
              <a:solidFill>
                <a:schemeClr val="tx1"/>
              </a:solidFill>
            </a:ln>
            <a:effectLst/>
          </c:spPr>
          <c:invertIfNegative val="0"/>
          <c:dPt>
            <c:idx val="0"/>
            <c:invertIfNegative val="0"/>
            <c:bubble3D val="0"/>
            <c:spPr>
              <a:solidFill>
                <a:schemeClr val="accent3"/>
              </a:solidFill>
              <a:ln w="6350">
                <a:solidFill>
                  <a:schemeClr val="tx1"/>
                </a:solid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Internet Governance</c:v>
                </c:pt>
                <c:pt idx="1">
                  <c:v>Supports efforts to keep Internet number registries self-governed, as defined by the needs of their respective communities</c:v>
                </c:pt>
                <c:pt idx="2">
                  <c:v>Takes an active role in Internet governance </c:v>
                </c:pt>
              </c:strCache>
            </c:strRef>
          </c:cat>
          <c:val>
            <c:numRef>
              <c:f>Sheet1!$B$2:$B$4</c:f>
              <c:numCache>
                <c:formatCode>0%</c:formatCode>
                <c:ptCount val="3"/>
                <c:pt idx="0">
                  <c:v>0.81</c:v>
                </c:pt>
                <c:pt idx="1">
                  <c:v>0.84</c:v>
                </c:pt>
                <c:pt idx="2">
                  <c:v>0.78</c:v>
                </c:pt>
              </c:numCache>
            </c:numRef>
          </c:val>
        </c:ser>
        <c:ser>
          <c:idx val="1"/>
          <c:order val="1"/>
          <c:tx>
            <c:strRef>
              <c:f>Sheet1!$C$1</c:f>
              <c:strCache>
                <c:ptCount val="1"/>
                <c:pt idx="0">
                  <c:v>Column1</c:v>
                </c:pt>
              </c:strCache>
            </c:strRef>
          </c:tx>
          <c:spPr>
            <a:noFill/>
            <a:ln w="6350">
              <a:solidFill>
                <a:schemeClr val="tx1"/>
              </a:solidFill>
              <a:prstDash val="dash"/>
              <a:bevel/>
            </a:ln>
            <a:effectLst/>
          </c:spPr>
          <c:invertIfNegative val="0"/>
          <c:cat>
            <c:strRef>
              <c:f>Sheet1!$A$2:$A$4</c:f>
              <c:strCache>
                <c:ptCount val="3"/>
                <c:pt idx="0">
                  <c:v>Internet Governance</c:v>
                </c:pt>
                <c:pt idx="1">
                  <c:v>Supports efforts to keep Internet number registries self-governed, as defined by the needs of their respective communities</c:v>
                </c:pt>
                <c:pt idx="2">
                  <c:v>Takes an active role in Internet governance </c:v>
                </c:pt>
              </c:strCache>
            </c:strRef>
          </c:cat>
          <c:val>
            <c:numRef>
              <c:f>Sheet1!$C$2:$C$4</c:f>
              <c:numCache>
                <c:formatCode>0%</c:formatCode>
                <c:ptCount val="3"/>
                <c:pt idx="0">
                  <c:v>0.07</c:v>
                </c:pt>
                <c:pt idx="1">
                  <c:v>0.06</c:v>
                </c:pt>
                <c:pt idx="2">
                  <c:v>0.08</c:v>
                </c:pt>
              </c:numCache>
            </c:numRef>
          </c:val>
        </c:ser>
        <c:dLbls>
          <c:showLegendKey val="0"/>
          <c:showVal val="0"/>
          <c:showCatName val="0"/>
          <c:showSerName val="0"/>
          <c:showPercent val="0"/>
          <c:showBubbleSize val="0"/>
        </c:dLbls>
        <c:gapWidth val="75"/>
        <c:overlap val="100"/>
        <c:axId val="-2107122728"/>
        <c:axId val="-2107119672"/>
      </c:barChart>
      <c:catAx>
        <c:axId val="-2107122728"/>
        <c:scaling>
          <c:orientation val="maxMin"/>
        </c:scaling>
        <c:delete val="0"/>
        <c:axPos val="l"/>
        <c:numFmt formatCode="General" sourceLinked="1"/>
        <c:majorTickMark val="none"/>
        <c:minorTickMark val="none"/>
        <c:tickLblPos val="none"/>
        <c:crossAx val="-2107119672"/>
        <c:crosses val="autoZero"/>
        <c:auto val="1"/>
        <c:lblAlgn val="ctr"/>
        <c:lblOffset val="100"/>
        <c:noMultiLvlLbl val="0"/>
      </c:catAx>
      <c:valAx>
        <c:axId val="-2107119672"/>
        <c:scaling>
          <c:orientation val="minMax"/>
          <c:max val="1.0"/>
          <c:min val="0.0"/>
        </c:scaling>
        <c:delete val="1"/>
        <c:axPos val="t"/>
        <c:numFmt formatCode="0%" sourceLinked="1"/>
        <c:majorTickMark val="none"/>
        <c:minorTickMark val="none"/>
        <c:tickLblPos val="none"/>
        <c:crossAx val="-2107122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38909723420524"/>
          <c:y val="0.00573271293643099"/>
          <c:w val="0.952218055315896"/>
          <c:h val="0.973654282570575"/>
        </c:manualLayout>
      </c:layout>
      <c:barChart>
        <c:barDir val="bar"/>
        <c:grouping val="stacked"/>
        <c:varyColors val="0"/>
        <c:ser>
          <c:idx val="0"/>
          <c:order val="0"/>
          <c:tx>
            <c:strRef>
              <c:f>Sheet1!$B$1</c:f>
              <c:strCache>
                <c:ptCount val="1"/>
                <c:pt idx="0">
                  <c:v>Total</c:v>
                </c:pt>
              </c:strCache>
            </c:strRef>
          </c:tx>
          <c:spPr>
            <a:solidFill>
              <a:schemeClr val="accent1"/>
            </a:solidFill>
            <a:ln w="6350">
              <a:solidFill>
                <a:schemeClr val="tx1"/>
              </a:solidFill>
            </a:ln>
            <a:effectLst/>
          </c:spPr>
          <c:invertIfNegative val="0"/>
          <c:dPt>
            <c:idx val="0"/>
            <c:invertIfNegative val="0"/>
            <c:bubble3D val="0"/>
            <c:spPr>
              <a:solidFill>
                <a:schemeClr val="accent3"/>
              </a:solidFill>
              <a:ln w="6350">
                <a:solidFill>
                  <a:schemeClr val="tx1"/>
                </a:solid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Financial Services</c:v>
                </c:pt>
                <c:pt idx="1">
                  <c:v>Provides timely and appropriate responses for billing and administration inquiries</c:v>
                </c:pt>
                <c:pt idx="2">
                  <c:v>Invoicing and payment processing procedures are explained clearly</c:v>
                </c:pt>
              </c:strCache>
            </c:strRef>
          </c:cat>
          <c:val>
            <c:numRef>
              <c:f>Sheet1!$B$2:$B$4</c:f>
              <c:numCache>
                <c:formatCode>0%</c:formatCode>
                <c:ptCount val="3"/>
                <c:pt idx="0">
                  <c:v>0.83</c:v>
                </c:pt>
                <c:pt idx="1">
                  <c:v>0.84</c:v>
                </c:pt>
                <c:pt idx="2">
                  <c:v>0.81</c:v>
                </c:pt>
              </c:numCache>
            </c:numRef>
          </c:val>
        </c:ser>
        <c:ser>
          <c:idx val="1"/>
          <c:order val="1"/>
          <c:tx>
            <c:strRef>
              <c:f>Sheet1!$C$1</c:f>
              <c:strCache>
                <c:ptCount val="1"/>
                <c:pt idx="0">
                  <c:v>Column1</c:v>
                </c:pt>
              </c:strCache>
            </c:strRef>
          </c:tx>
          <c:spPr>
            <a:noFill/>
            <a:ln w="6350">
              <a:solidFill>
                <a:schemeClr val="tx1"/>
              </a:solidFill>
              <a:prstDash val="dash"/>
              <a:bevel/>
            </a:ln>
            <a:effectLst/>
          </c:spPr>
          <c:invertIfNegative val="0"/>
          <c:cat>
            <c:strRef>
              <c:f>Sheet1!$A$2:$A$4</c:f>
              <c:strCache>
                <c:ptCount val="3"/>
                <c:pt idx="0">
                  <c:v>Financial Services</c:v>
                </c:pt>
                <c:pt idx="1">
                  <c:v>Provides timely and appropriate responses for billing and administration inquiries</c:v>
                </c:pt>
                <c:pt idx="2">
                  <c:v>Invoicing and payment processing procedures are explained clearly</c:v>
                </c:pt>
              </c:strCache>
            </c:strRef>
          </c:cat>
          <c:val>
            <c:numRef>
              <c:f>Sheet1!$C$2:$C$4</c:f>
              <c:numCache>
                <c:formatCode>0%</c:formatCode>
                <c:ptCount val="3"/>
                <c:pt idx="0">
                  <c:v>0.1</c:v>
                </c:pt>
                <c:pt idx="1">
                  <c:v>0.09</c:v>
                </c:pt>
                <c:pt idx="2">
                  <c:v>0.12</c:v>
                </c:pt>
              </c:numCache>
            </c:numRef>
          </c:val>
        </c:ser>
        <c:dLbls>
          <c:showLegendKey val="0"/>
          <c:showVal val="0"/>
          <c:showCatName val="0"/>
          <c:showSerName val="0"/>
          <c:showPercent val="0"/>
          <c:showBubbleSize val="0"/>
        </c:dLbls>
        <c:gapWidth val="75"/>
        <c:overlap val="100"/>
        <c:axId val="-2107028168"/>
        <c:axId val="-2107025112"/>
      </c:barChart>
      <c:catAx>
        <c:axId val="-2107028168"/>
        <c:scaling>
          <c:orientation val="maxMin"/>
        </c:scaling>
        <c:delete val="0"/>
        <c:axPos val="l"/>
        <c:numFmt formatCode="General" sourceLinked="1"/>
        <c:majorTickMark val="none"/>
        <c:minorTickMark val="none"/>
        <c:tickLblPos val="none"/>
        <c:crossAx val="-2107025112"/>
        <c:crosses val="autoZero"/>
        <c:auto val="1"/>
        <c:lblAlgn val="ctr"/>
        <c:lblOffset val="100"/>
        <c:noMultiLvlLbl val="0"/>
      </c:catAx>
      <c:valAx>
        <c:axId val="-2107025112"/>
        <c:scaling>
          <c:orientation val="minMax"/>
          <c:max val="1.0"/>
          <c:min val="0.0"/>
        </c:scaling>
        <c:delete val="1"/>
        <c:axPos val="t"/>
        <c:numFmt formatCode="0%" sourceLinked="1"/>
        <c:majorTickMark val="none"/>
        <c:minorTickMark val="none"/>
        <c:tickLblPos val="none"/>
        <c:crossAx val="-2107028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38909723420524"/>
          <c:y val="0.00573271293643099"/>
          <c:w val="0.952218055315896"/>
          <c:h val="0.990193386663611"/>
        </c:manualLayout>
      </c:layout>
      <c:barChart>
        <c:barDir val="bar"/>
        <c:grouping val="stacked"/>
        <c:varyColors val="0"/>
        <c:ser>
          <c:idx val="0"/>
          <c:order val="0"/>
          <c:tx>
            <c:strRef>
              <c:f>Sheet1!$B$1</c:f>
              <c:strCache>
                <c:ptCount val="1"/>
                <c:pt idx="0">
                  <c:v>Total</c:v>
                </c:pt>
              </c:strCache>
            </c:strRef>
          </c:tx>
          <c:spPr>
            <a:solidFill>
              <a:schemeClr val="accent1"/>
            </a:solidFill>
            <a:ln w="6350">
              <a:solidFill>
                <a:schemeClr val="tx1"/>
              </a:solidFill>
            </a:ln>
            <a:effectLst/>
          </c:spPr>
          <c:invertIfNegative val="0"/>
          <c:dPt>
            <c:idx val="0"/>
            <c:invertIfNegative val="0"/>
            <c:bubble3D val="0"/>
            <c:spPr>
              <a:solidFill>
                <a:schemeClr val="accent3"/>
              </a:solidFill>
              <a:ln w="6350">
                <a:solidFill>
                  <a:schemeClr val="tx1"/>
                </a:solid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Engineering</c:v>
                </c:pt>
                <c:pt idx="1">
                  <c:v>Technical services operate at a high level of quality and reliability.</c:v>
                </c:pt>
                <c:pt idx="2">
                  <c:v>Tools and resources (such as WHOIS, WhoWas, DNS, etc) are easy to understand</c:v>
                </c:pt>
                <c:pt idx="3">
                  <c:v>Provides tools and user resources that are relevant and useful to me</c:v>
                </c:pt>
                <c:pt idx="4">
                  <c:v>New technical services and enhancements are delivered in a timely manner</c:v>
                </c:pt>
              </c:strCache>
            </c:strRef>
          </c:cat>
          <c:val>
            <c:numRef>
              <c:f>Sheet1!$B$2:$B$6</c:f>
              <c:numCache>
                <c:formatCode>0%</c:formatCode>
                <c:ptCount val="5"/>
                <c:pt idx="0">
                  <c:v>0.79</c:v>
                </c:pt>
                <c:pt idx="1">
                  <c:v>0.85</c:v>
                </c:pt>
                <c:pt idx="2">
                  <c:v>0.82</c:v>
                </c:pt>
                <c:pt idx="3">
                  <c:v>0.78</c:v>
                </c:pt>
                <c:pt idx="4">
                  <c:v>0.7</c:v>
                </c:pt>
              </c:numCache>
            </c:numRef>
          </c:val>
        </c:ser>
        <c:ser>
          <c:idx val="1"/>
          <c:order val="1"/>
          <c:tx>
            <c:strRef>
              <c:f>Sheet1!$C$1</c:f>
              <c:strCache>
                <c:ptCount val="1"/>
                <c:pt idx="0">
                  <c:v>Column1</c:v>
                </c:pt>
              </c:strCache>
            </c:strRef>
          </c:tx>
          <c:spPr>
            <a:noFill/>
            <a:ln w="6350">
              <a:solidFill>
                <a:schemeClr val="tx1"/>
              </a:solidFill>
              <a:prstDash val="dash"/>
              <a:bevel/>
            </a:ln>
            <a:effectLst/>
          </c:spPr>
          <c:invertIfNegative val="0"/>
          <c:cat>
            <c:strRef>
              <c:f>Sheet1!$A$2:$A$6</c:f>
              <c:strCache>
                <c:ptCount val="5"/>
                <c:pt idx="0">
                  <c:v>Engineering</c:v>
                </c:pt>
                <c:pt idx="1">
                  <c:v>Technical services operate at a high level of quality and reliability.</c:v>
                </c:pt>
                <c:pt idx="2">
                  <c:v>Tools and resources (such as WHOIS, WhoWas, DNS, etc) are easy to understand</c:v>
                </c:pt>
                <c:pt idx="3">
                  <c:v>Provides tools and user resources that are relevant and useful to me</c:v>
                </c:pt>
                <c:pt idx="4">
                  <c:v>New technical services and enhancements are delivered in a timely manner</c:v>
                </c:pt>
              </c:strCache>
            </c:strRef>
          </c:cat>
          <c:val>
            <c:numRef>
              <c:f>Sheet1!$C$2:$C$6</c:f>
              <c:numCache>
                <c:formatCode>0%</c:formatCode>
                <c:ptCount val="5"/>
                <c:pt idx="0">
                  <c:v>0.1</c:v>
                </c:pt>
                <c:pt idx="1">
                  <c:v>0.07</c:v>
                </c:pt>
                <c:pt idx="2">
                  <c:v>0.1</c:v>
                </c:pt>
                <c:pt idx="3">
                  <c:v>0.1</c:v>
                </c:pt>
                <c:pt idx="4">
                  <c:v>0.15</c:v>
                </c:pt>
              </c:numCache>
            </c:numRef>
          </c:val>
        </c:ser>
        <c:dLbls>
          <c:showLegendKey val="0"/>
          <c:showVal val="0"/>
          <c:showCatName val="0"/>
          <c:showSerName val="0"/>
          <c:showPercent val="0"/>
          <c:showBubbleSize val="0"/>
        </c:dLbls>
        <c:gapWidth val="75"/>
        <c:overlap val="100"/>
        <c:axId val="-2106917368"/>
        <c:axId val="-2106914312"/>
      </c:barChart>
      <c:catAx>
        <c:axId val="-2106917368"/>
        <c:scaling>
          <c:orientation val="maxMin"/>
        </c:scaling>
        <c:delete val="0"/>
        <c:axPos val="l"/>
        <c:numFmt formatCode="General" sourceLinked="1"/>
        <c:majorTickMark val="none"/>
        <c:minorTickMark val="none"/>
        <c:tickLblPos val="none"/>
        <c:crossAx val="-2106914312"/>
        <c:crosses val="autoZero"/>
        <c:auto val="1"/>
        <c:lblAlgn val="ctr"/>
        <c:lblOffset val="100"/>
        <c:noMultiLvlLbl val="0"/>
      </c:catAx>
      <c:valAx>
        <c:axId val="-2106914312"/>
        <c:scaling>
          <c:orientation val="minMax"/>
          <c:max val="1.0"/>
          <c:min val="0.0"/>
        </c:scaling>
        <c:delete val="1"/>
        <c:axPos val="t"/>
        <c:numFmt formatCode="0%" sourceLinked="1"/>
        <c:majorTickMark val="none"/>
        <c:minorTickMark val="none"/>
        <c:tickLblPos val="none"/>
        <c:crossAx val="-2106917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38909723420524"/>
          <c:y val="0.00573271293643099"/>
          <c:w val="0.952218055315896"/>
          <c:h val="0.990193386663611"/>
        </c:manualLayout>
      </c:layout>
      <c:barChart>
        <c:barDir val="bar"/>
        <c:grouping val="stacked"/>
        <c:varyColors val="0"/>
        <c:ser>
          <c:idx val="0"/>
          <c:order val="0"/>
          <c:tx>
            <c:strRef>
              <c:f>Sheet1!$B$1</c:f>
              <c:strCache>
                <c:ptCount val="1"/>
                <c:pt idx="0">
                  <c:v>Total</c:v>
                </c:pt>
              </c:strCache>
            </c:strRef>
          </c:tx>
          <c:spPr>
            <a:solidFill>
              <a:schemeClr val="accent1"/>
            </a:solidFill>
            <a:ln w="6350">
              <a:solidFill>
                <a:schemeClr val="tx1"/>
              </a:solidFill>
            </a:ln>
            <a:effectLst/>
          </c:spPr>
          <c:invertIfNegative val="0"/>
          <c:dPt>
            <c:idx val="0"/>
            <c:invertIfNegative val="0"/>
            <c:bubble3D val="0"/>
            <c:spPr>
              <a:solidFill>
                <a:schemeClr val="accent3"/>
              </a:solidFill>
              <a:ln w="6350">
                <a:solidFill>
                  <a:schemeClr val="tx1"/>
                </a:solid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ARIN Meetings</c:v>
                </c:pt>
                <c:pt idx="1">
                  <c:v>Election process for the Board and Advisory Council is clear and transparent</c:v>
                </c:pt>
                <c:pt idx="2">
                  <c:v>Election process is easy to understand and use by eligible voters</c:v>
                </c:pt>
                <c:pt idx="3">
                  <c:v>The content and activities of meetings are at a level of importance and interest that I want to attend </c:v>
                </c:pt>
              </c:strCache>
            </c:strRef>
          </c:cat>
          <c:val>
            <c:numRef>
              <c:f>Sheet1!$B$2:$B$5</c:f>
              <c:numCache>
                <c:formatCode>0%</c:formatCode>
                <c:ptCount val="4"/>
                <c:pt idx="0">
                  <c:v>0.65</c:v>
                </c:pt>
                <c:pt idx="1">
                  <c:v>0.74</c:v>
                </c:pt>
                <c:pt idx="2">
                  <c:v>0.68</c:v>
                </c:pt>
                <c:pt idx="3">
                  <c:v>0.53</c:v>
                </c:pt>
              </c:numCache>
            </c:numRef>
          </c:val>
        </c:ser>
        <c:ser>
          <c:idx val="1"/>
          <c:order val="1"/>
          <c:tx>
            <c:strRef>
              <c:f>Sheet1!$C$1</c:f>
              <c:strCache>
                <c:ptCount val="1"/>
                <c:pt idx="0">
                  <c:v>Column1</c:v>
                </c:pt>
              </c:strCache>
            </c:strRef>
          </c:tx>
          <c:spPr>
            <a:noFill/>
            <a:ln w="6350">
              <a:solidFill>
                <a:schemeClr val="tx1"/>
              </a:solidFill>
              <a:prstDash val="dash"/>
              <a:bevel/>
            </a:ln>
            <a:effectLst/>
          </c:spPr>
          <c:invertIfNegative val="0"/>
          <c:cat>
            <c:strRef>
              <c:f>Sheet1!$A$2:$A$5</c:f>
              <c:strCache>
                <c:ptCount val="4"/>
                <c:pt idx="0">
                  <c:v>ARIN Meetings</c:v>
                </c:pt>
                <c:pt idx="1">
                  <c:v>Election process for the Board and Advisory Council is clear and transparent</c:v>
                </c:pt>
                <c:pt idx="2">
                  <c:v>Election process is easy to understand and use by eligible voters</c:v>
                </c:pt>
                <c:pt idx="3">
                  <c:v>The content and activities of meetings are at a level of importance and interest that I want to attend </c:v>
                </c:pt>
              </c:strCache>
            </c:strRef>
          </c:cat>
          <c:val>
            <c:numRef>
              <c:f>Sheet1!$C$2:$C$5</c:f>
              <c:numCache>
                <c:formatCode>0%</c:formatCode>
                <c:ptCount val="4"/>
                <c:pt idx="0">
                  <c:v>0.12</c:v>
                </c:pt>
                <c:pt idx="1">
                  <c:v>0.08</c:v>
                </c:pt>
                <c:pt idx="2">
                  <c:v>0.13</c:v>
                </c:pt>
                <c:pt idx="3">
                  <c:v>0.14</c:v>
                </c:pt>
              </c:numCache>
            </c:numRef>
          </c:val>
        </c:ser>
        <c:dLbls>
          <c:showLegendKey val="0"/>
          <c:showVal val="0"/>
          <c:showCatName val="0"/>
          <c:showSerName val="0"/>
          <c:showPercent val="0"/>
          <c:showBubbleSize val="0"/>
        </c:dLbls>
        <c:gapWidth val="75"/>
        <c:overlap val="100"/>
        <c:axId val="-2106810984"/>
        <c:axId val="-2106807928"/>
      </c:barChart>
      <c:catAx>
        <c:axId val="-2106810984"/>
        <c:scaling>
          <c:orientation val="maxMin"/>
        </c:scaling>
        <c:delete val="0"/>
        <c:axPos val="l"/>
        <c:numFmt formatCode="General" sourceLinked="1"/>
        <c:majorTickMark val="none"/>
        <c:minorTickMark val="none"/>
        <c:tickLblPos val="none"/>
        <c:crossAx val="-2106807928"/>
        <c:crosses val="autoZero"/>
        <c:auto val="1"/>
        <c:lblAlgn val="ctr"/>
        <c:lblOffset val="100"/>
        <c:noMultiLvlLbl val="0"/>
      </c:catAx>
      <c:valAx>
        <c:axId val="-2106807928"/>
        <c:scaling>
          <c:orientation val="minMax"/>
          <c:max val="1.0"/>
          <c:min val="0.0"/>
        </c:scaling>
        <c:delete val="1"/>
        <c:axPos val="t"/>
        <c:numFmt formatCode="0%" sourceLinked="1"/>
        <c:majorTickMark val="none"/>
        <c:minorTickMark val="none"/>
        <c:tickLblPos val="none"/>
        <c:crossAx val="-2106810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742"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513" y="0"/>
            <a:ext cx="2982742" cy="465138"/>
          </a:xfrm>
          <a:prstGeom prst="rect">
            <a:avLst/>
          </a:prstGeom>
        </p:spPr>
        <p:txBody>
          <a:bodyPr vert="horz" lIns="91440" tIns="45720" rIns="91440" bIns="45720" rtlCol="0"/>
          <a:lstStyle>
            <a:lvl1pPr algn="r">
              <a:defRPr sz="1200"/>
            </a:lvl1pPr>
          </a:lstStyle>
          <a:p>
            <a:fld id="{353E4B46-BAB8-41BB-A3A8-8E0B30063C03}" type="datetimeFigureOut">
              <a:rPr lang="en-US" smtClean="0"/>
              <a:pPr/>
              <a:t>13/May/2014</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805" y="4416426"/>
            <a:ext cx="5504204"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5"/>
            <a:ext cx="2982742"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513" y="8829675"/>
            <a:ext cx="2982742" cy="465138"/>
          </a:xfrm>
          <a:prstGeom prst="rect">
            <a:avLst/>
          </a:prstGeom>
        </p:spPr>
        <p:txBody>
          <a:bodyPr vert="horz" lIns="91440" tIns="45720" rIns="91440" bIns="45720" rtlCol="0" anchor="b"/>
          <a:lstStyle>
            <a:lvl1pPr algn="r">
              <a:defRPr sz="1200"/>
            </a:lvl1pPr>
          </a:lstStyle>
          <a:p>
            <a:fld id="{3CEF9209-6089-4570-A130-8C7199C4D18B}" type="slidenum">
              <a:rPr lang="en-US" smtClean="0"/>
              <a:pPr/>
              <a:t>‹#›</a:t>
            </a:fld>
            <a:endParaRPr lang="en-US"/>
          </a:p>
        </p:txBody>
      </p:sp>
    </p:spTree>
    <p:extLst>
      <p:ext uri="{BB962C8B-B14F-4D97-AF65-F5344CB8AC3E}">
        <p14:creationId xmlns:p14="http://schemas.microsoft.com/office/powerpoint/2010/main" val="638649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 y="6492875"/>
            <a:ext cx="7498080" cy="365125"/>
          </a:xfrm>
        </p:spPr>
        <p:txBody>
          <a:bodyPr anchor="b"/>
          <a:lstStyle>
            <a:lvl1pPr>
              <a:defRPr sz="900">
                <a:solidFill>
                  <a:schemeClr val="tx1">
                    <a:lumMod val="50000"/>
                    <a:lumOff val="50000"/>
                  </a:schemeClr>
                </a:solidFill>
              </a:defRPr>
            </a:lvl1pPr>
          </a:lstStyle>
          <a:p>
            <a:endParaRPr lang="en-US" dirty="0"/>
          </a:p>
        </p:txBody>
      </p:sp>
      <p:sp>
        <p:nvSpPr>
          <p:cNvPr id="5" name="Slide Number Placeholder 4"/>
          <p:cNvSpPr>
            <a:spLocks noGrp="1"/>
          </p:cNvSpPr>
          <p:nvPr>
            <p:ph type="sldNum" sz="quarter" idx="12"/>
          </p:nvPr>
        </p:nvSpPr>
        <p:spPr>
          <a:xfrm>
            <a:off x="7340133" y="6492875"/>
            <a:ext cx="413375" cy="365125"/>
          </a:xfrm>
        </p:spPr>
        <p:txBody>
          <a:bodyPr/>
          <a:lstStyle>
            <a:lvl1pPr>
              <a:defRPr sz="1200">
                <a:solidFill>
                  <a:schemeClr val="tx1">
                    <a:lumMod val="50000"/>
                    <a:lumOff val="50000"/>
                  </a:schemeClr>
                </a:solidFill>
              </a:defRPr>
            </a:lvl1pPr>
          </a:lstStyle>
          <a:p>
            <a:fld id="{A2904778-740C-4267-8D48-353E71543621}" type="slidenum">
              <a:rPr lang="en-US" smtClean="0"/>
              <a:pPr/>
              <a:t>‹#›</a:t>
            </a:fld>
            <a:endParaRPr lang="en-US"/>
          </a:p>
        </p:txBody>
      </p:sp>
      <p:sp>
        <p:nvSpPr>
          <p:cNvPr id="6" name="Rectangle 5"/>
          <p:cNvSpPr/>
          <p:nvPr userDrawn="1"/>
        </p:nvSpPr>
        <p:spPr>
          <a:xfrm>
            <a:off x="0" y="0"/>
            <a:ext cx="9144000" cy="878186"/>
          </a:xfrm>
          <a:prstGeom prst="rect">
            <a:avLst/>
          </a:prstGeom>
          <a:blipFill>
            <a:blip r:embed="rId2" cstate="print">
              <a:duotone>
                <a:prstClr val="black"/>
                <a:schemeClr val="tx2">
                  <a:tint val="45000"/>
                  <a:satMod val="400000"/>
                </a:schemeClr>
              </a:duotone>
              <a:lum bright="-20000" contrast="-4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849937"/>
            <a:ext cx="91440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upload.wikimedia.org/wikipedia/en/9/95/Arin_rtm.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7847378" y="6512560"/>
            <a:ext cx="1266142" cy="304800"/>
          </a:xfrm>
          <a:prstGeom prst="rect">
            <a:avLst/>
          </a:prstGeom>
          <a:noFill/>
        </p:spPr>
      </p:pic>
      <p:cxnSp>
        <p:nvCxnSpPr>
          <p:cNvPr id="20" name="Straight Connector 19"/>
          <p:cNvCxnSpPr/>
          <p:nvPr userDrawn="1"/>
        </p:nvCxnSpPr>
        <p:spPr>
          <a:xfrm>
            <a:off x="7811934" y="6521757"/>
            <a:ext cx="508" cy="274320"/>
          </a:xfrm>
          <a:prstGeom prst="line">
            <a:avLst/>
          </a:prstGeom>
          <a:ln w="15875" cap="sq">
            <a:solidFill>
              <a:schemeClr val="tx1">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hasCustomPrompt="1"/>
          </p:nvPr>
        </p:nvSpPr>
        <p:spPr>
          <a:xfrm>
            <a:off x="235390" y="1"/>
            <a:ext cx="8686800" cy="914400"/>
          </a:xfrm>
        </p:spPr>
        <p:txBody>
          <a:bodyPr/>
          <a:lstStyle>
            <a:lvl1pPr marL="0" marR="0" indent="0" algn="l" defTabSz="457200" rtl="0" eaLnBrk="1" fontAlgn="auto" latinLnBrk="0" hangingPunct="1">
              <a:lnSpc>
                <a:spcPct val="90000"/>
              </a:lnSpc>
              <a:spcBef>
                <a:spcPct val="0"/>
              </a:spcBef>
              <a:spcAft>
                <a:spcPts val="0"/>
              </a:spcAft>
              <a:buClrTx/>
              <a:buSzTx/>
              <a:buFontTx/>
              <a:buNone/>
              <a:tabLst/>
              <a:defRPr sz="4000"/>
            </a:lvl1pPr>
          </a:lstStyle>
          <a:p>
            <a:pPr marL="0" marR="0" lvl="0" indent="0" defTabSz="457200" rtl="0" eaLnBrk="1" fontAlgn="auto" latinLnBrk="0" hangingPunct="1">
              <a:lnSpc>
                <a:spcPct val="90000"/>
              </a:lnSpc>
              <a:spcBef>
                <a:spcPct val="0"/>
              </a:spcBef>
              <a:spcAft>
                <a:spcPts val="0"/>
              </a:spcAft>
              <a:tabLst/>
              <a:defRPr/>
            </a:pPr>
            <a:r>
              <a:rPr kumimoji="0" lang="en-US" sz="2400" b="0" i="0" u="none" strike="noStrike" kern="1200" cap="none" spc="0" normalizeH="0" baseline="0" noProof="0" dirty="0" smtClean="0">
                <a:ln w="3175" cmpd="sng">
                  <a:noFill/>
                </a:ln>
                <a:solidFill>
                  <a:prstClr val="white"/>
                </a:solidFill>
                <a:effectLst/>
                <a:uLnTx/>
                <a:uFillTx/>
                <a:latin typeface="Calibri" pitchFamily="34" charset="0"/>
                <a:ea typeface="+mn-ea"/>
                <a:cs typeface="+mn-cs"/>
              </a:rPr>
              <a:t>Click to edit Master title style</a:t>
            </a:r>
            <a:br>
              <a:rPr kumimoji="0" lang="en-US" sz="2400" b="0" i="0" u="none" strike="noStrike" kern="1200" cap="none" spc="0" normalizeH="0" baseline="0" noProof="0" dirty="0" smtClean="0">
                <a:ln w="3175" cmpd="sng">
                  <a:noFill/>
                </a:ln>
                <a:solidFill>
                  <a:prstClr val="white"/>
                </a:solidFill>
                <a:effectLst/>
                <a:uLnTx/>
                <a:uFillTx/>
                <a:latin typeface="Calibri" pitchFamily="34" charset="0"/>
                <a:ea typeface="+mn-ea"/>
                <a:cs typeface="+mn-cs"/>
              </a:rPr>
            </a:br>
            <a:r>
              <a:rPr kumimoji="0" lang="en-US" sz="2400" b="0" i="0" u="none" strike="noStrike" kern="1200" cap="none" spc="0" normalizeH="0" baseline="0" noProof="0" dirty="0" smtClean="0">
                <a:ln w="3175" cmpd="sng">
                  <a:noFill/>
                </a:ln>
                <a:solidFill>
                  <a:prstClr val="white"/>
                </a:solidFill>
                <a:effectLst/>
                <a:uLnTx/>
                <a:uFillTx/>
                <a:latin typeface="Calibri" pitchFamily="34" charset="0"/>
                <a:ea typeface="+mn-ea"/>
                <a:cs typeface="+mn-cs"/>
              </a:rPr>
              <a:t>Click to edit Master title style</a:t>
            </a:r>
            <a:endParaRPr kumimoji="0" lang="en-US" sz="2400" b="0" i="0" u="none" strike="noStrike" kern="1200" cap="none" spc="0" normalizeH="0" baseline="0" noProof="0" dirty="0">
              <a:ln w="3175" cmpd="sng">
                <a:noFill/>
              </a:ln>
              <a:solidFill>
                <a:prstClr val="white"/>
              </a:solidFill>
              <a:effectLst/>
              <a:uLnTx/>
              <a:uFillTx/>
              <a:latin typeface="Calibri"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904778-740C-4267-8D48-353E71543621}" type="slidenum">
              <a:rPr lang="en-US" smtClean="0"/>
              <a:pPr/>
              <a:t>‹#›</a:t>
            </a:fld>
            <a:endParaRPr lang="en-US"/>
          </a:p>
        </p:txBody>
      </p:sp>
    </p:spTree>
    <p:extLst>
      <p:ext uri="{BB962C8B-B14F-4D97-AF65-F5344CB8AC3E}">
        <p14:creationId xmlns:p14="http://schemas.microsoft.com/office/powerpoint/2010/main" val="2702535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1600200"/>
            <a:ext cx="266184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6525" y="685799"/>
            <a:ext cx="4680743"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234" y="2971800"/>
            <a:ext cx="266184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904778-740C-4267-8D48-353E71543621}" type="slidenum">
              <a:rPr lang="en-US" smtClean="0"/>
              <a:pPr/>
              <a:t>‹#›</a:t>
            </a:fld>
            <a:endParaRPr lang="en-US"/>
          </a:p>
        </p:txBody>
      </p:sp>
    </p:spTree>
    <p:extLst>
      <p:ext uri="{BB962C8B-B14F-4D97-AF65-F5344CB8AC3E}">
        <p14:creationId xmlns:p14="http://schemas.microsoft.com/office/powerpoint/2010/main" val="617422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043" y="1752599"/>
            <a:ext cx="406961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6011" y="914400"/>
            <a:ext cx="246073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043" y="3124199"/>
            <a:ext cx="406961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904778-740C-4267-8D48-353E71543621}" type="slidenum">
              <a:rPr lang="en-US" smtClean="0"/>
              <a:pPr/>
              <a:t>‹#›</a:t>
            </a:fld>
            <a:endParaRPr lang="en-US"/>
          </a:p>
        </p:txBody>
      </p:sp>
    </p:spTree>
    <p:extLst>
      <p:ext uri="{BB962C8B-B14F-4D97-AF65-F5344CB8AC3E}">
        <p14:creationId xmlns:p14="http://schemas.microsoft.com/office/powerpoint/2010/main" val="4201905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4732865"/>
            <a:ext cx="7514033"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509" y="932112"/>
            <a:ext cx="6169458"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234" y="5299603"/>
            <a:ext cx="7514033"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904778-740C-4267-8D48-353E71543621}" type="slidenum">
              <a:rPr lang="en-US" smtClean="0"/>
              <a:pPr/>
              <a:t>‹#›</a:t>
            </a:fld>
            <a:endParaRPr lang="en-US"/>
          </a:p>
        </p:txBody>
      </p:sp>
    </p:spTree>
    <p:extLst>
      <p:ext uri="{BB962C8B-B14F-4D97-AF65-F5344CB8AC3E}">
        <p14:creationId xmlns:p14="http://schemas.microsoft.com/office/powerpoint/2010/main" val="1458083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685800"/>
            <a:ext cx="7514033"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234" y="4343400"/>
            <a:ext cx="7514035"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04778-740C-4267-8D48-353E71543621}" type="slidenum">
              <a:rPr lang="en-US" smtClean="0"/>
              <a:pPr/>
              <a:t>‹#›</a:t>
            </a:fld>
            <a:endParaRPr lang="en-US"/>
          </a:p>
        </p:txBody>
      </p:sp>
    </p:spTree>
    <p:extLst>
      <p:ext uri="{BB962C8B-B14F-4D97-AF65-F5344CB8AC3E}">
        <p14:creationId xmlns:p14="http://schemas.microsoft.com/office/powerpoint/2010/main" val="73316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656159" y="685800"/>
            <a:ext cx="6742509"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827609" y="3428999"/>
            <a:ext cx="6399611"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234" y="4343400"/>
            <a:ext cx="751403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04778-740C-4267-8D48-353E71543621}" type="slidenum">
              <a:rPr lang="en-US" smtClean="0"/>
              <a:pPr/>
              <a:t>‹#›</a:t>
            </a:fld>
            <a:endParaRPr lang="en-US"/>
          </a:p>
        </p:txBody>
      </p:sp>
    </p:spTree>
    <p:extLst>
      <p:ext uri="{BB962C8B-B14F-4D97-AF65-F5344CB8AC3E}">
        <p14:creationId xmlns:p14="http://schemas.microsoft.com/office/powerpoint/2010/main" val="1558336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235" y="3308581"/>
            <a:ext cx="7514032"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234" y="4777381"/>
            <a:ext cx="7514033"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04778-740C-4267-8D48-353E71543621}" type="slidenum">
              <a:rPr lang="en-US" smtClean="0"/>
              <a:pPr/>
              <a:t>‹#›</a:t>
            </a:fld>
            <a:endParaRPr lang="en-US"/>
          </a:p>
        </p:txBody>
      </p:sp>
    </p:spTree>
    <p:extLst>
      <p:ext uri="{BB962C8B-B14F-4D97-AF65-F5344CB8AC3E}">
        <p14:creationId xmlns:p14="http://schemas.microsoft.com/office/powerpoint/2010/main" val="1655718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656159" y="685800"/>
            <a:ext cx="6742509"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234" y="3886200"/>
            <a:ext cx="7514033"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234" y="4775200"/>
            <a:ext cx="7514033"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04778-740C-4267-8D48-353E71543621}" type="slidenum">
              <a:rPr lang="en-US" smtClean="0"/>
              <a:pPr/>
              <a:t>‹#›</a:t>
            </a:fld>
            <a:endParaRPr lang="en-US"/>
          </a:p>
        </p:txBody>
      </p:sp>
    </p:spTree>
    <p:extLst>
      <p:ext uri="{BB962C8B-B14F-4D97-AF65-F5344CB8AC3E}">
        <p14:creationId xmlns:p14="http://schemas.microsoft.com/office/powerpoint/2010/main" val="1857824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1"/>
            <a:ext cx="7514034"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234" y="3505200"/>
            <a:ext cx="7514035"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233" y="4343400"/>
            <a:ext cx="7514035"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04778-740C-4267-8D48-353E71543621}" type="slidenum">
              <a:rPr lang="en-US" smtClean="0"/>
              <a:pPr/>
              <a:t>‹#›</a:t>
            </a:fld>
            <a:endParaRPr lang="en-US"/>
          </a:p>
        </p:txBody>
      </p:sp>
    </p:spTree>
    <p:extLst>
      <p:ext uri="{BB962C8B-B14F-4D97-AF65-F5344CB8AC3E}">
        <p14:creationId xmlns:p14="http://schemas.microsoft.com/office/powerpoint/2010/main" val="770197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04778-740C-4267-8D48-353E71543621}" type="slidenum">
              <a:rPr lang="en-US" smtClean="0"/>
              <a:pPr/>
              <a:t>‹#›</a:t>
            </a:fld>
            <a:endParaRPr lang="en-US"/>
          </a:p>
        </p:txBody>
      </p:sp>
    </p:spTree>
    <p:extLst>
      <p:ext uri="{BB962C8B-B14F-4D97-AF65-F5344CB8AC3E}">
        <p14:creationId xmlns:p14="http://schemas.microsoft.com/office/powerpoint/2010/main" val="3392873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409575" y="-4763"/>
            <a:ext cx="3761184"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1" y="1380069"/>
            <a:ext cx="6430967" cy="2616199"/>
          </a:xfrm>
        </p:spPr>
        <p:txBody>
          <a:bodyPr anchor="b">
            <a:normAutofit/>
          </a:bodyPr>
          <a:lstStyle>
            <a:lvl1pPr algn="r">
              <a:defRPr sz="6000">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386533" y="3996267"/>
            <a:ext cx="5240734"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999309" y="5883276"/>
            <a:ext cx="3243033" cy="365125"/>
          </a:xfrm>
        </p:spPr>
        <p:txBody>
          <a:bodyPr/>
          <a:lstStyle/>
          <a:p>
            <a:endParaRPr lang="en-US"/>
          </a:p>
        </p:txBody>
      </p:sp>
      <p:sp>
        <p:nvSpPr>
          <p:cNvPr id="6" name="Slide Number Placeholder 5"/>
          <p:cNvSpPr>
            <a:spLocks noGrp="1"/>
          </p:cNvSpPr>
          <p:nvPr>
            <p:ph type="sldNum" sz="quarter" idx="12"/>
          </p:nvPr>
        </p:nvSpPr>
        <p:spPr/>
        <p:txBody>
          <a:bodyPr/>
          <a:lstStyle/>
          <a:p>
            <a:fld id="{A2904778-740C-4267-8D48-353E71543621}" type="slidenum">
              <a:rPr lang="en-US" smtClean="0"/>
              <a:pPr/>
              <a:t>‹#›</a:t>
            </a:fld>
            <a:endParaRPr lang="en-US"/>
          </a:p>
        </p:txBody>
      </p:sp>
    </p:spTree>
    <p:extLst>
      <p:ext uri="{BB962C8B-B14F-4D97-AF65-F5344CB8AC3E}">
        <p14:creationId xmlns:p14="http://schemas.microsoft.com/office/powerpoint/2010/main" val="3067215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2" y="685800"/>
            <a:ext cx="1327777"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234" y="685800"/>
            <a:ext cx="6014807"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04778-740C-4267-8D48-353E71543621}" type="slidenum">
              <a:rPr lang="en-US" smtClean="0"/>
              <a:pPr/>
              <a:t>‹#›</a:t>
            </a:fld>
            <a:endParaRPr lang="en-US"/>
          </a:p>
        </p:txBody>
      </p:sp>
    </p:spTree>
    <p:extLst>
      <p:ext uri="{BB962C8B-B14F-4D97-AF65-F5344CB8AC3E}">
        <p14:creationId xmlns:p14="http://schemas.microsoft.com/office/powerpoint/2010/main" val="142371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gradFill flip="none" rotWithShape="1">
          <a:gsLst>
            <a:gs pos="0">
              <a:schemeClr val="tx1"/>
            </a:gs>
            <a:gs pos="50000">
              <a:schemeClr val="tx1">
                <a:lumMod val="85000"/>
                <a:lumOff val="15000"/>
              </a:schemeClr>
            </a:gs>
            <a:gs pos="100000">
              <a:schemeClr val="tx1"/>
            </a:gs>
          </a:gsLst>
          <a:lin ang="2700000" scaled="1"/>
          <a:tileRect/>
        </a:gradFill>
        <a:effectLst/>
      </p:bgPr>
    </p:bg>
    <p:spTree>
      <p:nvGrpSpPr>
        <p:cNvPr id="1" name=""/>
        <p:cNvGrpSpPr/>
        <p:nvPr/>
      </p:nvGrpSpPr>
      <p:grpSpPr>
        <a:xfrm>
          <a:off x="0" y="0"/>
          <a:ext cx="0" cy="0"/>
          <a:chOff x="0" y="0"/>
          <a:chExt cx="0" cy="0"/>
        </a:xfrm>
      </p:grpSpPr>
      <p:grpSp>
        <p:nvGrpSpPr>
          <p:cNvPr id="7" name="Group 18"/>
          <p:cNvGrpSpPr/>
          <p:nvPr/>
        </p:nvGrpSpPr>
        <p:grpSpPr>
          <a:xfrm>
            <a:off x="409575" y="-4763"/>
            <a:ext cx="3761184"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1" y="1380069"/>
            <a:ext cx="6430967" cy="2616199"/>
          </a:xfrm>
        </p:spPr>
        <p:txBody>
          <a:bodyPr anchor="b">
            <a:normAutofit/>
          </a:bodyPr>
          <a:lstStyle>
            <a:lvl1pPr algn="r">
              <a:defRPr sz="6000">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386533" y="3996267"/>
            <a:ext cx="5240734"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999309" y="5883276"/>
            <a:ext cx="3243033" cy="365125"/>
          </a:xfrm>
        </p:spPr>
        <p:txBody>
          <a:bodyPr/>
          <a:lstStyle/>
          <a:p>
            <a:endParaRPr lang="en-US"/>
          </a:p>
        </p:txBody>
      </p:sp>
      <p:sp>
        <p:nvSpPr>
          <p:cNvPr id="6" name="Slide Number Placeholder 5"/>
          <p:cNvSpPr>
            <a:spLocks noGrp="1"/>
          </p:cNvSpPr>
          <p:nvPr>
            <p:ph type="sldNum" sz="quarter" idx="12"/>
          </p:nvPr>
        </p:nvSpPr>
        <p:spPr/>
        <p:txBody>
          <a:bodyPr/>
          <a:lstStyle/>
          <a:p>
            <a:fld id="{A2904778-740C-4267-8D48-353E71543621}" type="slidenum">
              <a:rPr lang="en-US" smtClean="0"/>
              <a:pPr/>
              <a:t>‹#›</a:t>
            </a:fld>
            <a:endParaRPr lang="en-US"/>
          </a:p>
        </p:txBody>
      </p:sp>
    </p:spTree>
    <p:extLst>
      <p:ext uri="{BB962C8B-B14F-4D97-AF65-F5344CB8AC3E}">
        <p14:creationId xmlns:p14="http://schemas.microsoft.com/office/powerpoint/2010/main" val="3067215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6826"/>
            <a:ext cx="8686800" cy="822960"/>
          </a:xfrm>
        </p:spPr>
        <p:txBody>
          <a:bodyPr>
            <a:normAutofit/>
          </a:bodyPr>
          <a:lstStyle>
            <a:lvl1pPr>
              <a:defRPr sz="2400"/>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904778-740C-4267-8D48-353E7154362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13893" y="5867132"/>
            <a:ext cx="413375" cy="365125"/>
          </a:xfrm>
        </p:spPr>
        <p:txBody>
          <a:bodyPr/>
          <a:lstStyle/>
          <a:p>
            <a:fld id="{A2904778-740C-4267-8D48-353E71543621}" type="slidenum">
              <a:rPr lang="en-US" smtClean="0"/>
              <a:pPr/>
              <a:t>‹#›</a:t>
            </a:fld>
            <a:endParaRPr lang="en-US"/>
          </a:p>
        </p:txBody>
      </p:sp>
    </p:spTree>
    <p:extLst>
      <p:ext uri="{BB962C8B-B14F-4D97-AF65-F5344CB8AC3E}">
        <p14:creationId xmlns:p14="http://schemas.microsoft.com/office/powerpoint/2010/main" val="910051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9210" y="2666999"/>
            <a:ext cx="6698060"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29209" y="4777381"/>
            <a:ext cx="669806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04778-740C-4267-8D48-353E71543621}" type="slidenum">
              <a:rPr lang="en-US" smtClean="0"/>
              <a:pPr/>
              <a:t>‹#›</a:t>
            </a:fld>
            <a:endParaRPr lang="en-US"/>
          </a:p>
        </p:txBody>
      </p:sp>
    </p:spTree>
    <p:extLst>
      <p:ext uri="{BB962C8B-B14F-4D97-AF65-F5344CB8AC3E}">
        <p14:creationId xmlns:p14="http://schemas.microsoft.com/office/powerpoint/2010/main" val="4021203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13233" y="685801"/>
            <a:ext cx="7514035"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13235" y="2667000"/>
            <a:ext cx="3671291"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55975" y="2667000"/>
            <a:ext cx="3671292"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904778-740C-4267-8D48-353E71543621}" type="slidenum">
              <a:rPr lang="en-US" smtClean="0"/>
              <a:pPr/>
              <a:t>‹#›</a:t>
            </a:fld>
            <a:endParaRPr lang="en-US"/>
          </a:p>
        </p:txBody>
      </p:sp>
    </p:spTree>
    <p:extLst>
      <p:ext uri="{BB962C8B-B14F-4D97-AF65-F5344CB8AC3E}">
        <p14:creationId xmlns:p14="http://schemas.microsoft.com/office/powerpoint/2010/main" val="1092875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134" y="2658533"/>
            <a:ext cx="34553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233"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0366" y="2667000"/>
            <a:ext cx="3466903"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5975"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904778-740C-4267-8D48-353E71543621}" type="slidenum">
              <a:rPr lang="en-US" smtClean="0"/>
              <a:pPr/>
              <a:t>‹#›</a:t>
            </a:fld>
            <a:endParaRPr lang="en-US"/>
          </a:p>
        </p:txBody>
      </p:sp>
    </p:spTree>
    <p:extLst>
      <p:ext uri="{BB962C8B-B14F-4D97-AF65-F5344CB8AC3E}">
        <p14:creationId xmlns:p14="http://schemas.microsoft.com/office/powerpoint/2010/main" val="73159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904778-740C-4267-8D48-353E71543621}" type="slidenum">
              <a:rPr lang="en-US" smtClean="0"/>
              <a:pPr/>
              <a:t>‹#›</a:t>
            </a:fld>
            <a:endParaRPr lang="en-US"/>
          </a:p>
        </p:txBody>
      </p:sp>
    </p:spTree>
    <p:extLst>
      <p:ext uri="{BB962C8B-B14F-4D97-AF65-F5344CB8AC3E}">
        <p14:creationId xmlns:p14="http://schemas.microsoft.com/office/powerpoint/2010/main" val="2280035901"/>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227"/>
            <a:ext cx="9144000" cy="914400"/>
          </a:xfrm>
          <a:prstGeom prst="rect">
            <a:avLst/>
          </a:prstGeom>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13233" y="2667000"/>
            <a:ext cx="7514035"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9492" y="5883276"/>
            <a:ext cx="857250" cy="365125"/>
          </a:xfrm>
          <a:prstGeom prst="rect">
            <a:avLst/>
          </a:prstGeom>
        </p:spPr>
        <p:txBody>
          <a:bodyPr vert="horz" lIns="91440" tIns="45720" rIns="91440" bIns="45720" rtlCol="0" anchor="ctr"/>
          <a:lstStyle>
            <a:lvl1pPr algn="r">
              <a:defRPr sz="1000" b="0" i="0">
                <a:solidFill>
                  <a:schemeClr val="tx1"/>
                </a:solidFill>
                <a:effectLst/>
                <a:latin typeface="Calibri" pitchFamily="34" charset="0"/>
              </a:defRPr>
            </a:lvl1pPr>
          </a:lstStyle>
          <a:p>
            <a:endParaRPr lang="en-US"/>
          </a:p>
        </p:txBody>
      </p:sp>
      <p:sp>
        <p:nvSpPr>
          <p:cNvPr id="5" name="Footer Placeholder 4"/>
          <p:cNvSpPr>
            <a:spLocks noGrp="1"/>
          </p:cNvSpPr>
          <p:nvPr>
            <p:ph type="ftr" sz="quarter" idx="3"/>
          </p:nvPr>
        </p:nvSpPr>
        <p:spPr>
          <a:xfrm>
            <a:off x="1929210" y="5883276"/>
            <a:ext cx="5313133" cy="365125"/>
          </a:xfrm>
          <a:prstGeom prst="rect">
            <a:avLst/>
          </a:prstGeom>
        </p:spPr>
        <p:txBody>
          <a:bodyPr vert="horz" lIns="91440" tIns="45720" rIns="91440" bIns="45720" rtlCol="0" anchor="ctr"/>
          <a:lstStyle>
            <a:lvl1pPr algn="l">
              <a:defRPr sz="1000" b="0" i="0">
                <a:solidFill>
                  <a:schemeClr val="tx1"/>
                </a:solidFill>
                <a:effectLst/>
                <a:latin typeface="Calibri" pitchFamily="34" charset="0"/>
              </a:defRPr>
            </a:lvl1pPr>
          </a:lstStyle>
          <a:p>
            <a:endParaRPr lang="en-US"/>
          </a:p>
        </p:txBody>
      </p:sp>
      <p:sp>
        <p:nvSpPr>
          <p:cNvPr id="6" name="Slide Number Placeholder 5"/>
          <p:cNvSpPr>
            <a:spLocks noGrp="1"/>
          </p:cNvSpPr>
          <p:nvPr>
            <p:ph type="sldNum" sz="quarter" idx="4"/>
          </p:nvPr>
        </p:nvSpPr>
        <p:spPr>
          <a:xfrm>
            <a:off x="8213893" y="5883276"/>
            <a:ext cx="413375" cy="365125"/>
          </a:xfrm>
          <a:prstGeom prst="rect">
            <a:avLst/>
          </a:prstGeom>
        </p:spPr>
        <p:txBody>
          <a:bodyPr vert="horz" lIns="91440" tIns="45720" rIns="91440" bIns="45720" rtlCol="0" anchor="ctr"/>
          <a:lstStyle>
            <a:lvl1pPr algn="r">
              <a:defRPr sz="1000" b="0" i="0">
                <a:solidFill>
                  <a:schemeClr val="tx1"/>
                </a:solidFill>
                <a:effectLst/>
                <a:latin typeface="Calibri" pitchFamily="34" charset="0"/>
              </a:defRPr>
            </a:lvl1pPr>
          </a:lstStyle>
          <a:p>
            <a:fld id="{A2904778-740C-4267-8D48-353E71543621}" type="slidenum">
              <a:rPr lang="en-US" smtClean="0"/>
              <a:pPr/>
              <a:t>‹#›</a:t>
            </a:fld>
            <a:endParaRPr lang="en-US"/>
          </a:p>
        </p:txBody>
      </p:sp>
    </p:spTree>
    <p:extLst>
      <p:ext uri="{BB962C8B-B14F-4D97-AF65-F5344CB8AC3E}">
        <p14:creationId xmlns:p14="http://schemas.microsoft.com/office/powerpoint/2010/main" val="253647594"/>
      </p:ext>
    </p:extLst>
  </p:cSld>
  <p:clrMap bg1="lt1" tx1="dk1" bg2="lt2" tx2="dk2" accent1="accent1" accent2="accent2" accent3="accent3" accent4="accent4" accent5="accent5" accent6="accent6" hlink="hlink" folHlink="folHlink"/>
  <p:sldLayoutIdLst>
    <p:sldLayoutId id="2147483771" r:id="rId1"/>
    <p:sldLayoutId id="2147483754" r:id="rId2"/>
    <p:sldLayoutId id="2147483773" r:id="rId3"/>
    <p:sldLayoutId id="2147483772"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Lst>
  <p:hf hdr="0" dt="0"/>
  <p:txStyles>
    <p:titleStyle>
      <a:lvl1pPr algn="l" defTabSz="457200" rtl="0" eaLnBrk="1" latinLnBrk="0" hangingPunct="1">
        <a:spcBef>
          <a:spcPct val="0"/>
        </a:spcBef>
        <a:buNone/>
        <a:defRPr sz="2400" kern="1200" cap="none">
          <a:ln w="3175" cmpd="sng">
            <a:noFill/>
          </a:ln>
          <a:solidFill>
            <a:schemeClr val="bg1"/>
          </a:solidFill>
          <a:effectLst/>
          <a:latin typeface="Calibri"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Calibri" pitchFamily="34" charset="0"/>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Calibri" pitchFamily="34" charset="0"/>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Calibri" pitchFamily="34" charset="0"/>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Calibri" pitchFamily="34" charset="0"/>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Calibri" pitchFamily="34" charset="0"/>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25.xml"/><Relationship Id="rId3" Type="http://schemas.openxmlformats.org/officeDocument/2006/relationships/image" Target="../media/image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27.xml"/><Relationship Id="rId3" Type="http://schemas.openxmlformats.org/officeDocument/2006/relationships/chart" Target="../charts/char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1.xml"/><Relationship Id="rId2"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3125" y="593726"/>
            <a:ext cx="5677301" cy="3200400"/>
          </a:xfrm>
        </p:spPr>
        <p:txBody>
          <a:bodyPr>
            <a:normAutofit/>
          </a:bodyPr>
          <a:lstStyle/>
          <a:p>
            <a:r>
              <a:rPr lang="en-US" sz="4800" cap="small" dirty="0" smtClean="0">
                <a:solidFill>
                  <a:schemeClr val="tx1"/>
                </a:solidFill>
              </a:rPr>
              <a:t>ARIN Customer Satisfaction Research</a:t>
            </a:r>
            <a:endParaRPr lang="en-US" sz="4800" cap="small" dirty="0">
              <a:solidFill>
                <a:schemeClr val="tx1"/>
              </a:solidFill>
            </a:endParaRPr>
          </a:p>
        </p:txBody>
      </p:sp>
      <p:sp>
        <p:nvSpPr>
          <p:cNvPr id="3" name="Subtitle 2"/>
          <p:cNvSpPr>
            <a:spLocks noGrp="1"/>
          </p:cNvSpPr>
          <p:nvPr>
            <p:ph type="subTitle" idx="1"/>
          </p:nvPr>
        </p:nvSpPr>
        <p:spPr>
          <a:xfrm>
            <a:off x="2583556" y="3871576"/>
            <a:ext cx="5240734" cy="1388534"/>
          </a:xfrm>
        </p:spPr>
        <p:txBody>
          <a:bodyPr/>
          <a:lstStyle/>
          <a:p>
            <a:r>
              <a:rPr lang="en-US" dirty="0" smtClean="0"/>
              <a:t>PREPARED BY ROCKBRIDGE ASSOCIATES, INC.</a:t>
            </a:r>
          </a:p>
          <a:p>
            <a:r>
              <a:rPr lang="en-US" dirty="0" smtClean="0"/>
              <a:t>MARCH 2014</a:t>
            </a:r>
            <a:endParaRPr lang="en-US" dirty="0"/>
          </a:p>
        </p:txBody>
      </p:sp>
      <p:pic>
        <p:nvPicPr>
          <p:cNvPr id="52226" name="Picture 2" descr="http://upload.wikimedia.org/wikipedia/en/9/95/Arin_rtm.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163004" y="1528990"/>
            <a:ext cx="2533650" cy="609600"/>
          </a:xfrm>
          <a:prstGeom prst="rect">
            <a:avLst/>
          </a:prstGeom>
          <a:noFill/>
        </p:spPr>
      </p:pic>
      <p:pic>
        <p:nvPicPr>
          <p:cNvPr id="7" name="Picture 6"/>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6553200" y="4953000"/>
            <a:ext cx="1257300" cy="834126"/>
          </a:xfrm>
          <a:prstGeom prst="rect">
            <a:avLst/>
          </a:prstGeom>
        </p:spPr>
      </p:pic>
    </p:spTree>
    <p:extLst>
      <p:ext uri="{BB962C8B-B14F-4D97-AF65-F5344CB8AC3E}">
        <p14:creationId xmlns:p14="http://schemas.microsoft.com/office/powerpoint/2010/main" val="64885610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Q1a. Why did you rate your satisfaction a [INSERT RATING FROM Q1]? </a:t>
            </a:r>
          </a:p>
        </p:txBody>
      </p:sp>
      <p:sp>
        <p:nvSpPr>
          <p:cNvPr id="5" name="Slide Number Placeholder 4"/>
          <p:cNvSpPr>
            <a:spLocks noGrp="1"/>
          </p:cNvSpPr>
          <p:nvPr>
            <p:ph type="sldNum" sz="quarter" idx="12"/>
          </p:nvPr>
        </p:nvSpPr>
        <p:spPr/>
        <p:txBody>
          <a:bodyPr/>
          <a:lstStyle/>
          <a:p>
            <a:fld id="{A2904778-740C-4267-8D48-353E71543621}" type="slidenum">
              <a:rPr lang="en-US" smtClean="0"/>
              <a:pPr/>
              <a:t>10</a:t>
            </a:fld>
            <a:endParaRPr lang="en-US"/>
          </a:p>
        </p:txBody>
      </p:sp>
      <p:sp>
        <p:nvSpPr>
          <p:cNvPr id="6" name="Title 5"/>
          <p:cNvSpPr>
            <a:spLocks noGrp="1"/>
          </p:cNvSpPr>
          <p:nvPr>
            <p:ph type="title"/>
          </p:nvPr>
        </p:nvSpPr>
        <p:spPr/>
        <p:txBody>
          <a:bodyPr>
            <a:normAutofit/>
          </a:bodyPr>
          <a:lstStyle/>
          <a:p>
            <a:r>
              <a:rPr lang="en-US" sz="2000" dirty="0" smtClean="0"/>
              <a:t>Highly satisfied community members say their experiences have been positive and easy.  Those with lower satisfaction cite difficulty working with ARIN to meet their business needs.</a:t>
            </a:r>
            <a:endParaRPr lang="en-US" sz="2000" dirty="0"/>
          </a:p>
        </p:txBody>
      </p:sp>
      <p:sp>
        <p:nvSpPr>
          <p:cNvPr id="9" name="Title 1"/>
          <p:cNvSpPr txBox="1">
            <a:spLocks/>
          </p:cNvSpPr>
          <p:nvPr/>
        </p:nvSpPr>
        <p:spPr>
          <a:xfrm>
            <a:off x="5066833" y="1114914"/>
            <a:ext cx="4076700" cy="60267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smtClean="0">
                <a:solidFill>
                  <a:schemeClr val="tx1">
                    <a:lumMod val="75000"/>
                    <a:lumOff val="25000"/>
                  </a:schemeClr>
                </a:solidFill>
              </a:rPr>
              <a:t>Reasons for Low Overall Satisfaction</a:t>
            </a:r>
          </a:p>
          <a:p>
            <a:r>
              <a:rPr lang="en-US" sz="1400" dirty="0" smtClean="0">
                <a:solidFill>
                  <a:schemeClr val="tx1">
                    <a:lumMod val="75000"/>
                    <a:lumOff val="25000"/>
                  </a:schemeClr>
                </a:solidFill>
              </a:rPr>
              <a:t>(1 or 2 on 7-point Satisfaction Scale)</a:t>
            </a:r>
            <a:endParaRPr lang="en-US" sz="1100" dirty="0">
              <a:solidFill>
                <a:schemeClr val="tx1">
                  <a:lumMod val="75000"/>
                  <a:lumOff val="25000"/>
                </a:schemeClr>
              </a:solidFill>
            </a:endParaRPr>
          </a:p>
        </p:txBody>
      </p:sp>
      <p:sp>
        <p:nvSpPr>
          <p:cNvPr id="10" name="Title 1"/>
          <p:cNvSpPr txBox="1">
            <a:spLocks/>
          </p:cNvSpPr>
          <p:nvPr/>
        </p:nvSpPr>
        <p:spPr>
          <a:xfrm>
            <a:off x="85945" y="1114915"/>
            <a:ext cx="4076700" cy="60267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smtClean="0">
                <a:solidFill>
                  <a:schemeClr val="tx1">
                    <a:lumMod val="75000"/>
                    <a:lumOff val="25000"/>
                  </a:schemeClr>
                </a:solidFill>
              </a:rPr>
              <a:t>Reasons for High Overall Satisfaction</a:t>
            </a:r>
          </a:p>
          <a:p>
            <a:r>
              <a:rPr lang="en-US" sz="1400" dirty="0" smtClean="0">
                <a:solidFill>
                  <a:schemeClr val="tx1">
                    <a:lumMod val="75000"/>
                    <a:lumOff val="25000"/>
                  </a:schemeClr>
                </a:solidFill>
              </a:rPr>
              <a:t>(6 or 7 on 7-point Satisfaction Scale)</a:t>
            </a:r>
            <a:endParaRPr lang="en-US" sz="1100" dirty="0">
              <a:solidFill>
                <a:schemeClr val="tx1">
                  <a:lumMod val="75000"/>
                  <a:lumOff val="25000"/>
                </a:schemeClr>
              </a:solidFill>
            </a:endParaRPr>
          </a:p>
        </p:txBody>
      </p:sp>
      <p:sp>
        <p:nvSpPr>
          <p:cNvPr id="11" name="Rounded Rectangular Callout 10"/>
          <p:cNvSpPr/>
          <p:nvPr/>
        </p:nvSpPr>
        <p:spPr>
          <a:xfrm>
            <a:off x="4876800" y="1945048"/>
            <a:ext cx="4178300" cy="4446226"/>
          </a:xfrm>
          <a:prstGeom prst="wedgeRoundRectCallout">
            <a:avLst>
              <a:gd name="adj1" fmla="val -70679"/>
              <a:gd name="adj2" fmla="val 43685"/>
              <a:gd name="adj3" fmla="val 16667"/>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7150" indent="-57150">
              <a:spcAft>
                <a:spcPts val="300"/>
              </a:spcAft>
            </a:pPr>
            <a:r>
              <a:rPr lang="en-US" sz="1200" i="1" dirty="0">
                <a:solidFill>
                  <a:schemeClr val="tx1">
                    <a:lumMod val="75000"/>
                    <a:lumOff val="25000"/>
                  </a:schemeClr>
                </a:solidFill>
              </a:rPr>
              <a:t>“In my attempt to receive an IPv6 allocation, I ran into a bureaucratic nightmare that effectively prevented me from receiving an allocation</a:t>
            </a:r>
            <a:r>
              <a:rPr lang="en-US" sz="1200" i="1" dirty="0" smtClean="0">
                <a:solidFill>
                  <a:schemeClr val="tx1">
                    <a:lumMod val="75000"/>
                    <a:lumOff val="25000"/>
                  </a:schemeClr>
                </a:solidFill>
              </a:rPr>
              <a:t>.”</a:t>
            </a:r>
          </a:p>
          <a:p>
            <a:pPr marL="57150" indent="-57150">
              <a:spcAft>
                <a:spcPts val="300"/>
              </a:spcAft>
            </a:pPr>
            <a:endParaRPr lang="en-US" sz="600" i="1" dirty="0" smtClean="0">
              <a:solidFill>
                <a:schemeClr val="tx1">
                  <a:lumMod val="75000"/>
                  <a:lumOff val="25000"/>
                </a:schemeClr>
              </a:solidFill>
            </a:endParaRPr>
          </a:p>
          <a:p>
            <a:pPr marL="57150" indent="-57150">
              <a:spcAft>
                <a:spcPts val="300"/>
              </a:spcAft>
            </a:pPr>
            <a:r>
              <a:rPr lang="en-US" sz="1200" i="1" dirty="0">
                <a:solidFill>
                  <a:schemeClr val="tx1">
                    <a:lumMod val="75000"/>
                    <a:lumOff val="25000"/>
                  </a:schemeClr>
                </a:solidFill>
              </a:rPr>
              <a:t>“</a:t>
            </a:r>
            <a:r>
              <a:rPr lang="en-US" sz="1200" i="1" dirty="0" smtClean="0">
                <a:solidFill>
                  <a:schemeClr val="tx1">
                    <a:lumMod val="75000"/>
                    <a:lumOff val="25000"/>
                  </a:schemeClr>
                </a:solidFill>
              </a:rPr>
              <a:t>Every time </a:t>
            </a:r>
            <a:r>
              <a:rPr lang="en-US" sz="1200" i="1" dirty="0">
                <a:solidFill>
                  <a:schemeClr val="tx1">
                    <a:lumMod val="75000"/>
                    <a:lumOff val="25000"/>
                  </a:schemeClr>
                </a:solidFill>
              </a:rPr>
              <a:t>I try to make any changes through ARIN the bureaucracy is just insane. No one can explain how to perform the simplest of </a:t>
            </a:r>
            <a:r>
              <a:rPr lang="en-US" sz="1200" i="1" dirty="0" smtClean="0">
                <a:solidFill>
                  <a:schemeClr val="tx1">
                    <a:lumMod val="75000"/>
                    <a:lumOff val="25000"/>
                  </a:schemeClr>
                </a:solidFill>
              </a:rPr>
              <a:t>requests.”</a:t>
            </a:r>
          </a:p>
          <a:p>
            <a:pPr marL="57150" indent="-57150">
              <a:spcAft>
                <a:spcPts val="300"/>
              </a:spcAft>
            </a:pPr>
            <a:endParaRPr lang="en-US" sz="600" i="1" dirty="0">
              <a:solidFill>
                <a:schemeClr val="tx1">
                  <a:lumMod val="75000"/>
                  <a:lumOff val="25000"/>
                </a:schemeClr>
              </a:solidFill>
            </a:endParaRPr>
          </a:p>
          <a:p>
            <a:pPr marL="57150" indent="-57150">
              <a:spcAft>
                <a:spcPts val="300"/>
              </a:spcAft>
            </a:pPr>
            <a:r>
              <a:rPr lang="en-US" sz="1100" i="1" dirty="0">
                <a:solidFill>
                  <a:schemeClr val="tx1">
                    <a:lumMod val="75000"/>
                    <a:lumOff val="25000"/>
                  </a:schemeClr>
                </a:solidFill>
              </a:rPr>
              <a:t>“</a:t>
            </a:r>
            <a:r>
              <a:rPr lang="en-US" sz="1200" i="1" dirty="0">
                <a:solidFill>
                  <a:schemeClr val="tx1">
                    <a:lumMod val="75000"/>
                    <a:lumOff val="25000"/>
                  </a:schemeClr>
                </a:solidFill>
              </a:rPr>
              <a:t>We have several legacy IP addresses from 10+ years back and trying to get them updated with our new Organizational name has been such a challenge that we have just left it alone. Very difficult to get records updated and transfer process/form old/cumbersome</a:t>
            </a:r>
            <a:r>
              <a:rPr lang="en-US" sz="1200" i="1" dirty="0" smtClean="0">
                <a:solidFill>
                  <a:schemeClr val="tx1">
                    <a:lumMod val="75000"/>
                    <a:lumOff val="25000"/>
                  </a:schemeClr>
                </a:solidFill>
              </a:rPr>
              <a:t>.”</a:t>
            </a:r>
          </a:p>
          <a:p>
            <a:pPr marL="57150" indent="-57150">
              <a:spcAft>
                <a:spcPts val="300"/>
              </a:spcAft>
            </a:pPr>
            <a:endParaRPr lang="en-US" sz="600" i="1" dirty="0" smtClean="0">
              <a:solidFill>
                <a:schemeClr val="tx1">
                  <a:lumMod val="75000"/>
                  <a:lumOff val="25000"/>
                </a:schemeClr>
              </a:solidFill>
            </a:endParaRPr>
          </a:p>
          <a:p>
            <a:pPr marL="57150" indent="-57150">
              <a:spcAft>
                <a:spcPts val="300"/>
              </a:spcAft>
            </a:pPr>
            <a:r>
              <a:rPr lang="en-US" sz="1200" i="1" dirty="0" smtClean="0">
                <a:solidFill>
                  <a:schemeClr val="tx1">
                    <a:lumMod val="75000"/>
                    <a:lumOff val="25000"/>
                  </a:schemeClr>
                </a:solidFill>
              </a:rPr>
              <a:t>“Instead </a:t>
            </a:r>
            <a:r>
              <a:rPr lang="en-US" sz="1200" i="1" dirty="0">
                <a:solidFill>
                  <a:schemeClr val="tx1">
                    <a:lumMod val="75000"/>
                    <a:lumOff val="25000"/>
                  </a:schemeClr>
                </a:solidFill>
              </a:rPr>
              <a:t>of helping new ISP startups (especially VPS providers), </a:t>
            </a:r>
            <a:r>
              <a:rPr lang="en-US" sz="1200" i="1" dirty="0" smtClean="0">
                <a:solidFill>
                  <a:schemeClr val="tx1">
                    <a:lumMod val="75000"/>
                    <a:lumOff val="25000"/>
                  </a:schemeClr>
                </a:solidFill>
              </a:rPr>
              <a:t>ARIN is </a:t>
            </a:r>
            <a:r>
              <a:rPr lang="en-US" sz="1200" i="1" dirty="0">
                <a:solidFill>
                  <a:schemeClr val="tx1">
                    <a:lumMod val="75000"/>
                    <a:lumOff val="25000"/>
                  </a:schemeClr>
                </a:solidFill>
              </a:rPr>
              <a:t>currently effectively making everything to make growth a very painful process. This makes absolutely no sense, especially considering that ARIN is funded by the same businesses</a:t>
            </a:r>
            <a:r>
              <a:rPr lang="en-US" sz="1200" i="1" dirty="0" smtClean="0">
                <a:solidFill>
                  <a:schemeClr val="tx1">
                    <a:lumMod val="75000"/>
                    <a:lumOff val="25000"/>
                  </a:schemeClr>
                </a:solidFill>
              </a:rPr>
              <a:t>.”</a:t>
            </a:r>
            <a:endParaRPr lang="en-US" sz="1200" i="1" dirty="0">
              <a:solidFill>
                <a:schemeClr val="tx1">
                  <a:lumMod val="75000"/>
                  <a:lumOff val="25000"/>
                </a:schemeClr>
              </a:solidFill>
            </a:endParaRPr>
          </a:p>
          <a:p>
            <a:pPr marL="57150" indent="-57150">
              <a:spcAft>
                <a:spcPts val="300"/>
              </a:spcAft>
            </a:pPr>
            <a:endParaRPr lang="en-US" sz="600" i="1" dirty="0" smtClean="0">
              <a:solidFill>
                <a:schemeClr val="tx1">
                  <a:lumMod val="75000"/>
                  <a:lumOff val="25000"/>
                </a:schemeClr>
              </a:solidFill>
            </a:endParaRPr>
          </a:p>
          <a:p>
            <a:pPr marL="57150" indent="-57150">
              <a:spcAft>
                <a:spcPts val="300"/>
              </a:spcAft>
            </a:pPr>
            <a:r>
              <a:rPr lang="en-US" sz="1200" i="1" dirty="0" smtClean="0">
                <a:solidFill>
                  <a:schemeClr val="tx1">
                    <a:lumMod val="75000"/>
                    <a:lumOff val="25000"/>
                  </a:schemeClr>
                </a:solidFill>
              </a:rPr>
              <a:t>“Your </a:t>
            </a:r>
            <a:r>
              <a:rPr lang="en-US" sz="1200" i="1" dirty="0">
                <a:solidFill>
                  <a:schemeClr val="tx1">
                    <a:lumMod val="75000"/>
                    <a:lumOff val="25000"/>
                  </a:schemeClr>
                </a:solidFill>
              </a:rPr>
              <a:t>pursuit of your policies is discriminatory against small </a:t>
            </a:r>
            <a:r>
              <a:rPr lang="en-US" sz="1200" i="1" dirty="0" smtClean="0">
                <a:solidFill>
                  <a:schemeClr val="tx1">
                    <a:lumMod val="75000"/>
                    <a:lumOff val="25000"/>
                  </a:schemeClr>
                </a:solidFill>
              </a:rPr>
              <a:t>business.”</a:t>
            </a:r>
          </a:p>
        </p:txBody>
      </p:sp>
      <p:sp>
        <p:nvSpPr>
          <p:cNvPr id="12" name="Rounded Rectangular Callout 11"/>
          <p:cNvSpPr/>
          <p:nvPr/>
        </p:nvSpPr>
        <p:spPr>
          <a:xfrm>
            <a:off x="235390" y="1932266"/>
            <a:ext cx="3777810" cy="4459008"/>
          </a:xfrm>
          <a:prstGeom prst="wedgeRoundRectCallout">
            <a:avLst>
              <a:gd name="adj1" fmla="val 70961"/>
              <a:gd name="adj2" fmla="val -39613"/>
              <a:gd name="adj3" fmla="val 16667"/>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 indent="-57150">
              <a:spcAft>
                <a:spcPts val="300"/>
              </a:spcAft>
            </a:pPr>
            <a:r>
              <a:rPr lang="en-US" sz="1200" i="1" dirty="0">
                <a:solidFill>
                  <a:schemeClr val="tx1">
                    <a:lumMod val="75000"/>
                    <a:lumOff val="25000"/>
                  </a:schemeClr>
                </a:solidFill>
              </a:rPr>
              <a:t>“I have been very please with my interactions with </a:t>
            </a:r>
            <a:r>
              <a:rPr lang="en-US" sz="1200" i="1" dirty="0" smtClean="0">
                <a:solidFill>
                  <a:schemeClr val="tx1">
                    <a:lumMod val="75000"/>
                    <a:lumOff val="25000"/>
                  </a:schemeClr>
                </a:solidFill>
              </a:rPr>
              <a:t>them.”</a:t>
            </a:r>
          </a:p>
          <a:p>
            <a:pPr marL="57150" indent="-57150">
              <a:spcAft>
                <a:spcPts val="300"/>
              </a:spcAft>
            </a:pPr>
            <a:endParaRPr lang="en-US" sz="600" i="1" dirty="0">
              <a:solidFill>
                <a:schemeClr val="tx1">
                  <a:lumMod val="75000"/>
                  <a:lumOff val="25000"/>
                </a:schemeClr>
              </a:solidFill>
            </a:endParaRPr>
          </a:p>
          <a:p>
            <a:pPr marL="57150" indent="-57150">
              <a:spcAft>
                <a:spcPts val="300"/>
              </a:spcAft>
            </a:pPr>
            <a:r>
              <a:rPr lang="en-US" sz="1200" i="1" dirty="0">
                <a:solidFill>
                  <a:schemeClr val="tx1">
                    <a:lumMod val="75000"/>
                    <a:lumOff val="25000"/>
                  </a:schemeClr>
                </a:solidFill>
              </a:rPr>
              <a:t>“I </a:t>
            </a:r>
            <a:r>
              <a:rPr lang="en-US" sz="1200" i="1" dirty="0" smtClean="0">
                <a:solidFill>
                  <a:schemeClr val="tx1">
                    <a:lumMod val="75000"/>
                    <a:lumOff val="25000"/>
                  </a:schemeClr>
                </a:solidFill>
              </a:rPr>
              <a:t>believe </a:t>
            </a:r>
            <a:r>
              <a:rPr lang="en-US" sz="1200" i="1" dirty="0">
                <a:solidFill>
                  <a:schemeClr val="tx1">
                    <a:lumMod val="75000"/>
                    <a:lumOff val="25000"/>
                  </a:schemeClr>
                </a:solidFill>
              </a:rPr>
              <a:t>ARIN has organized IP allocations in the correct manner</a:t>
            </a:r>
            <a:r>
              <a:rPr lang="en-US" sz="1200" i="1" dirty="0" smtClean="0">
                <a:solidFill>
                  <a:schemeClr val="tx1">
                    <a:lumMod val="75000"/>
                    <a:lumOff val="25000"/>
                  </a:schemeClr>
                </a:solidFill>
              </a:rPr>
              <a:t>.”</a:t>
            </a:r>
          </a:p>
          <a:p>
            <a:pPr marL="57150" indent="-57150">
              <a:spcAft>
                <a:spcPts val="300"/>
              </a:spcAft>
            </a:pPr>
            <a:endParaRPr lang="en-US" sz="600" i="1" dirty="0">
              <a:solidFill>
                <a:schemeClr val="tx1">
                  <a:lumMod val="75000"/>
                  <a:lumOff val="25000"/>
                </a:schemeClr>
              </a:solidFill>
            </a:endParaRPr>
          </a:p>
          <a:p>
            <a:pPr marL="57150" indent="-57150">
              <a:spcAft>
                <a:spcPts val="300"/>
              </a:spcAft>
            </a:pPr>
            <a:r>
              <a:rPr lang="en-US" sz="1200" i="1" dirty="0">
                <a:solidFill>
                  <a:schemeClr val="tx1">
                    <a:lumMod val="75000"/>
                    <a:lumOff val="25000"/>
                  </a:schemeClr>
                </a:solidFill>
              </a:rPr>
              <a:t>“No problems with getting what I need done. I gave it a 6 instead of a 7 for the learning curve/complexity involved</a:t>
            </a:r>
            <a:r>
              <a:rPr lang="en-US" sz="1200" i="1" dirty="0" smtClean="0">
                <a:solidFill>
                  <a:schemeClr val="tx1">
                    <a:lumMod val="75000"/>
                    <a:lumOff val="25000"/>
                  </a:schemeClr>
                </a:solidFill>
              </a:rPr>
              <a:t>.”</a:t>
            </a:r>
          </a:p>
          <a:p>
            <a:pPr marL="57150" indent="-57150">
              <a:spcAft>
                <a:spcPts val="300"/>
              </a:spcAft>
            </a:pPr>
            <a:endParaRPr lang="en-US" sz="600" i="1" dirty="0">
              <a:solidFill>
                <a:schemeClr val="tx1">
                  <a:lumMod val="75000"/>
                  <a:lumOff val="25000"/>
                </a:schemeClr>
              </a:solidFill>
            </a:endParaRPr>
          </a:p>
          <a:p>
            <a:pPr marL="57150" indent="-57150">
              <a:spcAft>
                <a:spcPts val="300"/>
              </a:spcAft>
            </a:pPr>
            <a:r>
              <a:rPr lang="en-US" sz="1200" i="1" dirty="0" smtClean="0">
                <a:solidFill>
                  <a:schemeClr val="tx1">
                    <a:lumMod val="75000"/>
                    <a:lumOff val="25000"/>
                  </a:schemeClr>
                </a:solidFill>
              </a:rPr>
              <a:t>“There </a:t>
            </a:r>
            <a:r>
              <a:rPr lang="en-US" sz="1200" i="1" dirty="0">
                <a:solidFill>
                  <a:schemeClr val="tx1">
                    <a:lumMod val="75000"/>
                    <a:lumOff val="25000"/>
                  </a:schemeClr>
                </a:solidFill>
              </a:rPr>
              <a:t>is a lot of paperwork and the website can feel like a maze. But they are fair about their assignments and the people are very helpful</a:t>
            </a:r>
            <a:r>
              <a:rPr lang="en-US" sz="1200" i="1" dirty="0" smtClean="0">
                <a:solidFill>
                  <a:schemeClr val="tx1">
                    <a:lumMod val="75000"/>
                    <a:lumOff val="25000"/>
                  </a:schemeClr>
                </a:solidFill>
              </a:rPr>
              <a:t>.”</a:t>
            </a:r>
          </a:p>
          <a:p>
            <a:pPr marL="57150" indent="-57150">
              <a:spcAft>
                <a:spcPts val="300"/>
              </a:spcAft>
            </a:pPr>
            <a:endParaRPr lang="en-US" sz="600" i="1" dirty="0" smtClean="0">
              <a:solidFill>
                <a:schemeClr val="tx1">
                  <a:lumMod val="75000"/>
                  <a:lumOff val="25000"/>
                </a:schemeClr>
              </a:solidFill>
            </a:endParaRPr>
          </a:p>
          <a:p>
            <a:pPr marL="57150" indent="-57150">
              <a:spcAft>
                <a:spcPts val="300"/>
              </a:spcAft>
            </a:pPr>
            <a:r>
              <a:rPr lang="en-US" sz="1200" i="1" dirty="0">
                <a:solidFill>
                  <a:schemeClr val="tx1">
                    <a:lumMod val="75000"/>
                    <a:lumOff val="25000"/>
                  </a:schemeClr>
                </a:solidFill>
              </a:rPr>
              <a:t>“Recent updates to web management of IP space was a huge improvement over the early 2000's and resources for </a:t>
            </a:r>
            <a:r>
              <a:rPr lang="en-US" sz="1200" i="1" dirty="0" smtClean="0">
                <a:solidFill>
                  <a:schemeClr val="tx1">
                    <a:lumMod val="75000"/>
                    <a:lumOff val="25000"/>
                  </a:schemeClr>
                </a:solidFill>
              </a:rPr>
              <a:t>information.”</a:t>
            </a:r>
          </a:p>
          <a:p>
            <a:pPr marL="57150" indent="-57150">
              <a:spcAft>
                <a:spcPts val="300"/>
              </a:spcAft>
            </a:pPr>
            <a:endParaRPr lang="en-US" sz="600" i="1" dirty="0">
              <a:solidFill>
                <a:schemeClr val="tx1">
                  <a:lumMod val="75000"/>
                  <a:lumOff val="25000"/>
                </a:schemeClr>
              </a:solidFill>
            </a:endParaRPr>
          </a:p>
          <a:p>
            <a:pPr marL="57150" indent="-57150">
              <a:spcAft>
                <a:spcPts val="300"/>
              </a:spcAft>
            </a:pPr>
            <a:r>
              <a:rPr lang="en-US" sz="1200" i="1" dirty="0">
                <a:solidFill>
                  <a:schemeClr val="tx1">
                    <a:lumMod val="75000"/>
                    <a:lumOff val="25000"/>
                  </a:schemeClr>
                </a:solidFill>
              </a:rPr>
              <a:t>“Good online tools.  Minimal interaction required</a:t>
            </a:r>
            <a:r>
              <a:rPr lang="en-US" sz="1200" i="1" dirty="0" smtClean="0">
                <a:solidFill>
                  <a:schemeClr val="tx1">
                    <a:lumMod val="75000"/>
                    <a:lumOff val="25000"/>
                  </a:schemeClr>
                </a:solidFill>
              </a:rPr>
              <a:t>.”</a:t>
            </a:r>
          </a:p>
          <a:p>
            <a:pPr marL="57150" indent="-57150">
              <a:spcAft>
                <a:spcPts val="300"/>
              </a:spcAft>
            </a:pPr>
            <a:endParaRPr lang="en-US" sz="600" i="1" dirty="0">
              <a:solidFill>
                <a:schemeClr val="tx1">
                  <a:lumMod val="75000"/>
                  <a:lumOff val="25000"/>
                </a:schemeClr>
              </a:solidFill>
            </a:endParaRPr>
          </a:p>
          <a:p>
            <a:pPr marL="57150" indent="-57150">
              <a:spcAft>
                <a:spcPts val="300"/>
              </a:spcAft>
            </a:pPr>
            <a:r>
              <a:rPr lang="en-US" sz="1200" i="1" dirty="0">
                <a:solidFill>
                  <a:schemeClr val="tx1">
                    <a:lumMod val="75000"/>
                    <a:lumOff val="25000"/>
                  </a:schemeClr>
                </a:solidFill>
              </a:rPr>
              <a:t>“I needed some help within the last couple months to sort out some legacy problems and your support exceeded my expectations in getting this resolved</a:t>
            </a:r>
            <a:r>
              <a:rPr lang="en-US" sz="1200" i="1" dirty="0" smtClean="0">
                <a:solidFill>
                  <a:schemeClr val="tx1">
                    <a:lumMod val="75000"/>
                    <a:lumOff val="25000"/>
                  </a:schemeClr>
                </a:solidFill>
              </a:rPr>
              <a:t>.”</a:t>
            </a:r>
            <a:endParaRPr lang="en-US" sz="1200" i="1" dirty="0">
              <a:solidFill>
                <a:schemeClr val="tx1">
                  <a:lumMod val="75000"/>
                  <a:lumOff val="25000"/>
                </a:schemeClr>
              </a:solidFill>
            </a:endParaRPr>
          </a:p>
        </p:txBody>
      </p:sp>
    </p:spTree>
    <p:extLst>
      <p:ext uri="{BB962C8B-B14F-4D97-AF65-F5344CB8AC3E}">
        <p14:creationId xmlns:p14="http://schemas.microsoft.com/office/powerpoint/2010/main" val="15368906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 y="6492875"/>
            <a:ext cx="7498080" cy="365125"/>
          </a:xfrm>
        </p:spPr>
        <p:txBody>
          <a:bodyPr/>
          <a:lstStyle/>
          <a:p>
            <a:r>
              <a:rPr lang="en-US" dirty="0" smtClean="0"/>
              <a:t>Q2a. Why did you rate your satisfaction  [with the value you receive from ARIN] a [INSERT RATING FROM Q2]? </a:t>
            </a:r>
            <a:endParaRPr lang="en-US" dirty="0"/>
          </a:p>
        </p:txBody>
      </p:sp>
      <p:sp>
        <p:nvSpPr>
          <p:cNvPr id="5" name="Slide Number Placeholder 4"/>
          <p:cNvSpPr>
            <a:spLocks noGrp="1"/>
          </p:cNvSpPr>
          <p:nvPr>
            <p:ph type="sldNum" sz="quarter" idx="12"/>
          </p:nvPr>
        </p:nvSpPr>
        <p:spPr/>
        <p:txBody>
          <a:bodyPr/>
          <a:lstStyle/>
          <a:p>
            <a:fld id="{A2904778-740C-4267-8D48-353E71543621}" type="slidenum">
              <a:rPr lang="en-US" smtClean="0"/>
              <a:pPr/>
              <a:t>11</a:t>
            </a:fld>
            <a:endParaRPr lang="en-US"/>
          </a:p>
        </p:txBody>
      </p:sp>
      <p:sp>
        <p:nvSpPr>
          <p:cNvPr id="6" name="Title 5"/>
          <p:cNvSpPr>
            <a:spLocks noGrp="1"/>
          </p:cNvSpPr>
          <p:nvPr>
            <p:ph type="title"/>
          </p:nvPr>
        </p:nvSpPr>
        <p:spPr/>
        <p:txBody>
          <a:bodyPr>
            <a:normAutofit/>
          </a:bodyPr>
          <a:lstStyle/>
          <a:p>
            <a:r>
              <a:rPr lang="en-US" sz="2000" dirty="0" smtClean="0"/>
              <a:t>Those satisfied with the fees believe they are reasonable for the services provided or are legacy members who do not pay anything. Many members of the community dissatisfied with the fees find new IPv6 costs too high.</a:t>
            </a:r>
            <a:endParaRPr lang="en-US" sz="2000" dirty="0"/>
          </a:p>
        </p:txBody>
      </p:sp>
      <p:sp>
        <p:nvSpPr>
          <p:cNvPr id="9" name="Title 1"/>
          <p:cNvSpPr txBox="1">
            <a:spLocks/>
          </p:cNvSpPr>
          <p:nvPr/>
        </p:nvSpPr>
        <p:spPr>
          <a:xfrm>
            <a:off x="4978400" y="1121997"/>
            <a:ext cx="4076700" cy="60267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smtClean="0">
                <a:solidFill>
                  <a:schemeClr val="tx1">
                    <a:lumMod val="75000"/>
                    <a:lumOff val="25000"/>
                  </a:schemeClr>
                </a:solidFill>
              </a:rPr>
              <a:t>Reasons for Low Overall Satisfaction Based on Fees Paid</a:t>
            </a:r>
          </a:p>
          <a:p>
            <a:r>
              <a:rPr lang="en-US" sz="1400" dirty="0" smtClean="0">
                <a:solidFill>
                  <a:schemeClr val="tx1">
                    <a:lumMod val="75000"/>
                    <a:lumOff val="25000"/>
                  </a:schemeClr>
                </a:solidFill>
              </a:rPr>
              <a:t>(1 or 2 on 7-point Satisfaction Scale)</a:t>
            </a:r>
            <a:endParaRPr lang="en-US" sz="1100" dirty="0">
              <a:solidFill>
                <a:schemeClr val="tx1">
                  <a:lumMod val="75000"/>
                  <a:lumOff val="25000"/>
                </a:schemeClr>
              </a:solidFill>
            </a:endParaRPr>
          </a:p>
        </p:txBody>
      </p:sp>
      <p:sp>
        <p:nvSpPr>
          <p:cNvPr id="10" name="Title 1"/>
          <p:cNvSpPr txBox="1">
            <a:spLocks/>
          </p:cNvSpPr>
          <p:nvPr/>
        </p:nvSpPr>
        <p:spPr>
          <a:xfrm>
            <a:off x="85945" y="1121997"/>
            <a:ext cx="4076700" cy="60267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smtClean="0">
                <a:solidFill>
                  <a:schemeClr val="tx1">
                    <a:lumMod val="75000"/>
                    <a:lumOff val="25000"/>
                  </a:schemeClr>
                </a:solidFill>
              </a:rPr>
              <a:t>Reasons for High Overall Satisfaction Based on Fees Paid</a:t>
            </a:r>
          </a:p>
          <a:p>
            <a:r>
              <a:rPr lang="en-US" sz="1400" dirty="0" smtClean="0">
                <a:solidFill>
                  <a:schemeClr val="tx1">
                    <a:lumMod val="75000"/>
                    <a:lumOff val="25000"/>
                  </a:schemeClr>
                </a:solidFill>
              </a:rPr>
              <a:t>(6 or 7 on 7-point Satisfaction Scale)</a:t>
            </a:r>
            <a:endParaRPr lang="en-US" sz="1100" dirty="0">
              <a:solidFill>
                <a:schemeClr val="tx1">
                  <a:lumMod val="75000"/>
                  <a:lumOff val="25000"/>
                </a:schemeClr>
              </a:solidFill>
            </a:endParaRPr>
          </a:p>
        </p:txBody>
      </p:sp>
      <p:sp>
        <p:nvSpPr>
          <p:cNvPr id="11" name="Rounded Rectangular Callout 10"/>
          <p:cNvSpPr/>
          <p:nvPr/>
        </p:nvSpPr>
        <p:spPr>
          <a:xfrm>
            <a:off x="4876800" y="1945048"/>
            <a:ext cx="4178300" cy="4446226"/>
          </a:xfrm>
          <a:prstGeom prst="wedgeRoundRectCallout">
            <a:avLst>
              <a:gd name="adj1" fmla="val -70679"/>
              <a:gd name="adj2" fmla="val 43685"/>
              <a:gd name="adj3" fmla="val 16667"/>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7150" indent="-57150">
              <a:spcAft>
                <a:spcPts val="300"/>
              </a:spcAft>
            </a:pPr>
            <a:r>
              <a:rPr lang="en-US" sz="1200" i="1" dirty="0">
                <a:solidFill>
                  <a:schemeClr val="tx1">
                    <a:lumMod val="75000"/>
                    <a:lumOff val="25000"/>
                  </a:schemeClr>
                </a:solidFill>
              </a:rPr>
              <a:t>“Too much of the high fees go to items unrelated to the services provided</a:t>
            </a:r>
            <a:r>
              <a:rPr lang="en-US" sz="1200" i="1" dirty="0" smtClean="0">
                <a:solidFill>
                  <a:schemeClr val="tx1">
                    <a:lumMod val="75000"/>
                    <a:lumOff val="25000"/>
                  </a:schemeClr>
                </a:solidFill>
              </a:rPr>
              <a:t>.”</a:t>
            </a:r>
          </a:p>
          <a:p>
            <a:pPr marL="57150" indent="-57150">
              <a:spcAft>
                <a:spcPts val="300"/>
              </a:spcAft>
            </a:pPr>
            <a:endParaRPr lang="en-US" sz="600" i="1" dirty="0">
              <a:solidFill>
                <a:schemeClr val="tx1">
                  <a:lumMod val="75000"/>
                  <a:lumOff val="25000"/>
                </a:schemeClr>
              </a:solidFill>
            </a:endParaRPr>
          </a:p>
          <a:p>
            <a:pPr marL="57150" indent="-57150">
              <a:spcAft>
                <a:spcPts val="300"/>
              </a:spcAft>
            </a:pPr>
            <a:r>
              <a:rPr lang="en-US" sz="1200" i="1" dirty="0">
                <a:solidFill>
                  <a:schemeClr val="tx1">
                    <a:lumMod val="75000"/>
                    <a:lumOff val="25000"/>
                  </a:schemeClr>
                </a:solidFill>
              </a:rPr>
              <a:t>“Pay too much for what is essentially an automated process. Seems like there is way too much bureaucracy and I am concerned about proposed fees for IPv6 address space which frankly would be ludicrous</a:t>
            </a:r>
            <a:r>
              <a:rPr lang="en-US" sz="1200" i="1" dirty="0" smtClean="0">
                <a:solidFill>
                  <a:schemeClr val="tx1">
                    <a:lumMod val="75000"/>
                    <a:lumOff val="25000"/>
                  </a:schemeClr>
                </a:solidFill>
              </a:rPr>
              <a:t>.”</a:t>
            </a:r>
          </a:p>
          <a:p>
            <a:pPr marL="57150" indent="-57150">
              <a:spcAft>
                <a:spcPts val="300"/>
              </a:spcAft>
            </a:pPr>
            <a:endParaRPr lang="en-US" sz="600" i="1" dirty="0">
              <a:solidFill>
                <a:schemeClr val="tx1">
                  <a:lumMod val="75000"/>
                  <a:lumOff val="25000"/>
                </a:schemeClr>
              </a:solidFill>
            </a:endParaRPr>
          </a:p>
          <a:p>
            <a:pPr marL="57150" indent="-57150">
              <a:spcAft>
                <a:spcPts val="300"/>
              </a:spcAft>
            </a:pPr>
            <a:r>
              <a:rPr lang="en-US" sz="1200" i="1" dirty="0">
                <a:solidFill>
                  <a:schemeClr val="tx1">
                    <a:lumMod val="75000"/>
                    <a:lumOff val="25000"/>
                  </a:schemeClr>
                </a:solidFill>
              </a:rPr>
              <a:t>“I'm very disappointed that IPv6 costs extra (double in our case</a:t>
            </a:r>
            <a:r>
              <a:rPr lang="en-US" sz="1200" i="1" dirty="0" smtClean="0">
                <a:solidFill>
                  <a:schemeClr val="tx1">
                    <a:lumMod val="75000"/>
                    <a:lumOff val="25000"/>
                  </a:schemeClr>
                </a:solidFill>
              </a:rPr>
              <a:t>!).”</a:t>
            </a:r>
          </a:p>
          <a:p>
            <a:pPr marL="57150" indent="-57150">
              <a:spcAft>
                <a:spcPts val="300"/>
              </a:spcAft>
            </a:pPr>
            <a:endParaRPr lang="en-US" sz="600" i="1" dirty="0">
              <a:solidFill>
                <a:schemeClr val="tx1">
                  <a:lumMod val="75000"/>
                  <a:lumOff val="25000"/>
                </a:schemeClr>
              </a:solidFill>
            </a:endParaRPr>
          </a:p>
          <a:p>
            <a:pPr marL="57150" indent="-57150">
              <a:spcAft>
                <a:spcPts val="300"/>
              </a:spcAft>
            </a:pPr>
            <a:r>
              <a:rPr lang="en-US" sz="1200" i="1" dirty="0">
                <a:solidFill>
                  <a:schemeClr val="tx1">
                    <a:lumMod val="75000"/>
                    <a:lumOff val="25000"/>
                  </a:schemeClr>
                </a:solidFill>
              </a:rPr>
              <a:t>“ARIN only makes it more difficult for an ISP to function as a business. The amount of nonsense we had to go through so far (and continuing to go through) when dealing with ARIN is unspeakable</a:t>
            </a:r>
            <a:r>
              <a:rPr lang="en-US" sz="1200" i="1" dirty="0" smtClean="0">
                <a:solidFill>
                  <a:schemeClr val="tx1">
                    <a:lumMod val="75000"/>
                    <a:lumOff val="25000"/>
                  </a:schemeClr>
                </a:solidFill>
              </a:rPr>
              <a:t>.”</a:t>
            </a:r>
          </a:p>
          <a:p>
            <a:pPr marL="57150" indent="-57150">
              <a:spcAft>
                <a:spcPts val="300"/>
              </a:spcAft>
            </a:pPr>
            <a:endParaRPr lang="en-US" sz="600" i="1" dirty="0">
              <a:solidFill>
                <a:schemeClr val="tx1">
                  <a:lumMod val="75000"/>
                  <a:lumOff val="25000"/>
                </a:schemeClr>
              </a:solidFill>
            </a:endParaRPr>
          </a:p>
          <a:p>
            <a:pPr marL="57150" indent="-57150">
              <a:spcAft>
                <a:spcPts val="300"/>
              </a:spcAft>
            </a:pPr>
            <a:r>
              <a:rPr lang="en-US" sz="1200" i="1" dirty="0">
                <a:solidFill>
                  <a:schemeClr val="tx1">
                    <a:lumMod val="75000"/>
                    <a:lumOff val="25000"/>
                  </a:schemeClr>
                </a:solidFill>
              </a:rPr>
              <a:t>“Numbers are free.  ARIN provides very little value for what is basically a free (but limited) resource.  ARIN needs to provide more value for the money</a:t>
            </a:r>
            <a:r>
              <a:rPr lang="en-US" sz="1200" i="1" dirty="0" smtClean="0">
                <a:solidFill>
                  <a:schemeClr val="tx1">
                    <a:lumMod val="75000"/>
                    <a:lumOff val="25000"/>
                  </a:schemeClr>
                </a:solidFill>
              </a:rPr>
              <a:t>.”</a:t>
            </a:r>
          </a:p>
          <a:p>
            <a:pPr marL="57150" indent="-57150">
              <a:spcAft>
                <a:spcPts val="300"/>
              </a:spcAft>
            </a:pPr>
            <a:endParaRPr lang="en-US" sz="600" i="1" dirty="0">
              <a:solidFill>
                <a:schemeClr val="tx1">
                  <a:lumMod val="75000"/>
                  <a:lumOff val="25000"/>
                </a:schemeClr>
              </a:solidFill>
            </a:endParaRPr>
          </a:p>
          <a:p>
            <a:pPr marL="57150" indent="-57150">
              <a:spcAft>
                <a:spcPts val="300"/>
              </a:spcAft>
            </a:pPr>
            <a:r>
              <a:rPr lang="en-US" sz="1200" i="1" dirty="0" smtClean="0">
                <a:solidFill>
                  <a:schemeClr val="tx1">
                    <a:lumMod val="75000"/>
                    <a:lumOff val="25000"/>
                  </a:schemeClr>
                </a:solidFill>
              </a:rPr>
              <a:t>“Not sure what value I get.”</a:t>
            </a:r>
          </a:p>
        </p:txBody>
      </p:sp>
      <p:sp>
        <p:nvSpPr>
          <p:cNvPr id="12" name="Rounded Rectangular Callout 11"/>
          <p:cNvSpPr/>
          <p:nvPr/>
        </p:nvSpPr>
        <p:spPr>
          <a:xfrm>
            <a:off x="235390" y="1932266"/>
            <a:ext cx="3777810" cy="4459008"/>
          </a:xfrm>
          <a:prstGeom prst="wedgeRoundRectCallout">
            <a:avLst>
              <a:gd name="adj1" fmla="val 70961"/>
              <a:gd name="adj2" fmla="val -39613"/>
              <a:gd name="adj3" fmla="val 16667"/>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 indent="-57150">
              <a:spcAft>
                <a:spcPts val="300"/>
              </a:spcAft>
            </a:pPr>
            <a:r>
              <a:rPr lang="en-US" sz="1200" i="1" dirty="0">
                <a:solidFill>
                  <a:schemeClr val="tx1">
                    <a:lumMod val="75000"/>
                    <a:lumOff val="25000"/>
                  </a:schemeClr>
                </a:solidFill>
              </a:rPr>
              <a:t>“Seems we get a reasonable service for a reasonable rate</a:t>
            </a:r>
            <a:r>
              <a:rPr lang="en-US" sz="1200" i="1" dirty="0" smtClean="0">
                <a:solidFill>
                  <a:schemeClr val="tx1">
                    <a:lumMod val="75000"/>
                    <a:lumOff val="25000"/>
                  </a:schemeClr>
                </a:solidFill>
              </a:rPr>
              <a:t>.”</a:t>
            </a:r>
          </a:p>
          <a:p>
            <a:pPr marL="57150" indent="-57150">
              <a:spcAft>
                <a:spcPts val="300"/>
              </a:spcAft>
            </a:pPr>
            <a:endParaRPr lang="en-US" sz="600" i="1" dirty="0">
              <a:solidFill>
                <a:schemeClr val="tx1">
                  <a:lumMod val="75000"/>
                  <a:lumOff val="25000"/>
                </a:schemeClr>
              </a:solidFill>
            </a:endParaRPr>
          </a:p>
          <a:p>
            <a:pPr marL="57150" indent="-57150">
              <a:spcAft>
                <a:spcPts val="300"/>
              </a:spcAft>
            </a:pPr>
            <a:r>
              <a:rPr lang="en-US" sz="1200" i="1" dirty="0">
                <a:solidFill>
                  <a:schemeClr val="tx1">
                    <a:lumMod val="75000"/>
                    <a:lumOff val="25000"/>
                  </a:schemeClr>
                </a:solidFill>
              </a:rPr>
              <a:t>“Excellent work completing what we ask for in a timely manner</a:t>
            </a:r>
            <a:r>
              <a:rPr lang="en-US" sz="1200" i="1" dirty="0" smtClean="0">
                <a:solidFill>
                  <a:schemeClr val="tx1">
                    <a:lumMod val="75000"/>
                    <a:lumOff val="25000"/>
                  </a:schemeClr>
                </a:solidFill>
              </a:rPr>
              <a:t>.”</a:t>
            </a:r>
          </a:p>
          <a:p>
            <a:pPr marL="57150" indent="-57150">
              <a:spcAft>
                <a:spcPts val="300"/>
              </a:spcAft>
            </a:pPr>
            <a:endParaRPr lang="en-US" sz="600" i="1" dirty="0">
              <a:solidFill>
                <a:schemeClr val="tx1">
                  <a:lumMod val="75000"/>
                  <a:lumOff val="25000"/>
                </a:schemeClr>
              </a:solidFill>
            </a:endParaRPr>
          </a:p>
          <a:p>
            <a:pPr marL="57150" indent="-57150">
              <a:spcAft>
                <a:spcPts val="300"/>
              </a:spcAft>
            </a:pPr>
            <a:r>
              <a:rPr lang="en-US" sz="1200" i="1" dirty="0">
                <a:solidFill>
                  <a:schemeClr val="tx1">
                    <a:lumMod val="75000"/>
                    <a:lumOff val="25000"/>
                  </a:schemeClr>
                </a:solidFill>
              </a:rPr>
              <a:t>“The fees are very reasonable.  I actually think they should be raised</a:t>
            </a:r>
            <a:r>
              <a:rPr lang="en-US" sz="1200" i="1" dirty="0" smtClean="0">
                <a:solidFill>
                  <a:schemeClr val="tx1">
                    <a:lumMod val="75000"/>
                    <a:lumOff val="25000"/>
                  </a:schemeClr>
                </a:solidFill>
              </a:rPr>
              <a:t>.”</a:t>
            </a:r>
          </a:p>
          <a:p>
            <a:pPr marL="57150" indent="-57150">
              <a:spcAft>
                <a:spcPts val="300"/>
              </a:spcAft>
            </a:pPr>
            <a:endParaRPr lang="en-US" sz="600" i="1" dirty="0">
              <a:solidFill>
                <a:schemeClr val="tx1">
                  <a:lumMod val="75000"/>
                  <a:lumOff val="25000"/>
                </a:schemeClr>
              </a:solidFill>
            </a:endParaRPr>
          </a:p>
          <a:p>
            <a:pPr marL="57150" indent="-57150">
              <a:spcAft>
                <a:spcPts val="300"/>
              </a:spcAft>
            </a:pPr>
            <a:r>
              <a:rPr lang="en-US" sz="1200" i="1" dirty="0">
                <a:solidFill>
                  <a:schemeClr val="tx1">
                    <a:lumMod val="75000"/>
                    <a:lumOff val="25000"/>
                  </a:schemeClr>
                </a:solidFill>
              </a:rPr>
              <a:t>“The </a:t>
            </a:r>
            <a:r>
              <a:rPr lang="en-US" sz="1200" i="1" dirty="0" smtClean="0">
                <a:solidFill>
                  <a:schemeClr val="tx1">
                    <a:lumMod val="75000"/>
                    <a:lumOff val="25000"/>
                  </a:schemeClr>
                </a:solidFill>
              </a:rPr>
              <a:t>fees </a:t>
            </a:r>
            <a:r>
              <a:rPr lang="en-US" sz="1200" i="1" dirty="0">
                <a:solidFill>
                  <a:schemeClr val="tx1">
                    <a:lumMod val="75000"/>
                    <a:lumOff val="25000"/>
                  </a:schemeClr>
                </a:solidFill>
              </a:rPr>
              <a:t>are a little high for imaginary property, but not out of reach for even small </a:t>
            </a:r>
            <a:r>
              <a:rPr lang="en-US" sz="1200" i="1" dirty="0" smtClean="0">
                <a:solidFill>
                  <a:schemeClr val="tx1">
                    <a:lumMod val="75000"/>
                    <a:lumOff val="25000"/>
                  </a:schemeClr>
                </a:solidFill>
              </a:rPr>
              <a:t>organizations.”</a:t>
            </a:r>
          </a:p>
          <a:p>
            <a:pPr marL="57150" indent="-57150">
              <a:spcAft>
                <a:spcPts val="300"/>
              </a:spcAft>
            </a:pPr>
            <a:endParaRPr lang="en-US" sz="600" i="1" dirty="0">
              <a:solidFill>
                <a:schemeClr val="tx1">
                  <a:lumMod val="75000"/>
                  <a:lumOff val="25000"/>
                </a:schemeClr>
              </a:solidFill>
            </a:endParaRPr>
          </a:p>
          <a:p>
            <a:pPr marL="57150" indent="-57150">
              <a:spcAft>
                <a:spcPts val="300"/>
              </a:spcAft>
            </a:pPr>
            <a:r>
              <a:rPr lang="en-US" sz="1200" i="1" dirty="0">
                <a:solidFill>
                  <a:schemeClr val="tx1">
                    <a:lumMod val="75000"/>
                    <a:lumOff val="25000"/>
                  </a:schemeClr>
                </a:solidFill>
              </a:rPr>
              <a:t>“We don't pay a high fee for the services we receive.  We don't need much in the way of services either.  So, value matches in my opinion</a:t>
            </a:r>
            <a:r>
              <a:rPr lang="en-US" sz="1200" i="1" dirty="0" smtClean="0">
                <a:solidFill>
                  <a:schemeClr val="tx1">
                    <a:lumMod val="75000"/>
                    <a:lumOff val="25000"/>
                  </a:schemeClr>
                </a:solidFill>
              </a:rPr>
              <a:t>.”</a:t>
            </a:r>
          </a:p>
          <a:p>
            <a:pPr marL="57150" indent="-57150">
              <a:spcAft>
                <a:spcPts val="300"/>
              </a:spcAft>
            </a:pPr>
            <a:endParaRPr lang="en-US" sz="600" i="1" dirty="0">
              <a:solidFill>
                <a:schemeClr val="tx1">
                  <a:lumMod val="75000"/>
                  <a:lumOff val="25000"/>
                </a:schemeClr>
              </a:solidFill>
            </a:endParaRPr>
          </a:p>
          <a:p>
            <a:pPr marL="57150" indent="-57150">
              <a:spcAft>
                <a:spcPts val="300"/>
              </a:spcAft>
            </a:pPr>
            <a:r>
              <a:rPr lang="en-US" sz="1200" i="1" dirty="0">
                <a:solidFill>
                  <a:schemeClr val="tx1">
                    <a:lumMod val="75000"/>
                    <a:lumOff val="25000"/>
                  </a:schemeClr>
                </a:solidFill>
              </a:rPr>
              <a:t>“I felt that the fee schedule was explained very well in advance and they were fair</a:t>
            </a:r>
            <a:r>
              <a:rPr lang="en-US" sz="1200" i="1" dirty="0" smtClean="0">
                <a:solidFill>
                  <a:schemeClr val="tx1">
                    <a:lumMod val="75000"/>
                    <a:lumOff val="25000"/>
                  </a:schemeClr>
                </a:solidFill>
              </a:rPr>
              <a:t>.”</a:t>
            </a:r>
          </a:p>
          <a:p>
            <a:pPr marL="57150" indent="-57150">
              <a:spcAft>
                <a:spcPts val="300"/>
              </a:spcAft>
            </a:pPr>
            <a:endParaRPr lang="en-US" sz="600" i="1" dirty="0">
              <a:solidFill>
                <a:schemeClr val="tx1">
                  <a:lumMod val="75000"/>
                  <a:lumOff val="25000"/>
                </a:schemeClr>
              </a:solidFill>
            </a:endParaRPr>
          </a:p>
          <a:p>
            <a:pPr marL="57150" indent="-57150">
              <a:spcAft>
                <a:spcPts val="300"/>
              </a:spcAft>
            </a:pPr>
            <a:r>
              <a:rPr lang="en-US" sz="1200" i="1" dirty="0">
                <a:solidFill>
                  <a:schemeClr val="tx1">
                    <a:lumMod val="75000"/>
                    <a:lumOff val="25000"/>
                  </a:schemeClr>
                </a:solidFill>
              </a:rPr>
              <a:t>“Not paying anything for an old Class C</a:t>
            </a:r>
            <a:r>
              <a:rPr lang="en-US" sz="1200" i="1" dirty="0" smtClean="0">
                <a:solidFill>
                  <a:schemeClr val="tx1">
                    <a:lumMod val="75000"/>
                    <a:lumOff val="25000"/>
                  </a:schemeClr>
                </a:solidFill>
              </a:rPr>
              <a:t>.”</a:t>
            </a:r>
          </a:p>
          <a:p>
            <a:pPr marL="57150" indent="-57150">
              <a:spcAft>
                <a:spcPts val="300"/>
              </a:spcAft>
            </a:pPr>
            <a:endParaRPr lang="en-US" sz="600" i="1" dirty="0">
              <a:solidFill>
                <a:schemeClr val="tx1">
                  <a:lumMod val="75000"/>
                  <a:lumOff val="25000"/>
                </a:schemeClr>
              </a:solidFill>
            </a:endParaRPr>
          </a:p>
          <a:p>
            <a:pPr marL="57150" indent="-57150">
              <a:spcAft>
                <a:spcPts val="300"/>
              </a:spcAft>
            </a:pPr>
            <a:r>
              <a:rPr lang="en-US" sz="1200" i="1" dirty="0">
                <a:solidFill>
                  <a:schemeClr val="tx1">
                    <a:lumMod val="75000"/>
                    <a:lumOff val="25000"/>
                  </a:schemeClr>
                </a:solidFill>
              </a:rPr>
              <a:t>“Being rated a legacy address allocation, the fees paid are minimal, and the services available are great for the cost</a:t>
            </a:r>
            <a:r>
              <a:rPr lang="en-US" sz="1200" i="1" dirty="0" smtClean="0">
                <a:solidFill>
                  <a:schemeClr val="tx1">
                    <a:lumMod val="75000"/>
                    <a:lumOff val="25000"/>
                  </a:schemeClr>
                </a:solidFill>
              </a:rPr>
              <a:t>.”</a:t>
            </a:r>
          </a:p>
        </p:txBody>
      </p:sp>
    </p:spTree>
    <p:extLst>
      <p:ext uri="{BB962C8B-B14F-4D97-AF65-F5344CB8AC3E}">
        <p14:creationId xmlns:p14="http://schemas.microsoft.com/office/powerpoint/2010/main" val="15128145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286000"/>
            <a:ext cx="6400800" cy="2743200"/>
          </a:xfrm>
        </p:spPr>
        <p:txBody>
          <a:bodyPr anchor="t">
            <a:normAutofit/>
          </a:bodyPr>
          <a:lstStyle/>
          <a:p>
            <a:r>
              <a:rPr lang="en-US" cap="small" dirty="0" smtClean="0">
                <a:solidFill>
                  <a:schemeClr val="tx1"/>
                </a:solidFill>
              </a:rPr>
              <a:t>Performance &amp; Expectations</a:t>
            </a:r>
            <a:endParaRPr lang="en-US" cap="small" dirty="0">
              <a:solidFill>
                <a:schemeClr val="tx1"/>
              </a:solidFill>
            </a:endParaRPr>
          </a:p>
        </p:txBody>
      </p:sp>
    </p:spTree>
    <p:extLst>
      <p:ext uri="{BB962C8B-B14F-4D97-AF65-F5344CB8AC3E}">
        <p14:creationId xmlns:p14="http://schemas.microsoft.com/office/powerpoint/2010/main" val="24715904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2904778-740C-4267-8D48-353E71543621}" type="slidenum">
              <a:rPr lang="en-US" smtClean="0">
                <a:solidFill>
                  <a:prstClr val="black">
                    <a:lumMod val="50000"/>
                    <a:lumOff val="50000"/>
                  </a:prstClr>
                </a:solidFill>
              </a:rPr>
              <a:pPr/>
              <a:t>13</a:t>
            </a:fld>
            <a:endParaRPr lang="en-US">
              <a:solidFill>
                <a:prstClr val="black">
                  <a:lumMod val="50000"/>
                  <a:lumOff val="50000"/>
                </a:prstClr>
              </a:solidFill>
            </a:endParaRPr>
          </a:p>
        </p:txBody>
      </p:sp>
      <p:sp>
        <p:nvSpPr>
          <p:cNvPr id="2" name="Title 1"/>
          <p:cNvSpPr>
            <a:spLocks noGrp="1"/>
          </p:cNvSpPr>
          <p:nvPr>
            <p:ph type="title"/>
          </p:nvPr>
        </p:nvSpPr>
        <p:spPr/>
        <p:txBody>
          <a:bodyPr>
            <a:normAutofit/>
          </a:bodyPr>
          <a:lstStyle/>
          <a:p>
            <a:r>
              <a:rPr lang="en-US" sz="2400" dirty="0" smtClean="0"/>
              <a:t>Overview of How Performance and Expectation are Measured</a:t>
            </a:r>
            <a:endParaRPr lang="en-US" sz="2400" dirty="0"/>
          </a:p>
        </p:txBody>
      </p:sp>
      <p:sp>
        <p:nvSpPr>
          <p:cNvPr id="3" name="Content Placeholder 2"/>
          <p:cNvSpPr txBox="1">
            <a:spLocks/>
          </p:cNvSpPr>
          <p:nvPr/>
        </p:nvSpPr>
        <p:spPr>
          <a:xfrm>
            <a:off x="228600" y="981166"/>
            <a:ext cx="8686800" cy="5197723"/>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231775" indent="-231775">
              <a:buClr>
                <a:srgbClr val="30ACEC">
                  <a:lumMod val="75000"/>
                </a:srgbClr>
              </a:buClr>
              <a:buSzPct val="100000"/>
            </a:pPr>
            <a:r>
              <a:rPr lang="en-US" sz="1800" dirty="0" smtClean="0">
                <a:solidFill>
                  <a:prstClr val="black"/>
                </a:solidFill>
              </a:rPr>
              <a:t>A scorecard was developed by capturing perceived </a:t>
            </a:r>
            <a:r>
              <a:rPr lang="en-US" sz="1800" u="sng" dirty="0" smtClean="0">
                <a:solidFill>
                  <a:prstClr val="black"/>
                </a:solidFill>
              </a:rPr>
              <a:t>performance</a:t>
            </a:r>
            <a:r>
              <a:rPr lang="en-US" sz="1800" dirty="0" smtClean="0">
                <a:solidFill>
                  <a:prstClr val="black"/>
                </a:solidFill>
              </a:rPr>
              <a:t> and </a:t>
            </a:r>
            <a:r>
              <a:rPr lang="en-US" sz="1800" u="sng" dirty="0" smtClean="0">
                <a:solidFill>
                  <a:prstClr val="black"/>
                </a:solidFill>
              </a:rPr>
              <a:t>expectation</a:t>
            </a:r>
            <a:r>
              <a:rPr lang="en-US" sz="1800" dirty="0" smtClean="0">
                <a:solidFill>
                  <a:prstClr val="black"/>
                </a:solidFill>
              </a:rPr>
              <a:t> on 33 specific attributes grouped into 8 dimensions:  Policy Development (6 items), Registration Services (5), Engineering (4), Financial Services (2), Communications/Outreach (6), ARIN Meetings (3), Customer Service (5), and Internet Governance (2). </a:t>
            </a:r>
          </a:p>
          <a:p>
            <a:pPr marL="231775" indent="-231775">
              <a:buClr>
                <a:srgbClr val="30ACEC">
                  <a:lumMod val="75000"/>
                </a:srgbClr>
              </a:buClr>
              <a:buSzPct val="100000"/>
            </a:pPr>
            <a:r>
              <a:rPr lang="en-US" sz="1800" dirty="0" smtClean="0">
                <a:solidFill>
                  <a:prstClr val="black"/>
                </a:solidFill>
              </a:rPr>
              <a:t>For each of the 33 items, community members were asked two questions:</a:t>
            </a:r>
            <a:endParaRPr lang="en-US" sz="1600" dirty="0">
              <a:solidFill>
                <a:prstClr val="black"/>
              </a:solidFill>
            </a:endParaRPr>
          </a:p>
          <a:p>
            <a:pPr marL="800100" lvl="1" indent="-342900">
              <a:buClr>
                <a:srgbClr val="30ACEC">
                  <a:lumMod val="75000"/>
                </a:srgbClr>
              </a:buClr>
              <a:buSzPct val="100000"/>
              <a:buAutoNum type="arabicParenR"/>
            </a:pPr>
            <a:r>
              <a:rPr lang="en-US" sz="1600" u="sng" dirty="0" smtClean="0">
                <a:solidFill>
                  <a:prstClr val="black"/>
                </a:solidFill>
              </a:rPr>
              <a:t>Performance</a:t>
            </a:r>
            <a:r>
              <a:rPr lang="en-US" sz="1600" dirty="0" smtClean="0">
                <a:solidFill>
                  <a:prstClr val="black"/>
                </a:solidFill>
              </a:rPr>
              <a:t>: How well does this describe ARIN?  (Scale of 1 to 10)</a:t>
            </a:r>
          </a:p>
          <a:p>
            <a:pPr marL="800100" lvl="1" indent="-342900">
              <a:buClr>
                <a:srgbClr val="30ACEC">
                  <a:lumMod val="75000"/>
                </a:srgbClr>
              </a:buClr>
              <a:buSzPct val="100000"/>
              <a:buAutoNum type="arabicParenR"/>
            </a:pPr>
            <a:r>
              <a:rPr lang="en-US" sz="1600" u="sng" dirty="0" smtClean="0">
                <a:solidFill>
                  <a:prstClr val="black"/>
                </a:solidFill>
              </a:rPr>
              <a:t>Expectation</a:t>
            </a:r>
            <a:r>
              <a:rPr lang="en-US" sz="1600" dirty="0" smtClean="0">
                <a:solidFill>
                  <a:prstClr val="black"/>
                </a:solidFill>
              </a:rPr>
              <a:t>: How well does this describe an “excellent” Internet Number Registry organization? (same scale)</a:t>
            </a:r>
            <a:endParaRPr lang="en-US" sz="1600" dirty="0">
              <a:solidFill>
                <a:prstClr val="black"/>
              </a:solidFill>
            </a:endParaRPr>
          </a:p>
          <a:p>
            <a:pPr marL="231775" indent="-231775">
              <a:buClr>
                <a:srgbClr val="30ACEC">
                  <a:lumMod val="75000"/>
                </a:srgbClr>
              </a:buClr>
              <a:buSzPct val="100000"/>
            </a:pPr>
            <a:r>
              <a:rPr lang="en-US" sz="1800" dirty="0" smtClean="0">
                <a:solidFill>
                  <a:prstClr val="black"/>
                </a:solidFill>
              </a:rPr>
              <a:t>Actual success is defined as the gap between Expectation and Performance.  In the long run, ARIN should focus on closing gaps to come as close as possible to (or even exceeding) expectations of community members. </a:t>
            </a:r>
          </a:p>
          <a:p>
            <a:pPr marL="231775" indent="-231775">
              <a:buClr>
                <a:srgbClr val="30ACEC">
                  <a:lumMod val="75000"/>
                </a:srgbClr>
              </a:buClr>
              <a:buSzPct val="100000"/>
            </a:pPr>
            <a:r>
              <a:rPr lang="en-US" sz="1800" dirty="0" smtClean="0">
                <a:solidFill>
                  <a:prstClr val="black"/>
                </a:solidFill>
              </a:rPr>
              <a:t>In its planning, ARIN should focus on gaps on individual items as well as the aggregate for each of the eight dimensions.   </a:t>
            </a:r>
          </a:p>
          <a:p>
            <a:pPr marL="231775" indent="-231775">
              <a:buClr>
                <a:srgbClr val="30ACEC">
                  <a:lumMod val="75000"/>
                </a:srgbClr>
              </a:buClr>
              <a:buSzPct val="100000"/>
            </a:pPr>
            <a:r>
              <a:rPr lang="en-US" sz="1800" dirty="0" smtClean="0">
                <a:solidFill>
                  <a:prstClr val="black"/>
                </a:solidFill>
              </a:rPr>
              <a:t>The following pages report the scorecard results, starting with the high level view across the 8 dimensions.</a:t>
            </a:r>
          </a:p>
          <a:p>
            <a:pPr>
              <a:buClr>
                <a:srgbClr val="30ACEC">
                  <a:lumMod val="75000"/>
                </a:srgbClr>
              </a:buClr>
            </a:pPr>
            <a:endParaRPr lang="en-US" sz="1800" dirty="0" smtClean="0">
              <a:solidFill>
                <a:prstClr val="black"/>
              </a:solidFill>
            </a:endParaRPr>
          </a:p>
          <a:p>
            <a:pPr>
              <a:buClr>
                <a:srgbClr val="30ACEC">
                  <a:lumMod val="75000"/>
                </a:srgbClr>
              </a:buClr>
            </a:pPr>
            <a:endParaRPr lang="en-US" sz="1800" dirty="0">
              <a:solidFill>
                <a:prstClr val="black"/>
              </a:solidFill>
            </a:endParaRPr>
          </a:p>
        </p:txBody>
      </p:sp>
    </p:spTree>
    <p:extLst>
      <p:ext uri="{BB962C8B-B14F-4D97-AF65-F5344CB8AC3E}">
        <p14:creationId xmlns:p14="http://schemas.microsoft.com/office/powerpoint/2010/main" val="5088050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17585083"/>
              </p:ext>
            </p:extLst>
          </p:nvPr>
        </p:nvGraphicFramePr>
        <p:xfrm>
          <a:off x="228601" y="1727200"/>
          <a:ext cx="8686800" cy="2783266"/>
        </p:xfrm>
        <a:graphic>
          <a:graphicData uri="http://schemas.openxmlformats.org/drawingml/2006/table">
            <a:tbl>
              <a:tblPr firstRow="1" bandRow="1">
                <a:tableStyleId>{5C22544A-7EE6-4342-B048-85BDC9FD1C3A}</a:tableStyleId>
              </a:tblPr>
              <a:tblGrid>
                <a:gridCol w="3291840"/>
                <a:gridCol w="4389120"/>
                <a:gridCol w="1005840"/>
              </a:tblGrid>
              <a:tr h="386941">
                <a:tc>
                  <a:txBody>
                    <a:bodyPr/>
                    <a:lstStyle/>
                    <a:p>
                      <a:pPr algn="ctr"/>
                      <a:endParaRPr lang="en-US" b="0" dirty="0">
                        <a:solidFill>
                          <a:schemeClr val="tx1"/>
                        </a:solidFill>
                      </a:endParaRPr>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endParaRPr>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Points from Expectations</a:t>
                      </a:r>
                      <a:endParaRPr lang="en-US" sz="1200" b="0" dirty="0">
                        <a:solidFill>
                          <a:schemeClr val="tx1"/>
                        </a:solidFill>
                      </a:endParaRPr>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822960">
                <a:tc>
                  <a:txBody>
                    <a:bodyPr/>
                    <a:lstStyle/>
                    <a:p>
                      <a:pPr algn="r" fontAlgn="b"/>
                      <a:r>
                        <a:rPr lang="en-US" sz="1400" b="1" i="0" u="none" strike="noStrike" dirty="0" smtClean="0">
                          <a:solidFill>
                            <a:srgbClr val="000000"/>
                          </a:solidFill>
                          <a:latin typeface="Calibri"/>
                        </a:rPr>
                        <a:t>Overall Example</a:t>
                      </a:r>
                      <a:endParaRPr lang="en-US" sz="1400" b="1" i="0" u="none" strike="noStrike" dirty="0">
                        <a:solidFill>
                          <a:srgbClr val="000000"/>
                        </a:solidFill>
                        <a:latin typeface="Calibri"/>
                      </a:endParaRPr>
                    </a:p>
                  </a:txBody>
                  <a:tcPr marL="7620" marR="13716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endParaRPr lang="en-US" sz="1400" b="1" i="0" u="none" strike="noStrike" dirty="0">
                        <a:solidFill>
                          <a:srgbClr val="000000"/>
                        </a:solidFill>
                        <a:latin typeface="+mn-lt"/>
                      </a:endParaRP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b="1" dirty="0" smtClean="0">
                          <a:solidFill>
                            <a:schemeClr val="tx1"/>
                          </a:solidFill>
                        </a:rPr>
                        <a:t>17</a:t>
                      </a:r>
                      <a:endParaRPr lang="en-US" sz="1600" b="1" dirty="0">
                        <a:solidFill>
                          <a:schemeClr val="tx1"/>
                        </a:solidFill>
                      </a:endParaRPr>
                    </a:p>
                  </a:txBody>
                  <a:tcPr marL="68580" marR="6858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r>
              <a:tr h="751553">
                <a:tc>
                  <a:txBody>
                    <a:bodyPr/>
                    <a:lstStyle/>
                    <a:p>
                      <a:pPr algn="r" fontAlgn="b">
                        <a:lnSpc>
                          <a:spcPct val="90000"/>
                        </a:lnSpc>
                      </a:pPr>
                      <a:r>
                        <a:rPr lang="en-US" sz="1200" b="0" i="0" u="none" strike="noStrike" dirty="0" smtClean="0">
                          <a:solidFill>
                            <a:srgbClr val="000000"/>
                          </a:solidFill>
                          <a:latin typeface="Calibri"/>
                        </a:rPr>
                        <a:t>Attribute #1</a:t>
                      </a:r>
                      <a:endParaRPr lang="en-US" sz="1200" b="0" i="0" u="none" strike="noStrike" dirty="0">
                        <a:solidFill>
                          <a:srgbClr val="000000"/>
                        </a:solidFill>
                        <a:latin typeface="Calibri"/>
                      </a:endParaRPr>
                    </a:p>
                  </a:txBody>
                  <a:tcPr marL="7620" marR="13716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fontAlgn="b"/>
                      <a:endParaRPr lang="en-US" sz="1400" b="0" i="0" u="none" strike="noStrike" dirty="0">
                        <a:solidFill>
                          <a:srgbClr val="000000"/>
                        </a:solidFill>
                        <a:latin typeface="+mn-lt"/>
                      </a:endParaRP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chemeClr val="tx1"/>
                          </a:solidFill>
                        </a:rPr>
                        <a:t>12</a:t>
                      </a:r>
                      <a:endParaRPr lang="en-US" sz="1600" b="0" dirty="0">
                        <a:solidFill>
                          <a:schemeClr val="tx1"/>
                        </a:solidFill>
                      </a:endParaRPr>
                    </a:p>
                  </a:txBody>
                  <a:tcPr marL="68580" marR="6858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751553">
                <a:tc>
                  <a:txBody>
                    <a:bodyPr/>
                    <a:lstStyle/>
                    <a:p>
                      <a:pPr algn="r" fontAlgn="b">
                        <a:lnSpc>
                          <a:spcPct val="90000"/>
                        </a:lnSpc>
                      </a:pPr>
                      <a:r>
                        <a:rPr lang="en-US" sz="1200" b="0" i="0" u="none" strike="noStrike" dirty="0" smtClean="0">
                          <a:solidFill>
                            <a:srgbClr val="000000"/>
                          </a:solidFill>
                          <a:latin typeface="+mn-lt"/>
                        </a:rPr>
                        <a:t>Attribute #2</a:t>
                      </a:r>
                      <a:endParaRPr lang="en-US" sz="1200" b="0" i="0" u="none" strike="noStrike" dirty="0">
                        <a:solidFill>
                          <a:srgbClr val="000000"/>
                        </a:solidFill>
                        <a:latin typeface="+mn-lt"/>
                      </a:endParaRPr>
                    </a:p>
                  </a:txBody>
                  <a:tcPr marL="7620" marR="13716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endParaRPr lang="en-US" sz="1400" b="0" i="0" u="none" strike="noStrike" dirty="0">
                        <a:solidFill>
                          <a:srgbClr val="000000"/>
                        </a:solidFill>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b="0" dirty="0" smtClean="0">
                          <a:solidFill>
                            <a:schemeClr val="tx1"/>
                          </a:solidFill>
                        </a:rPr>
                        <a:t>21</a:t>
                      </a:r>
                      <a:endParaRPr lang="en-US" sz="1600" b="0" dirty="0">
                        <a:solidFill>
                          <a:schemeClr val="tx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bl>
          </a:graphicData>
        </a:graphic>
      </p:graphicFrame>
      <p:sp>
        <p:nvSpPr>
          <p:cNvPr id="7" name="Slide Number Placeholder 6"/>
          <p:cNvSpPr>
            <a:spLocks noGrp="1"/>
          </p:cNvSpPr>
          <p:nvPr>
            <p:ph type="sldNum" sz="quarter" idx="12"/>
          </p:nvPr>
        </p:nvSpPr>
        <p:spPr/>
        <p:txBody>
          <a:bodyPr/>
          <a:lstStyle/>
          <a:p>
            <a:fld id="{A2904778-740C-4267-8D48-353E71543621}" type="slidenum">
              <a:rPr lang="en-US" smtClean="0"/>
              <a:pPr/>
              <a:t>14</a:t>
            </a:fld>
            <a:endParaRPr lang="en-US"/>
          </a:p>
        </p:txBody>
      </p:sp>
      <p:sp>
        <p:nvSpPr>
          <p:cNvPr id="2" name="Title 1"/>
          <p:cNvSpPr>
            <a:spLocks noGrp="1"/>
          </p:cNvSpPr>
          <p:nvPr>
            <p:ph type="title"/>
          </p:nvPr>
        </p:nvSpPr>
        <p:spPr/>
        <p:txBody>
          <a:bodyPr>
            <a:noAutofit/>
          </a:bodyPr>
          <a:lstStyle/>
          <a:p>
            <a:r>
              <a:rPr lang="en-US" sz="2400" dirty="0" smtClean="0"/>
              <a:t>How to Read Scorecard Results</a:t>
            </a:r>
            <a:endParaRPr lang="en-US" sz="2400" dirty="0"/>
          </a:p>
        </p:txBody>
      </p:sp>
      <p:sp>
        <p:nvSpPr>
          <p:cNvPr id="10" name="Title 1"/>
          <p:cNvSpPr txBox="1">
            <a:spLocks/>
          </p:cNvSpPr>
          <p:nvPr/>
        </p:nvSpPr>
        <p:spPr>
          <a:xfrm>
            <a:off x="228600" y="1572581"/>
            <a:ext cx="7514035" cy="60267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800" b="1" dirty="0" smtClean="0"/>
              <a:t>Example </a:t>
            </a:r>
            <a:r>
              <a:rPr lang="en-US" sz="1800" dirty="0" smtClean="0"/>
              <a:t>Performance and Expectations</a:t>
            </a:r>
            <a:r>
              <a:rPr lang="en-US" sz="2400" dirty="0" smtClean="0"/>
              <a:t/>
            </a:r>
            <a:br>
              <a:rPr lang="en-US" sz="2400" dirty="0" smtClean="0"/>
            </a:br>
            <a:r>
              <a:rPr lang="en-US" sz="1200" dirty="0" smtClean="0"/>
              <a:t>% Describes ARIN/an Excellent Organization (Top 3 Box)</a:t>
            </a:r>
            <a:endParaRPr lang="en-US" sz="1400" dirty="0"/>
          </a:p>
        </p:txBody>
      </p:sp>
      <p:sp>
        <p:nvSpPr>
          <p:cNvPr id="11" name="Footer Placeholder 10"/>
          <p:cNvSpPr>
            <a:spLocks noGrp="1"/>
          </p:cNvSpPr>
          <p:nvPr>
            <p:ph type="ftr" sz="quarter" idx="11"/>
          </p:nvPr>
        </p:nvSpPr>
        <p:spPr/>
        <p:txBody>
          <a:bodyPr/>
          <a:lstStyle/>
          <a:p>
            <a:r>
              <a:rPr lang="en-US" dirty="0" smtClean="0"/>
              <a:t>*Note: data not real</a:t>
            </a:r>
            <a:br>
              <a:rPr lang="en-US" dirty="0" smtClean="0"/>
            </a:br>
            <a:r>
              <a:rPr lang="en-US" dirty="0" smtClean="0"/>
              <a:t>Q4. The following is a list of features you may expect from ARIN or a professional organization with a similar purpose. For each feature below, please provide two ratings:  1) ARIN’s performance: rate how well each feature describes ARIN, 2) Your expectation: rate how well each feature describes an “excellent organization” with the same mission as ARIN (realizing that you may not expect even an excellent organization to be a perfect “10” on everything). </a:t>
            </a:r>
          </a:p>
          <a:p>
            <a:r>
              <a:rPr lang="en-US" dirty="0" smtClean="0"/>
              <a:t>----Dashed lines show expectations</a:t>
            </a:r>
          </a:p>
        </p:txBody>
      </p:sp>
      <p:graphicFrame>
        <p:nvGraphicFramePr>
          <p:cNvPr id="9" name="Content Placeholder 7"/>
          <p:cNvGraphicFramePr>
            <a:graphicFrameLocks/>
          </p:cNvGraphicFramePr>
          <p:nvPr>
            <p:extLst>
              <p:ext uri="{D42A27DB-BD31-4B8C-83A1-F6EECF244321}">
                <p14:modId xmlns:p14="http://schemas.microsoft.com/office/powerpoint/2010/main" val="2906858639"/>
              </p:ext>
            </p:extLst>
          </p:nvPr>
        </p:nvGraphicFramePr>
        <p:xfrm>
          <a:off x="3403528" y="2204720"/>
          <a:ext cx="5029200" cy="232664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7138769" y="2422379"/>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89%</a:t>
            </a:r>
            <a:endParaRPr lang="en-US" sz="1600" dirty="0">
              <a:solidFill>
                <a:schemeClr val="bg2">
                  <a:lumMod val="50000"/>
                </a:schemeClr>
              </a:solidFill>
            </a:endParaRPr>
          </a:p>
        </p:txBody>
      </p:sp>
      <p:sp>
        <p:nvSpPr>
          <p:cNvPr id="12" name="TextBox 11"/>
          <p:cNvSpPr txBox="1"/>
          <p:nvPr/>
        </p:nvSpPr>
        <p:spPr>
          <a:xfrm>
            <a:off x="7358544" y="3171529"/>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91%</a:t>
            </a:r>
            <a:endParaRPr lang="en-US" sz="1600" dirty="0">
              <a:solidFill>
                <a:schemeClr val="bg2">
                  <a:lumMod val="50000"/>
                </a:schemeClr>
              </a:solidFill>
            </a:endParaRPr>
          </a:p>
        </p:txBody>
      </p:sp>
      <p:sp>
        <p:nvSpPr>
          <p:cNvPr id="13" name="TextBox 12"/>
          <p:cNvSpPr txBox="1"/>
          <p:nvPr/>
        </p:nvSpPr>
        <p:spPr>
          <a:xfrm>
            <a:off x="6923819" y="3920679"/>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86%</a:t>
            </a:r>
            <a:endParaRPr lang="en-US" sz="1600" dirty="0">
              <a:solidFill>
                <a:schemeClr val="bg2">
                  <a:lumMod val="50000"/>
                </a:schemeClr>
              </a:solidFill>
            </a:endParaRPr>
          </a:p>
        </p:txBody>
      </p:sp>
      <p:sp>
        <p:nvSpPr>
          <p:cNvPr id="17" name="Line Callout 2 16"/>
          <p:cNvSpPr/>
          <p:nvPr/>
        </p:nvSpPr>
        <p:spPr>
          <a:xfrm>
            <a:off x="404261" y="3080085"/>
            <a:ext cx="1703672" cy="798896"/>
          </a:xfrm>
          <a:prstGeom prst="borderCallout2">
            <a:avLst>
              <a:gd name="adj1" fmla="val 570"/>
              <a:gd name="adj2" fmla="val 50048"/>
              <a:gd name="adj3" fmla="val -59004"/>
              <a:gd name="adj4" fmla="val 50478"/>
              <a:gd name="adj5" fmla="val -58308"/>
              <a:gd name="adj6" fmla="val 103543"/>
            </a:avLst>
          </a:prstGeom>
          <a:solidFill>
            <a:schemeClr val="accent2"/>
          </a:solidFill>
          <a:ln w="19050">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dirty="0" smtClean="0">
                <a:solidFill>
                  <a:srgbClr val="000000"/>
                </a:solidFill>
              </a:rPr>
              <a:t>Average Across the Relevant Performance Area</a:t>
            </a:r>
            <a:endParaRPr lang="en-US" sz="1600" dirty="0">
              <a:solidFill>
                <a:srgbClr val="000000"/>
              </a:solidFill>
            </a:endParaRPr>
          </a:p>
        </p:txBody>
      </p:sp>
      <p:sp>
        <p:nvSpPr>
          <p:cNvPr id="18" name="Line Callout 2 17"/>
          <p:cNvSpPr/>
          <p:nvPr/>
        </p:nvSpPr>
        <p:spPr>
          <a:xfrm>
            <a:off x="5552174" y="1203156"/>
            <a:ext cx="1703672" cy="720290"/>
          </a:xfrm>
          <a:prstGeom prst="borderCallout2">
            <a:avLst>
              <a:gd name="adj1" fmla="val 55992"/>
              <a:gd name="adj2" fmla="val -234"/>
              <a:gd name="adj3" fmla="val 56659"/>
              <a:gd name="adj4" fmla="val -20708"/>
              <a:gd name="adj5" fmla="val 174222"/>
              <a:gd name="adj6" fmla="val -20751"/>
            </a:avLst>
          </a:prstGeom>
          <a:solidFill>
            <a:schemeClr val="accent2"/>
          </a:solidFill>
          <a:ln w="19050">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dirty="0" smtClean="0">
                <a:solidFill>
                  <a:srgbClr val="000000"/>
                </a:solidFill>
                <a:latin typeface="Arial"/>
                <a:ea typeface="Tahoma" pitchFamily="34" charset="0"/>
                <a:cs typeface="Tahoma" pitchFamily="34" charset="0"/>
              </a:rPr>
              <a:t>ARIN's Current Performance</a:t>
            </a:r>
            <a:endParaRPr lang="en-US" sz="1600" dirty="0">
              <a:solidFill>
                <a:srgbClr val="000000"/>
              </a:solidFill>
            </a:endParaRPr>
          </a:p>
        </p:txBody>
      </p:sp>
      <p:sp>
        <p:nvSpPr>
          <p:cNvPr id="19" name="Line Callout 2 18"/>
          <p:cNvSpPr/>
          <p:nvPr/>
        </p:nvSpPr>
        <p:spPr>
          <a:xfrm>
            <a:off x="3898228" y="4716378"/>
            <a:ext cx="2441633" cy="805310"/>
          </a:xfrm>
          <a:prstGeom prst="borderCallout2">
            <a:avLst>
              <a:gd name="adj1" fmla="val 46638"/>
              <a:gd name="adj2" fmla="val 99766"/>
              <a:gd name="adj3" fmla="val 47163"/>
              <a:gd name="adj4" fmla="val 130472"/>
              <a:gd name="adj5" fmla="val -61888"/>
              <a:gd name="adj6" fmla="val 130644"/>
            </a:avLst>
          </a:prstGeom>
          <a:solidFill>
            <a:schemeClr val="accent2"/>
          </a:solidFill>
          <a:ln w="19050">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dirty="0" smtClean="0">
                <a:solidFill>
                  <a:srgbClr val="000000"/>
                </a:solidFill>
                <a:latin typeface="Arial"/>
                <a:ea typeface="Tahoma" pitchFamily="34" charset="0"/>
                <a:cs typeface="Tahoma" pitchFamily="34" charset="0"/>
              </a:rPr>
              <a:t>Expectations/Where Members Think ARIN Should Be</a:t>
            </a:r>
            <a:endParaRPr lang="en-US" sz="1600" dirty="0">
              <a:solidFill>
                <a:srgbClr val="000000"/>
              </a:solidFill>
              <a:latin typeface="Arial"/>
              <a:ea typeface="Tahoma" pitchFamily="34" charset="0"/>
              <a:cs typeface="Tahoma" pitchFamily="34" charset="0"/>
            </a:endParaRPr>
          </a:p>
        </p:txBody>
      </p:sp>
      <p:sp>
        <p:nvSpPr>
          <p:cNvPr id="20" name="Line Callout 2 19"/>
          <p:cNvSpPr/>
          <p:nvPr/>
        </p:nvSpPr>
        <p:spPr>
          <a:xfrm>
            <a:off x="7302367" y="4868774"/>
            <a:ext cx="1703672" cy="1089260"/>
          </a:xfrm>
          <a:prstGeom prst="borderCallout2">
            <a:avLst>
              <a:gd name="adj1" fmla="val -562"/>
              <a:gd name="adj2" fmla="val 89032"/>
              <a:gd name="adj3" fmla="val -67936"/>
              <a:gd name="adj4" fmla="val 88897"/>
              <a:gd name="adj5" fmla="val -67899"/>
              <a:gd name="adj6" fmla="val 73034"/>
            </a:avLst>
          </a:prstGeom>
          <a:solidFill>
            <a:schemeClr val="accent2"/>
          </a:solidFill>
          <a:ln w="19050">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dirty="0" smtClean="0">
                <a:solidFill>
                  <a:srgbClr val="000000"/>
                </a:solidFill>
                <a:latin typeface="Arial"/>
                <a:ea typeface="Tahoma" pitchFamily="34" charset="0"/>
                <a:cs typeface="Tahoma" pitchFamily="34" charset="0"/>
              </a:rPr>
              <a:t>Difference Between Expectations Performance</a:t>
            </a:r>
          </a:p>
        </p:txBody>
      </p:sp>
    </p:spTree>
    <p:extLst>
      <p:ext uri="{BB962C8B-B14F-4D97-AF65-F5344CB8AC3E}">
        <p14:creationId xmlns:p14="http://schemas.microsoft.com/office/powerpoint/2010/main" val="154194314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17585083"/>
              </p:ext>
            </p:extLst>
          </p:nvPr>
        </p:nvGraphicFramePr>
        <p:xfrm>
          <a:off x="228601" y="1366375"/>
          <a:ext cx="8681720" cy="4770265"/>
        </p:xfrm>
        <a:graphic>
          <a:graphicData uri="http://schemas.openxmlformats.org/drawingml/2006/table">
            <a:tbl>
              <a:tblPr firstRow="1" bandRow="1">
                <a:tableStyleId>{5C22544A-7EE6-4342-B048-85BDC9FD1C3A}</a:tableStyleId>
              </a:tblPr>
              <a:tblGrid>
                <a:gridCol w="2377440"/>
                <a:gridCol w="5242560"/>
                <a:gridCol w="1061720"/>
              </a:tblGrid>
              <a:tr h="509440">
                <a:tc>
                  <a:txBody>
                    <a:bodyPr/>
                    <a:lstStyle/>
                    <a:p>
                      <a:pPr algn="ctr"/>
                      <a:endParaRPr lang="en-US" b="0" dirty="0">
                        <a:solidFill>
                          <a:schemeClr val="tx1"/>
                        </a:solidFill>
                      </a:endParaRPr>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endParaRPr>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Points from Expectations</a:t>
                      </a:r>
                      <a:endParaRPr lang="en-US" sz="1200" b="0" dirty="0">
                        <a:solidFill>
                          <a:schemeClr val="tx1"/>
                        </a:solidFill>
                      </a:endParaRPr>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73425">
                <a:tc>
                  <a:txBody>
                    <a:bodyPr/>
                    <a:lstStyle/>
                    <a:p>
                      <a:pPr algn="r" fontAlgn="b"/>
                      <a:r>
                        <a:rPr lang="en-US" sz="1400" b="1" i="0" u="none" strike="noStrike" dirty="0" smtClean="0">
                          <a:solidFill>
                            <a:srgbClr val="000000"/>
                          </a:solidFill>
                          <a:latin typeface="+mn-lt"/>
                        </a:rPr>
                        <a:t>Overall </a:t>
                      </a:r>
                      <a:endParaRPr lang="en-US" sz="1400" b="1" i="0" u="none" strike="noStrike" dirty="0">
                        <a:solidFill>
                          <a:srgbClr val="000000"/>
                        </a:solidFill>
                        <a:latin typeface="+mn-lt"/>
                      </a:endParaRPr>
                    </a:p>
                  </a:txBody>
                  <a:tcPr marL="7620" marR="13716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endParaRPr lang="en-US" sz="1400" b="1" i="0" u="none" strike="noStrike" dirty="0">
                        <a:solidFill>
                          <a:srgbClr val="000000"/>
                        </a:solidFill>
                        <a:latin typeface="+mn-lt"/>
                      </a:endParaRP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b="1" dirty="0" smtClean="0">
                          <a:solidFill>
                            <a:schemeClr val="tx1"/>
                          </a:solidFill>
                          <a:latin typeface="+mn-lt"/>
                        </a:rPr>
                        <a:t>12</a:t>
                      </a:r>
                      <a:endParaRPr lang="en-US" sz="1600" b="1" dirty="0">
                        <a:solidFill>
                          <a:schemeClr val="tx1"/>
                        </a:solidFill>
                        <a:latin typeface="+mn-lt"/>
                      </a:endParaRPr>
                    </a:p>
                  </a:txBody>
                  <a:tcPr marL="68580" marR="6858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r>
              <a:tr h="473425">
                <a:tc>
                  <a:txBody>
                    <a:bodyPr/>
                    <a:lstStyle/>
                    <a:p>
                      <a:pPr algn="r" fontAlgn="b"/>
                      <a:r>
                        <a:rPr lang="en-US" sz="1400" b="0" i="0" u="none" strike="noStrike" dirty="0">
                          <a:solidFill>
                            <a:srgbClr val="000000"/>
                          </a:solidFill>
                          <a:latin typeface="+mn-lt"/>
                        </a:rPr>
                        <a:t>Internet Governance</a:t>
                      </a:r>
                    </a:p>
                  </a:txBody>
                  <a:tcPr marL="7620" marR="13716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fontAlgn="b"/>
                      <a:endParaRPr lang="en-US" sz="1400" b="0" i="0" u="none" strike="noStrike" dirty="0">
                        <a:solidFill>
                          <a:srgbClr val="000000"/>
                        </a:solidFill>
                        <a:latin typeface="+mn-lt"/>
                      </a:endParaRP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chemeClr val="tx1"/>
                          </a:solidFill>
                          <a:latin typeface="+mn-lt"/>
                        </a:rPr>
                        <a:t>7</a:t>
                      </a:r>
                      <a:endParaRPr lang="en-US" sz="1600" b="0" dirty="0">
                        <a:solidFill>
                          <a:schemeClr val="tx1"/>
                        </a:solidFill>
                        <a:latin typeface="+mn-lt"/>
                      </a:endParaRPr>
                    </a:p>
                  </a:txBody>
                  <a:tcPr marL="68580" marR="6858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473425">
                <a:tc>
                  <a:txBody>
                    <a:bodyPr/>
                    <a:lstStyle/>
                    <a:p>
                      <a:pPr algn="r" fontAlgn="b"/>
                      <a:r>
                        <a:rPr lang="en-US" sz="1400" b="0" i="0" u="none" strike="noStrike" dirty="0">
                          <a:solidFill>
                            <a:srgbClr val="000000"/>
                          </a:solidFill>
                          <a:latin typeface="+mn-lt"/>
                        </a:rPr>
                        <a:t>Financial Services</a:t>
                      </a:r>
                    </a:p>
                  </a:txBody>
                  <a:tcPr marL="7620" marR="13716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endParaRPr lang="en-US" sz="1400" b="0" i="0" u="none" strike="noStrike" dirty="0">
                        <a:solidFill>
                          <a:srgbClr val="000000"/>
                        </a:solidFill>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b="0" dirty="0" smtClean="0">
                          <a:solidFill>
                            <a:schemeClr val="tx1"/>
                          </a:solidFill>
                          <a:latin typeface="+mn-lt"/>
                        </a:rPr>
                        <a:t>10</a:t>
                      </a:r>
                      <a:endParaRPr lang="en-US" sz="1600" b="0" dirty="0">
                        <a:solidFill>
                          <a:schemeClr val="tx1"/>
                        </a:solidFill>
                        <a:latin typeface="+mn-lt"/>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473425">
                <a:tc>
                  <a:txBody>
                    <a:bodyPr/>
                    <a:lstStyle/>
                    <a:p>
                      <a:pPr algn="r" fontAlgn="b"/>
                      <a:r>
                        <a:rPr lang="en-US" sz="1400" b="0" i="0" u="none" strike="noStrike" dirty="0">
                          <a:solidFill>
                            <a:srgbClr val="000000"/>
                          </a:solidFill>
                          <a:latin typeface="+mn-lt"/>
                        </a:rPr>
                        <a:t>Engineering</a:t>
                      </a:r>
                    </a:p>
                  </a:txBody>
                  <a:tcPr marL="7620" marR="13716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1400" b="0" i="0" u="none" strike="noStrike" dirty="0">
                        <a:solidFill>
                          <a:srgbClr val="000000"/>
                        </a:solidFill>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chemeClr val="tx1"/>
                          </a:solidFill>
                          <a:latin typeface="+mn-lt"/>
                        </a:rPr>
                        <a:t>10</a:t>
                      </a:r>
                      <a:endParaRPr lang="en-US" sz="1600" b="0" dirty="0">
                        <a:solidFill>
                          <a:schemeClr val="tx1"/>
                        </a:solidFill>
                        <a:latin typeface="+mn-lt"/>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73425">
                <a:tc>
                  <a:txBody>
                    <a:bodyPr/>
                    <a:lstStyle/>
                    <a:p>
                      <a:pPr algn="r" fontAlgn="b"/>
                      <a:r>
                        <a:rPr lang="en-US" sz="1400" b="0" i="0" u="none" strike="noStrike" dirty="0">
                          <a:solidFill>
                            <a:srgbClr val="000000"/>
                          </a:solidFill>
                          <a:latin typeface="+mn-lt"/>
                        </a:rPr>
                        <a:t>ARIN Meetings</a:t>
                      </a:r>
                    </a:p>
                  </a:txBody>
                  <a:tcPr marL="7620" marR="13716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endParaRPr lang="en-US" sz="1400" b="0" i="0" u="none" strike="noStrike" dirty="0">
                        <a:solidFill>
                          <a:srgbClr val="000000"/>
                        </a:solidFill>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b="0" dirty="0" smtClean="0">
                          <a:solidFill>
                            <a:schemeClr val="tx1"/>
                          </a:solidFill>
                          <a:latin typeface="+mn-lt"/>
                        </a:rPr>
                        <a:t>12</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473425">
                <a:tc>
                  <a:txBody>
                    <a:bodyPr/>
                    <a:lstStyle/>
                    <a:p>
                      <a:pPr algn="r" fontAlgn="b"/>
                      <a:r>
                        <a:rPr lang="en-US" sz="1400" b="0" i="0" u="none" strike="noStrike" dirty="0">
                          <a:solidFill>
                            <a:srgbClr val="000000"/>
                          </a:solidFill>
                          <a:latin typeface="+mn-lt"/>
                        </a:rPr>
                        <a:t>Customer Service</a:t>
                      </a:r>
                    </a:p>
                  </a:txBody>
                  <a:tcPr marL="7620" marR="13716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1400" b="0" i="0" u="none" strike="noStrike" dirty="0">
                        <a:solidFill>
                          <a:srgbClr val="000000"/>
                        </a:solidFill>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chemeClr val="tx1"/>
                          </a:solidFill>
                          <a:latin typeface="+mn-lt"/>
                        </a:rPr>
                        <a:t>13</a:t>
                      </a:r>
                      <a:endParaRPr lang="en-US" sz="1600" b="0" dirty="0">
                        <a:solidFill>
                          <a:schemeClr val="tx1"/>
                        </a:solidFill>
                        <a:latin typeface="+mn-lt"/>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73425">
                <a:tc>
                  <a:txBody>
                    <a:bodyPr/>
                    <a:lstStyle/>
                    <a:p>
                      <a:pPr algn="r" fontAlgn="b"/>
                      <a:r>
                        <a:rPr lang="en-US" sz="1400" b="0" i="0" u="none" strike="noStrike" dirty="0">
                          <a:solidFill>
                            <a:srgbClr val="000000"/>
                          </a:solidFill>
                          <a:latin typeface="+mn-lt"/>
                        </a:rPr>
                        <a:t>Policy Development</a:t>
                      </a:r>
                    </a:p>
                  </a:txBody>
                  <a:tcPr marL="7620" marR="13716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endParaRPr lang="en-US" sz="1400" b="0" i="0" u="none" strike="noStrike" dirty="0">
                        <a:solidFill>
                          <a:srgbClr val="000000"/>
                        </a:solidFill>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b="0" dirty="0" smtClean="0">
                          <a:solidFill>
                            <a:schemeClr val="tx1"/>
                          </a:solidFill>
                          <a:latin typeface="+mn-lt"/>
                        </a:rPr>
                        <a:t>13</a:t>
                      </a:r>
                      <a:endParaRPr lang="en-US" sz="1600" b="0" dirty="0">
                        <a:solidFill>
                          <a:schemeClr val="tx1"/>
                        </a:solidFill>
                        <a:latin typeface="+mn-lt"/>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473425">
                <a:tc>
                  <a:txBody>
                    <a:bodyPr/>
                    <a:lstStyle/>
                    <a:p>
                      <a:pPr algn="r" fontAlgn="b"/>
                      <a:r>
                        <a:rPr lang="en-US" sz="1400" b="0" i="0" u="none" strike="noStrike" dirty="0">
                          <a:solidFill>
                            <a:srgbClr val="000000"/>
                          </a:solidFill>
                          <a:latin typeface="+mn-lt"/>
                        </a:rPr>
                        <a:t>Registration Services</a:t>
                      </a:r>
                    </a:p>
                  </a:txBody>
                  <a:tcPr marL="7620" marR="13716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1400" b="0" i="0" u="none" strike="noStrike" dirty="0">
                        <a:solidFill>
                          <a:srgbClr val="000000"/>
                        </a:solidFill>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chemeClr val="tx1"/>
                          </a:solidFill>
                          <a:latin typeface="+mn-lt"/>
                        </a:rPr>
                        <a:t>14</a:t>
                      </a:r>
                      <a:endParaRPr lang="en-US" sz="1600" b="0" dirty="0">
                        <a:solidFill>
                          <a:schemeClr val="tx1"/>
                        </a:solidFill>
                        <a:latin typeface="+mn-lt"/>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73425">
                <a:tc>
                  <a:txBody>
                    <a:bodyPr/>
                    <a:lstStyle/>
                    <a:p>
                      <a:pPr algn="r" fontAlgn="b"/>
                      <a:r>
                        <a:rPr lang="en-US" sz="1400" b="0" i="0" u="none" strike="noStrike" dirty="0">
                          <a:solidFill>
                            <a:srgbClr val="000000"/>
                          </a:solidFill>
                          <a:latin typeface="+mn-lt"/>
                        </a:rPr>
                        <a:t>Communication Outreach</a:t>
                      </a:r>
                    </a:p>
                  </a:txBody>
                  <a:tcPr marL="7620" marR="13716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endParaRPr lang="en-US" sz="1400" b="0" i="0" u="none" strike="noStrike" dirty="0">
                        <a:solidFill>
                          <a:srgbClr val="000000"/>
                        </a:solidFill>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b="0" dirty="0" smtClean="0">
                          <a:solidFill>
                            <a:schemeClr val="tx1"/>
                          </a:solidFill>
                          <a:latin typeface="+mn-lt"/>
                        </a:rPr>
                        <a:t>17</a:t>
                      </a:r>
                      <a:endParaRPr lang="en-US" sz="1600" b="0" dirty="0">
                        <a:solidFill>
                          <a:schemeClr val="tx1"/>
                        </a:solidFill>
                        <a:latin typeface="+mn-lt"/>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bl>
          </a:graphicData>
        </a:graphic>
      </p:graphicFrame>
      <p:sp>
        <p:nvSpPr>
          <p:cNvPr id="7" name="Slide Number Placeholder 6"/>
          <p:cNvSpPr>
            <a:spLocks noGrp="1"/>
          </p:cNvSpPr>
          <p:nvPr>
            <p:ph type="sldNum" sz="quarter" idx="12"/>
          </p:nvPr>
        </p:nvSpPr>
        <p:spPr/>
        <p:txBody>
          <a:bodyPr/>
          <a:lstStyle/>
          <a:p>
            <a:fld id="{A2904778-740C-4267-8D48-353E71543621}" type="slidenum">
              <a:rPr lang="en-US" smtClean="0"/>
              <a:pPr/>
              <a:t>15</a:t>
            </a:fld>
            <a:endParaRPr lang="en-US"/>
          </a:p>
        </p:txBody>
      </p:sp>
      <p:sp>
        <p:nvSpPr>
          <p:cNvPr id="2" name="Title 1"/>
          <p:cNvSpPr>
            <a:spLocks noGrp="1"/>
          </p:cNvSpPr>
          <p:nvPr>
            <p:ph type="title"/>
          </p:nvPr>
        </p:nvSpPr>
        <p:spPr/>
        <p:txBody>
          <a:bodyPr>
            <a:noAutofit/>
          </a:bodyPr>
          <a:lstStyle/>
          <a:p>
            <a:r>
              <a:rPr lang="en-US" sz="1600" dirty="0" smtClean="0"/>
              <a:t>Based on community expectations, there is some room for improvement on all of ARIN’s service dimensions. ARIN does the best job (smallest gaps) meeting expectations on Internet Governance, Engineering and Financial Services.  The greatest improvement opportunity lies in Communications/Outreach, where expectations are high but performance low.</a:t>
            </a:r>
            <a:endParaRPr lang="en-US" sz="1600" dirty="0"/>
          </a:p>
        </p:txBody>
      </p:sp>
      <p:sp>
        <p:nvSpPr>
          <p:cNvPr id="10" name="Title 1"/>
          <p:cNvSpPr txBox="1">
            <a:spLocks/>
          </p:cNvSpPr>
          <p:nvPr/>
        </p:nvSpPr>
        <p:spPr>
          <a:xfrm>
            <a:off x="228600" y="1237301"/>
            <a:ext cx="7514035" cy="60267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800" b="1" dirty="0" smtClean="0"/>
              <a:t>Overall</a:t>
            </a:r>
            <a:r>
              <a:rPr lang="en-US" sz="1800" dirty="0" smtClean="0"/>
              <a:t> Performance and Expectations</a:t>
            </a:r>
            <a:r>
              <a:rPr lang="en-US" sz="2400" dirty="0" smtClean="0"/>
              <a:t/>
            </a:r>
            <a:br>
              <a:rPr lang="en-US" sz="2400" dirty="0" smtClean="0"/>
            </a:br>
            <a:r>
              <a:rPr lang="en-US" sz="1200" dirty="0" smtClean="0"/>
              <a:t>% Describes ARIN/an Excellent Organization (Top 3 Box)</a:t>
            </a:r>
            <a:endParaRPr lang="en-US" sz="1400" dirty="0"/>
          </a:p>
        </p:txBody>
      </p:sp>
      <p:sp>
        <p:nvSpPr>
          <p:cNvPr id="11" name="Footer Placeholder 10"/>
          <p:cNvSpPr>
            <a:spLocks noGrp="1"/>
          </p:cNvSpPr>
          <p:nvPr>
            <p:ph type="ftr" sz="quarter" idx="11"/>
          </p:nvPr>
        </p:nvSpPr>
        <p:spPr/>
        <p:txBody>
          <a:bodyPr/>
          <a:lstStyle/>
          <a:p>
            <a:r>
              <a:rPr lang="en-US" dirty="0" smtClean="0"/>
              <a:t>Q4. The following is a list of features you may expect from ARIN or a professional organization with a similar purpose. For each feature below, please provide two ratings:  1) ARIN’s performance: rate how well each feature describes ARIN, 2) Your expectation: rate how well each feature describes an “excellent organization” with the same mission as ARIN (realizing that you may not expect even an excellent organization to be a perfect “10” on everything). </a:t>
            </a:r>
          </a:p>
          <a:p>
            <a:r>
              <a:rPr lang="en-US" dirty="0" smtClean="0"/>
              <a:t>Dashed lines show expectations</a:t>
            </a:r>
          </a:p>
        </p:txBody>
      </p:sp>
      <p:graphicFrame>
        <p:nvGraphicFramePr>
          <p:cNvPr id="9" name="Content Placeholder 7"/>
          <p:cNvGraphicFramePr>
            <a:graphicFrameLocks/>
          </p:cNvGraphicFramePr>
          <p:nvPr>
            <p:extLst>
              <p:ext uri="{D42A27DB-BD31-4B8C-83A1-F6EECF244321}">
                <p14:modId xmlns:p14="http://schemas.microsoft.com/office/powerpoint/2010/main" val="175618544"/>
              </p:ext>
            </p:extLst>
          </p:nvPr>
        </p:nvGraphicFramePr>
        <p:xfrm>
          <a:off x="2479528" y="1857058"/>
          <a:ext cx="5847397" cy="443071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6987944" y="1953929"/>
            <a:ext cx="471638" cy="338554"/>
          </a:xfrm>
          <a:prstGeom prst="rect">
            <a:avLst/>
          </a:prstGeom>
          <a:noFill/>
        </p:spPr>
        <p:txBody>
          <a:bodyPr wrap="square" lIns="0" rIns="0" rtlCol="0" anchor="ctr">
            <a:spAutoFit/>
          </a:bodyPr>
          <a:lstStyle/>
          <a:p>
            <a:pPr algn="ctr"/>
            <a:r>
              <a:rPr lang="en-US" sz="1600" b="1" dirty="0" smtClean="0">
                <a:solidFill>
                  <a:schemeClr val="bg2">
                    <a:lumMod val="50000"/>
                  </a:schemeClr>
                </a:solidFill>
              </a:rPr>
              <a:t>88%</a:t>
            </a:r>
            <a:endParaRPr lang="en-US" sz="1600" b="1" dirty="0">
              <a:solidFill>
                <a:schemeClr val="bg2">
                  <a:lumMod val="50000"/>
                </a:schemeClr>
              </a:solidFill>
            </a:endParaRPr>
          </a:p>
        </p:txBody>
      </p:sp>
      <p:sp>
        <p:nvSpPr>
          <p:cNvPr id="12" name="TextBox 11"/>
          <p:cNvSpPr txBox="1"/>
          <p:nvPr/>
        </p:nvSpPr>
        <p:spPr>
          <a:xfrm>
            <a:off x="7159594" y="2414329"/>
            <a:ext cx="471638" cy="338554"/>
          </a:xfrm>
          <a:prstGeom prst="rect">
            <a:avLst/>
          </a:prstGeom>
          <a:noFill/>
        </p:spPr>
        <p:txBody>
          <a:bodyPr wrap="square" lIns="0" rIns="0" rtlCol="0" anchor="ctr">
            <a:spAutoFit/>
          </a:bodyPr>
          <a:lstStyle/>
          <a:p>
            <a:r>
              <a:rPr lang="en-US" sz="1600" dirty="0" smtClean="0">
                <a:solidFill>
                  <a:schemeClr val="bg2">
                    <a:lumMod val="50000"/>
                  </a:schemeClr>
                </a:solidFill>
              </a:rPr>
              <a:t>88%</a:t>
            </a:r>
            <a:endParaRPr lang="en-US" sz="1600" dirty="0">
              <a:solidFill>
                <a:schemeClr val="bg2">
                  <a:lumMod val="50000"/>
                </a:schemeClr>
              </a:solidFill>
            </a:endParaRPr>
          </a:p>
        </p:txBody>
      </p:sp>
      <p:sp>
        <p:nvSpPr>
          <p:cNvPr id="13" name="TextBox 12"/>
          <p:cNvSpPr txBox="1"/>
          <p:nvPr/>
        </p:nvSpPr>
        <p:spPr>
          <a:xfrm>
            <a:off x="7302369" y="2893979"/>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93%</a:t>
            </a:r>
            <a:endParaRPr lang="en-US" sz="1600" dirty="0">
              <a:solidFill>
                <a:schemeClr val="bg2">
                  <a:lumMod val="50000"/>
                </a:schemeClr>
              </a:solidFill>
            </a:endParaRPr>
          </a:p>
        </p:txBody>
      </p:sp>
      <p:sp>
        <p:nvSpPr>
          <p:cNvPr id="14" name="TextBox 13"/>
          <p:cNvSpPr txBox="1"/>
          <p:nvPr/>
        </p:nvSpPr>
        <p:spPr>
          <a:xfrm>
            <a:off x="7079394" y="3373629"/>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89%</a:t>
            </a:r>
            <a:endParaRPr lang="en-US" sz="1600" dirty="0">
              <a:solidFill>
                <a:schemeClr val="bg2">
                  <a:lumMod val="50000"/>
                </a:schemeClr>
              </a:solidFill>
            </a:endParaRPr>
          </a:p>
        </p:txBody>
      </p:sp>
      <p:sp>
        <p:nvSpPr>
          <p:cNvPr id="15" name="TextBox 14"/>
          <p:cNvSpPr txBox="1"/>
          <p:nvPr/>
        </p:nvSpPr>
        <p:spPr>
          <a:xfrm>
            <a:off x="6375169" y="3834029"/>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77%</a:t>
            </a:r>
            <a:endParaRPr lang="en-US" sz="1600" dirty="0">
              <a:solidFill>
                <a:schemeClr val="bg2">
                  <a:lumMod val="50000"/>
                </a:schemeClr>
              </a:solidFill>
            </a:endParaRPr>
          </a:p>
        </p:txBody>
      </p:sp>
      <p:sp>
        <p:nvSpPr>
          <p:cNvPr id="16" name="TextBox 15"/>
          <p:cNvSpPr txBox="1"/>
          <p:nvPr/>
        </p:nvSpPr>
        <p:spPr>
          <a:xfrm>
            <a:off x="7201319" y="4313679"/>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92%</a:t>
            </a:r>
            <a:endParaRPr lang="en-US" sz="1600" dirty="0">
              <a:solidFill>
                <a:schemeClr val="bg2">
                  <a:lumMod val="50000"/>
                </a:schemeClr>
              </a:solidFill>
            </a:endParaRPr>
          </a:p>
        </p:txBody>
      </p:sp>
      <p:sp>
        <p:nvSpPr>
          <p:cNvPr id="17" name="TextBox 16"/>
          <p:cNvSpPr txBox="1"/>
          <p:nvPr/>
        </p:nvSpPr>
        <p:spPr>
          <a:xfrm>
            <a:off x="6959094" y="4783704"/>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87%</a:t>
            </a:r>
            <a:endParaRPr lang="en-US" sz="1600" dirty="0">
              <a:solidFill>
                <a:schemeClr val="bg2">
                  <a:lumMod val="50000"/>
                </a:schemeClr>
              </a:solidFill>
            </a:endParaRPr>
          </a:p>
        </p:txBody>
      </p:sp>
      <p:sp>
        <p:nvSpPr>
          <p:cNvPr id="18" name="TextBox 17"/>
          <p:cNvSpPr txBox="1"/>
          <p:nvPr/>
        </p:nvSpPr>
        <p:spPr>
          <a:xfrm>
            <a:off x="7111494" y="5263354"/>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91%</a:t>
            </a:r>
            <a:endParaRPr lang="en-US" sz="1600" dirty="0">
              <a:solidFill>
                <a:schemeClr val="bg2">
                  <a:lumMod val="50000"/>
                </a:schemeClr>
              </a:solidFill>
            </a:endParaRPr>
          </a:p>
        </p:txBody>
      </p:sp>
      <p:sp>
        <p:nvSpPr>
          <p:cNvPr id="19" name="TextBox 18"/>
          <p:cNvSpPr txBox="1"/>
          <p:nvPr/>
        </p:nvSpPr>
        <p:spPr>
          <a:xfrm>
            <a:off x="6830769" y="5733379"/>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87%</a:t>
            </a:r>
            <a:endParaRPr lang="en-US" sz="1600" dirty="0">
              <a:solidFill>
                <a:schemeClr val="bg2">
                  <a:lumMod val="50000"/>
                </a:schemeClr>
              </a:solidFill>
            </a:endParaRPr>
          </a:p>
        </p:txBody>
      </p:sp>
    </p:spTree>
    <p:extLst>
      <p:ext uri="{BB962C8B-B14F-4D97-AF65-F5344CB8AC3E}">
        <p14:creationId xmlns:p14="http://schemas.microsoft.com/office/powerpoint/2010/main" val="154194314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17585083"/>
              </p:ext>
            </p:extLst>
          </p:nvPr>
        </p:nvGraphicFramePr>
        <p:xfrm>
          <a:off x="228601" y="1727200"/>
          <a:ext cx="8686800" cy="2783266"/>
        </p:xfrm>
        <a:graphic>
          <a:graphicData uri="http://schemas.openxmlformats.org/drawingml/2006/table">
            <a:tbl>
              <a:tblPr firstRow="1" bandRow="1">
                <a:tableStyleId>{5C22544A-7EE6-4342-B048-85BDC9FD1C3A}</a:tableStyleId>
              </a:tblPr>
              <a:tblGrid>
                <a:gridCol w="3291840"/>
                <a:gridCol w="4389120"/>
                <a:gridCol w="1005840"/>
              </a:tblGrid>
              <a:tr h="386941">
                <a:tc>
                  <a:txBody>
                    <a:bodyPr/>
                    <a:lstStyle/>
                    <a:p>
                      <a:pPr algn="ctr"/>
                      <a:endParaRPr lang="en-US" b="0" dirty="0">
                        <a:solidFill>
                          <a:schemeClr val="tx1"/>
                        </a:solidFill>
                      </a:endParaRPr>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endParaRPr>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Points from Expectations</a:t>
                      </a:r>
                      <a:endParaRPr lang="en-US" sz="1200" b="0" dirty="0">
                        <a:solidFill>
                          <a:schemeClr val="tx1"/>
                        </a:solidFill>
                      </a:endParaRPr>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822960">
                <a:tc>
                  <a:txBody>
                    <a:bodyPr/>
                    <a:lstStyle/>
                    <a:p>
                      <a:pPr algn="r" fontAlgn="b"/>
                      <a:r>
                        <a:rPr lang="en-US" sz="1400" b="1" i="0" u="none" strike="noStrike" dirty="0" smtClean="0">
                          <a:solidFill>
                            <a:srgbClr val="000000"/>
                          </a:solidFill>
                          <a:latin typeface="Calibri"/>
                        </a:rPr>
                        <a:t>Overall Internet </a:t>
                      </a:r>
                      <a:r>
                        <a:rPr lang="en-US" sz="1400" b="1" i="0" u="none" strike="noStrike" dirty="0">
                          <a:solidFill>
                            <a:srgbClr val="000000"/>
                          </a:solidFill>
                          <a:latin typeface="Calibri"/>
                        </a:rPr>
                        <a:t>Governance</a:t>
                      </a:r>
                    </a:p>
                  </a:txBody>
                  <a:tcPr marL="7620" marR="13716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endParaRPr lang="en-US" sz="1400" b="1" i="0" u="none" strike="noStrike" dirty="0">
                        <a:solidFill>
                          <a:srgbClr val="000000"/>
                        </a:solidFill>
                        <a:latin typeface="+mn-lt"/>
                      </a:endParaRP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b="1" dirty="0" smtClean="0">
                          <a:solidFill>
                            <a:schemeClr val="tx1"/>
                          </a:solidFill>
                        </a:rPr>
                        <a:t>7</a:t>
                      </a:r>
                      <a:endParaRPr lang="en-US" sz="1600" b="1" dirty="0">
                        <a:solidFill>
                          <a:schemeClr val="tx1"/>
                        </a:solidFill>
                      </a:endParaRPr>
                    </a:p>
                  </a:txBody>
                  <a:tcPr marL="68580" marR="6858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r>
              <a:tr h="751553">
                <a:tc>
                  <a:txBody>
                    <a:bodyPr/>
                    <a:lstStyle/>
                    <a:p>
                      <a:pPr algn="r" fontAlgn="b">
                        <a:lnSpc>
                          <a:spcPct val="90000"/>
                        </a:lnSpc>
                      </a:pPr>
                      <a:r>
                        <a:rPr lang="en-US" sz="1200" b="0" i="0" u="none" strike="noStrike" dirty="0">
                          <a:solidFill>
                            <a:srgbClr val="000000"/>
                          </a:solidFill>
                          <a:latin typeface="Calibri"/>
                        </a:rPr>
                        <a:t>Supports efforts to keep Internet number registries self-governed, as defined by the needs of their respective communities</a:t>
                      </a:r>
                    </a:p>
                  </a:txBody>
                  <a:tcPr marL="7620" marR="13716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fontAlgn="b"/>
                      <a:endParaRPr lang="en-US" sz="1400" b="0" i="0" u="none" strike="noStrike" dirty="0">
                        <a:solidFill>
                          <a:srgbClr val="000000"/>
                        </a:solidFill>
                        <a:latin typeface="+mn-lt"/>
                      </a:endParaRP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chemeClr val="tx1"/>
                          </a:solidFill>
                        </a:rPr>
                        <a:t>6</a:t>
                      </a:r>
                      <a:endParaRPr lang="en-US" sz="1600" b="0" dirty="0">
                        <a:solidFill>
                          <a:schemeClr val="tx1"/>
                        </a:solidFill>
                      </a:endParaRPr>
                    </a:p>
                  </a:txBody>
                  <a:tcPr marL="68580" marR="6858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751553">
                <a:tc>
                  <a:txBody>
                    <a:bodyPr/>
                    <a:lstStyle/>
                    <a:p>
                      <a:pPr algn="r" fontAlgn="b">
                        <a:lnSpc>
                          <a:spcPct val="90000"/>
                        </a:lnSpc>
                      </a:pPr>
                      <a:r>
                        <a:rPr lang="en-US" sz="1200" b="0" i="0" u="none" strike="noStrike" dirty="0">
                          <a:solidFill>
                            <a:srgbClr val="000000"/>
                          </a:solidFill>
                          <a:latin typeface="Calibri"/>
                        </a:rPr>
                        <a:t>Takes an active role in Internet governance </a:t>
                      </a:r>
                    </a:p>
                  </a:txBody>
                  <a:tcPr marL="7620" marR="13716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endParaRPr lang="en-US" sz="1400" b="0" i="0" u="none" strike="noStrike" dirty="0">
                        <a:solidFill>
                          <a:srgbClr val="000000"/>
                        </a:solidFill>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b="0" dirty="0" smtClean="0">
                          <a:solidFill>
                            <a:schemeClr val="tx1"/>
                          </a:solidFill>
                        </a:rPr>
                        <a:t>8</a:t>
                      </a:r>
                      <a:endParaRPr lang="en-US" sz="1600" b="0" dirty="0">
                        <a:solidFill>
                          <a:schemeClr val="tx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bl>
          </a:graphicData>
        </a:graphic>
      </p:graphicFrame>
      <p:sp>
        <p:nvSpPr>
          <p:cNvPr id="7" name="Slide Number Placeholder 6"/>
          <p:cNvSpPr>
            <a:spLocks noGrp="1"/>
          </p:cNvSpPr>
          <p:nvPr>
            <p:ph type="sldNum" sz="quarter" idx="12"/>
          </p:nvPr>
        </p:nvSpPr>
        <p:spPr/>
        <p:txBody>
          <a:bodyPr/>
          <a:lstStyle/>
          <a:p>
            <a:fld id="{A2904778-740C-4267-8D48-353E71543621}" type="slidenum">
              <a:rPr lang="en-US" smtClean="0"/>
              <a:pPr/>
              <a:t>16</a:t>
            </a:fld>
            <a:endParaRPr lang="en-US"/>
          </a:p>
        </p:txBody>
      </p:sp>
      <p:sp>
        <p:nvSpPr>
          <p:cNvPr id="2" name="Title 1"/>
          <p:cNvSpPr>
            <a:spLocks noGrp="1"/>
          </p:cNvSpPr>
          <p:nvPr>
            <p:ph type="title"/>
          </p:nvPr>
        </p:nvSpPr>
        <p:spPr/>
        <p:txBody>
          <a:bodyPr>
            <a:noAutofit/>
          </a:bodyPr>
          <a:lstStyle/>
          <a:p>
            <a:r>
              <a:rPr lang="en-US" sz="1600" dirty="0" smtClean="0"/>
              <a:t>Internet Governance is one of ARIN’s strengths. A large majority of the community believes ARIN supports efforts to keep Internet number registries self-regulated and takes an appropriately active role in Internet governance, and performance is close to expectations for an excellent provider.</a:t>
            </a:r>
            <a:endParaRPr lang="en-US" sz="1600" dirty="0"/>
          </a:p>
        </p:txBody>
      </p:sp>
      <p:sp>
        <p:nvSpPr>
          <p:cNvPr id="10" name="Title 1"/>
          <p:cNvSpPr txBox="1">
            <a:spLocks/>
          </p:cNvSpPr>
          <p:nvPr/>
        </p:nvSpPr>
        <p:spPr>
          <a:xfrm>
            <a:off x="228600" y="1572581"/>
            <a:ext cx="7514035" cy="60267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800" b="1" dirty="0" smtClean="0"/>
              <a:t>Internet Governance </a:t>
            </a:r>
            <a:r>
              <a:rPr lang="en-US" sz="1800" dirty="0" smtClean="0"/>
              <a:t>Performance and Expectations</a:t>
            </a:r>
            <a:r>
              <a:rPr lang="en-US" sz="2400" dirty="0" smtClean="0"/>
              <a:t/>
            </a:r>
            <a:br>
              <a:rPr lang="en-US" sz="2400" dirty="0" smtClean="0"/>
            </a:br>
            <a:r>
              <a:rPr lang="en-US" sz="1200" dirty="0" smtClean="0"/>
              <a:t>% Describes ARIN/an Excellent Organization (Top 3 Box)</a:t>
            </a:r>
            <a:endParaRPr lang="en-US" sz="1400" dirty="0"/>
          </a:p>
        </p:txBody>
      </p:sp>
      <p:sp>
        <p:nvSpPr>
          <p:cNvPr id="11" name="Footer Placeholder 10"/>
          <p:cNvSpPr>
            <a:spLocks noGrp="1"/>
          </p:cNvSpPr>
          <p:nvPr>
            <p:ph type="ftr" sz="quarter" idx="11"/>
          </p:nvPr>
        </p:nvSpPr>
        <p:spPr/>
        <p:txBody>
          <a:bodyPr/>
          <a:lstStyle/>
          <a:p>
            <a:r>
              <a:rPr lang="en-US" dirty="0" smtClean="0"/>
              <a:t>Q4. The following is a list of features you may expect from ARIN or a professional organization with a similar purpose. For each feature below, please provide two ratings:  1) ARIN’s performance: rate how well each feature describes ARIN, 2) Your expectation: rate how well each feature describes an “excellent organization” with the same mission as ARIN (realizing that you may not expect even an excellent organization to be a perfect “10” on everything). </a:t>
            </a:r>
          </a:p>
          <a:p>
            <a:r>
              <a:rPr lang="en-US" dirty="0" smtClean="0"/>
              <a:t>Dashed lines show expectations</a:t>
            </a:r>
          </a:p>
        </p:txBody>
      </p:sp>
      <p:graphicFrame>
        <p:nvGraphicFramePr>
          <p:cNvPr id="9" name="Content Placeholder 7"/>
          <p:cNvGraphicFramePr>
            <a:graphicFrameLocks/>
          </p:cNvGraphicFramePr>
          <p:nvPr>
            <p:extLst>
              <p:ext uri="{D42A27DB-BD31-4B8C-83A1-F6EECF244321}">
                <p14:modId xmlns:p14="http://schemas.microsoft.com/office/powerpoint/2010/main" val="688666419"/>
              </p:ext>
            </p:extLst>
          </p:nvPr>
        </p:nvGraphicFramePr>
        <p:xfrm>
          <a:off x="3403528" y="2204720"/>
          <a:ext cx="5029200" cy="232664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7389019" y="2422379"/>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88%</a:t>
            </a:r>
            <a:endParaRPr lang="en-US" sz="1600" dirty="0">
              <a:solidFill>
                <a:schemeClr val="bg2">
                  <a:lumMod val="50000"/>
                </a:schemeClr>
              </a:solidFill>
            </a:endParaRPr>
          </a:p>
        </p:txBody>
      </p:sp>
      <p:sp>
        <p:nvSpPr>
          <p:cNvPr id="12" name="TextBox 11"/>
          <p:cNvSpPr txBox="1"/>
          <p:nvPr/>
        </p:nvSpPr>
        <p:spPr>
          <a:xfrm>
            <a:off x="7522169" y="3171529"/>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90%</a:t>
            </a:r>
            <a:endParaRPr lang="en-US" sz="1600" dirty="0">
              <a:solidFill>
                <a:schemeClr val="bg2">
                  <a:lumMod val="50000"/>
                </a:schemeClr>
              </a:solidFill>
            </a:endParaRPr>
          </a:p>
        </p:txBody>
      </p:sp>
      <p:sp>
        <p:nvSpPr>
          <p:cNvPr id="13" name="TextBox 12"/>
          <p:cNvSpPr txBox="1"/>
          <p:nvPr/>
        </p:nvSpPr>
        <p:spPr>
          <a:xfrm>
            <a:off x="7251069" y="3920679"/>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86%</a:t>
            </a:r>
            <a:endParaRPr lang="en-US" sz="1600" dirty="0">
              <a:solidFill>
                <a:schemeClr val="bg2">
                  <a:lumMod val="50000"/>
                </a:schemeClr>
              </a:solidFill>
            </a:endParaRPr>
          </a:p>
        </p:txBody>
      </p:sp>
    </p:spTree>
    <p:extLst>
      <p:ext uri="{BB962C8B-B14F-4D97-AF65-F5344CB8AC3E}">
        <p14:creationId xmlns:p14="http://schemas.microsoft.com/office/powerpoint/2010/main" val="154194314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17585083"/>
              </p:ext>
            </p:extLst>
          </p:nvPr>
        </p:nvGraphicFramePr>
        <p:xfrm>
          <a:off x="228601" y="1727200"/>
          <a:ext cx="8686800" cy="2783266"/>
        </p:xfrm>
        <a:graphic>
          <a:graphicData uri="http://schemas.openxmlformats.org/drawingml/2006/table">
            <a:tbl>
              <a:tblPr firstRow="1" bandRow="1">
                <a:tableStyleId>{5C22544A-7EE6-4342-B048-85BDC9FD1C3A}</a:tableStyleId>
              </a:tblPr>
              <a:tblGrid>
                <a:gridCol w="3291840"/>
                <a:gridCol w="4389120"/>
                <a:gridCol w="1005840"/>
              </a:tblGrid>
              <a:tr h="386941">
                <a:tc>
                  <a:txBody>
                    <a:bodyPr/>
                    <a:lstStyle/>
                    <a:p>
                      <a:pPr algn="ctr"/>
                      <a:endParaRPr lang="en-US" b="0" dirty="0">
                        <a:solidFill>
                          <a:schemeClr val="tx1"/>
                        </a:solidFill>
                      </a:endParaRPr>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endParaRPr>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Points from Expectations</a:t>
                      </a:r>
                      <a:endParaRPr lang="en-US" sz="1200" b="0" dirty="0">
                        <a:solidFill>
                          <a:schemeClr val="tx1"/>
                        </a:solidFill>
                      </a:endParaRPr>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822960">
                <a:tc>
                  <a:txBody>
                    <a:bodyPr/>
                    <a:lstStyle/>
                    <a:p>
                      <a:pPr algn="r" fontAlgn="b"/>
                      <a:r>
                        <a:rPr lang="en-US" sz="1400" b="1" i="0" u="none" strike="noStrike" dirty="0" smtClean="0">
                          <a:solidFill>
                            <a:srgbClr val="000000"/>
                          </a:solidFill>
                          <a:latin typeface="Calibri"/>
                        </a:rPr>
                        <a:t>Overall Financial Services</a:t>
                      </a:r>
                      <a:endParaRPr lang="en-US" sz="1400" b="1" i="0" u="none" strike="noStrike" dirty="0">
                        <a:solidFill>
                          <a:srgbClr val="000000"/>
                        </a:solidFill>
                        <a:latin typeface="Calibri"/>
                      </a:endParaRPr>
                    </a:p>
                  </a:txBody>
                  <a:tcPr marL="7620" marR="13716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endParaRPr lang="en-US" sz="1400" b="1" i="0" u="none" strike="noStrike" dirty="0">
                        <a:solidFill>
                          <a:srgbClr val="000000"/>
                        </a:solidFill>
                        <a:latin typeface="+mn-lt"/>
                      </a:endParaRP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b="1" dirty="0" smtClean="0">
                          <a:solidFill>
                            <a:schemeClr val="tx1"/>
                          </a:solidFill>
                        </a:rPr>
                        <a:t>10</a:t>
                      </a:r>
                      <a:endParaRPr lang="en-US" sz="1600" b="1"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r>
              <a:tr h="751553">
                <a:tc>
                  <a:txBody>
                    <a:bodyPr/>
                    <a:lstStyle/>
                    <a:p>
                      <a:pPr algn="r" fontAlgn="b"/>
                      <a:r>
                        <a:rPr lang="en-US" sz="1200" b="0" i="0" u="none" strike="noStrike">
                          <a:solidFill>
                            <a:srgbClr val="000000"/>
                          </a:solidFill>
                          <a:latin typeface="Calibri"/>
                        </a:rPr>
                        <a:t>Provides timely and appropriate responses for billing and administration inquiries</a:t>
                      </a:r>
                    </a:p>
                  </a:txBody>
                  <a:tcPr marL="7620" marR="13716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fontAlgn="b"/>
                      <a:endParaRPr lang="en-US" sz="1400" b="0" i="0" u="none" strike="noStrike" dirty="0">
                        <a:solidFill>
                          <a:srgbClr val="000000"/>
                        </a:solidFill>
                        <a:latin typeface="+mn-lt"/>
                      </a:endParaRP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chemeClr val="tx1"/>
                          </a:solidFill>
                        </a:rPr>
                        <a:t>9</a:t>
                      </a:r>
                      <a:endParaRPr lang="en-US" sz="1600" b="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751553">
                <a:tc>
                  <a:txBody>
                    <a:bodyPr/>
                    <a:lstStyle/>
                    <a:p>
                      <a:pPr algn="r" fontAlgn="b"/>
                      <a:r>
                        <a:rPr lang="en-US" sz="1200" b="0" i="0" u="none" strike="noStrike" dirty="0">
                          <a:solidFill>
                            <a:srgbClr val="000000"/>
                          </a:solidFill>
                          <a:latin typeface="Calibri"/>
                        </a:rPr>
                        <a:t>Invoicing and payment processing procedures are explained clearly</a:t>
                      </a:r>
                    </a:p>
                  </a:txBody>
                  <a:tcPr marL="7620" marR="13716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endParaRPr lang="en-US" sz="1400" b="0" i="0" u="none" strike="noStrike" dirty="0">
                        <a:solidFill>
                          <a:srgbClr val="000000"/>
                        </a:solidFill>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b="0" dirty="0" smtClean="0">
                          <a:solidFill>
                            <a:schemeClr val="tx1"/>
                          </a:solidFill>
                        </a:rPr>
                        <a:t>12</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bl>
          </a:graphicData>
        </a:graphic>
      </p:graphicFrame>
      <p:sp>
        <p:nvSpPr>
          <p:cNvPr id="7" name="Slide Number Placeholder 6"/>
          <p:cNvSpPr>
            <a:spLocks noGrp="1"/>
          </p:cNvSpPr>
          <p:nvPr>
            <p:ph type="sldNum" sz="quarter" idx="12"/>
          </p:nvPr>
        </p:nvSpPr>
        <p:spPr/>
        <p:txBody>
          <a:bodyPr/>
          <a:lstStyle/>
          <a:p>
            <a:fld id="{A2904778-740C-4267-8D48-353E71543621}" type="slidenum">
              <a:rPr lang="en-US" smtClean="0"/>
              <a:pPr/>
              <a:t>17</a:t>
            </a:fld>
            <a:endParaRPr lang="en-US"/>
          </a:p>
        </p:txBody>
      </p:sp>
      <p:sp>
        <p:nvSpPr>
          <p:cNvPr id="2" name="Title 1"/>
          <p:cNvSpPr>
            <a:spLocks noGrp="1"/>
          </p:cNvSpPr>
          <p:nvPr>
            <p:ph type="title"/>
          </p:nvPr>
        </p:nvSpPr>
        <p:spPr/>
        <p:txBody>
          <a:bodyPr>
            <a:noAutofit/>
          </a:bodyPr>
          <a:lstStyle/>
          <a:p>
            <a:r>
              <a:rPr lang="en-US" sz="1600" dirty="0" smtClean="0"/>
              <a:t>Financial Services is another relative strength for ARIN, with high performance that is not far from high expectations.  The biggest opportunity for improvement is in clarity of invoicing and payment procedures.</a:t>
            </a:r>
            <a:endParaRPr lang="en-US" sz="1600" dirty="0"/>
          </a:p>
        </p:txBody>
      </p:sp>
      <p:sp>
        <p:nvSpPr>
          <p:cNvPr id="10" name="Title 1"/>
          <p:cNvSpPr txBox="1">
            <a:spLocks/>
          </p:cNvSpPr>
          <p:nvPr/>
        </p:nvSpPr>
        <p:spPr>
          <a:xfrm>
            <a:off x="228600" y="1572581"/>
            <a:ext cx="7514035" cy="60267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800" b="1" dirty="0" smtClean="0"/>
              <a:t>Financial Services </a:t>
            </a:r>
            <a:r>
              <a:rPr lang="en-US" sz="1800" dirty="0" smtClean="0"/>
              <a:t>Performance and Expectations</a:t>
            </a:r>
            <a:r>
              <a:rPr lang="en-US" sz="2400" dirty="0" smtClean="0"/>
              <a:t/>
            </a:r>
            <a:br>
              <a:rPr lang="en-US" sz="2400" dirty="0" smtClean="0"/>
            </a:br>
            <a:r>
              <a:rPr lang="en-US" sz="1200" dirty="0" smtClean="0"/>
              <a:t>% Describes ARIN/an Excellent Organization (Top 3 Box)</a:t>
            </a:r>
            <a:endParaRPr lang="en-US" sz="1400" dirty="0"/>
          </a:p>
        </p:txBody>
      </p:sp>
      <p:sp>
        <p:nvSpPr>
          <p:cNvPr id="11" name="Footer Placeholder 10"/>
          <p:cNvSpPr>
            <a:spLocks noGrp="1"/>
          </p:cNvSpPr>
          <p:nvPr>
            <p:ph type="ftr" sz="quarter" idx="11"/>
          </p:nvPr>
        </p:nvSpPr>
        <p:spPr/>
        <p:txBody>
          <a:bodyPr/>
          <a:lstStyle/>
          <a:p>
            <a:r>
              <a:rPr lang="en-US" dirty="0" smtClean="0"/>
              <a:t>Q4. The following is a list of features you may expect from ARIN or a professional organization with a similar purpose. For each feature below, please provide two ratings:  1) ARIN’s performance: rate how well each feature describes ARIN, 2) Your expectation: rate how well each feature describes an “excellent organization” with the same mission as ARIN (realizing that you may not expect even an excellent organization to be a perfect “10” on everything). </a:t>
            </a:r>
          </a:p>
          <a:p>
            <a:r>
              <a:rPr lang="en-US" dirty="0" smtClean="0"/>
              <a:t>Dashed lines show expectations</a:t>
            </a:r>
          </a:p>
        </p:txBody>
      </p:sp>
      <p:graphicFrame>
        <p:nvGraphicFramePr>
          <p:cNvPr id="9" name="Content Placeholder 7"/>
          <p:cNvGraphicFramePr>
            <a:graphicFrameLocks/>
          </p:cNvGraphicFramePr>
          <p:nvPr>
            <p:extLst>
              <p:ext uri="{D42A27DB-BD31-4B8C-83A1-F6EECF244321}">
                <p14:modId xmlns:p14="http://schemas.microsoft.com/office/powerpoint/2010/main" val="225037327"/>
              </p:ext>
            </p:extLst>
          </p:nvPr>
        </p:nvGraphicFramePr>
        <p:xfrm>
          <a:off x="3403528" y="2204720"/>
          <a:ext cx="5029200" cy="232664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7522169" y="2411154"/>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93%</a:t>
            </a:r>
            <a:endParaRPr lang="en-US" sz="1600" dirty="0">
              <a:solidFill>
                <a:schemeClr val="bg2">
                  <a:lumMod val="50000"/>
                </a:schemeClr>
              </a:solidFill>
            </a:endParaRPr>
          </a:p>
        </p:txBody>
      </p:sp>
      <p:sp>
        <p:nvSpPr>
          <p:cNvPr id="12" name="TextBox 11"/>
          <p:cNvSpPr txBox="1"/>
          <p:nvPr/>
        </p:nvSpPr>
        <p:spPr>
          <a:xfrm>
            <a:off x="7530194" y="3169929"/>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93%</a:t>
            </a:r>
            <a:endParaRPr lang="en-US" sz="1600" dirty="0">
              <a:solidFill>
                <a:schemeClr val="bg2">
                  <a:lumMod val="50000"/>
                </a:schemeClr>
              </a:solidFill>
            </a:endParaRPr>
          </a:p>
        </p:txBody>
      </p:sp>
      <p:sp>
        <p:nvSpPr>
          <p:cNvPr id="13" name="TextBox 12"/>
          <p:cNvSpPr txBox="1"/>
          <p:nvPr/>
        </p:nvSpPr>
        <p:spPr>
          <a:xfrm>
            <a:off x="7461219" y="3909454"/>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93%</a:t>
            </a:r>
            <a:endParaRPr lang="en-US" sz="1600" dirty="0">
              <a:solidFill>
                <a:schemeClr val="bg2">
                  <a:lumMod val="50000"/>
                </a:schemeClr>
              </a:solidFill>
            </a:endParaRPr>
          </a:p>
        </p:txBody>
      </p:sp>
    </p:spTree>
    <p:extLst>
      <p:ext uri="{BB962C8B-B14F-4D97-AF65-F5344CB8AC3E}">
        <p14:creationId xmlns:p14="http://schemas.microsoft.com/office/powerpoint/2010/main" val="154194314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17585083"/>
              </p:ext>
            </p:extLst>
          </p:nvPr>
        </p:nvGraphicFramePr>
        <p:xfrm>
          <a:off x="228601" y="1366375"/>
          <a:ext cx="8686800" cy="4167040"/>
        </p:xfrm>
        <a:graphic>
          <a:graphicData uri="http://schemas.openxmlformats.org/drawingml/2006/table">
            <a:tbl>
              <a:tblPr firstRow="1" bandRow="1">
                <a:tableStyleId>{5C22544A-7EE6-4342-B048-85BDC9FD1C3A}</a:tableStyleId>
              </a:tblPr>
              <a:tblGrid>
                <a:gridCol w="3291840"/>
                <a:gridCol w="4389120"/>
                <a:gridCol w="1005840"/>
              </a:tblGrid>
              <a:tr h="509440">
                <a:tc>
                  <a:txBody>
                    <a:bodyPr/>
                    <a:lstStyle/>
                    <a:p>
                      <a:pPr algn="ctr"/>
                      <a:endParaRPr lang="en-US" b="0" dirty="0">
                        <a:solidFill>
                          <a:schemeClr val="tx1"/>
                        </a:solidFill>
                      </a:endParaRPr>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endParaRPr>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Points from Expectations</a:t>
                      </a:r>
                      <a:endParaRPr lang="en-US" sz="1200" b="0" dirty="0">
                        <a:solidFill>
                          <a:schemeClr val="tx1"/>
                        </a:solidFill>
                      </a:endParaRPr>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731520">
                <a:tc>
                  <a:txBody>
                    <a:bodyPr/>
                    <a:lstStyle/>
                    <a:p>
                      <a:pPr algn="r" fontAlgn="b"/>
                      <a:r>
                        <a:rPr lang="en-US" sz="1400" b="1" i="0" u="none" strike="noStrike" dirty="0" smtClean="0">
                          <a:solidFill>
                            <a:srgbClr val="000000"/>
                          </a:solidFill>
                          <a:latin typeface="+mn-lt"/>
                        </a:rPr>
                        <a:t>Overall </a:t>
                      </a:r>
                      <a:r>
                        <a:rPr lang="en-US" sz="1400" b="1" dirty="0" smtClean="0"/>
                        <a:t>Engineering</a:t>
                      </a:r>
                      <a:r>
                        <a:rPr lang="en-US" sz="1400" b="1" i="0" u="none" strike="noStrike" dirty="0" smtClean="0">
                          <a:solidFill>
                            <a:srgbClr val="000000"/>
                          </a:solidFill>
                          <a:latin typeface="+mn-lt"/>
                        </a:rPr>
                        <a:t> </a:t>
                      </a:r>
                      <a:endParaRPr lang="en-US" sz="1400" b="1" i="0" u="none" strike="noStrike" dirty="0">
                        <a:solidFill>
                          <a:srgbClr val="000000"/>
                        </a:solidFill>
                        <a:latin typeface="+mn-lt"/>
                      </a:endParaRPr>
                    </a:p>
                  </a:txBody>
                  <a:tcPr marL="7620" marR="13716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endParaRPr lang="en-US" sz="1400" b="1" i="0" u="none" strike="noStrike" dirty="0">
                        <a:solidFill>
                          <a:srgbClr val="000000"/>
                        </a:solidFill>
                        <a:latin typeface="+mn-lt"/>
                      </a:endParaRP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b="1" dirty="0" smtClean="0">
                          <a:solidFill>
                            <a:schemeClr val="tx1"/>
                          </a:solidFill>
                        </a:rPr>
                        <a:t>10</a:t>
                      </a:r>
                      <a:endParaRPr lang="en-US" sz="1600" b="1" dirty="0">
                        <a:solidFill>
                          <a:schemeClr val="tx1"/>
                        </a:solidFill>
                      </a:endParaRPr>
                    </a:p>
                  </a:txBody>
                  <a:tcPr marL="68580" marR="6858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r>
              <a:tr h="731520">
                <a:tc>
                  <a:txBody>
                    <a:bodyPr/>
                    <a:lstStyle/>
                    <a:p>
                      <a:pPr algn="r" fontAlgn="b">
                        <a:lnSpc>
                          <a:spcPct val="90000"/>
                        </a:lnSpc>
                      </a:pPr>
                      <a:r>
                        <a:rPr lang="en-US" sz="1200" b="0" i="0" u="none" strike="noStrike" dirty="0">
                          <a:solidFill>
                            <a:srgbClr val="000000"/>
                          </a:solidFill>
                          <a:latin typeface="Calibri"/>
                        </a:rPr>
                        <a:t>Technical services operate at a high level of quality and </a:t>
                      </a:r>
                      <a:r>
                        <a:rPr lang="en-US" sz="1200" b="0" i="0" u="none" strike="noStrike" dirty="0" smtClean="0">
                          <a:solidFill>
                            <a:srgbClr val="000000"/>
                          </a:solidFill>
                          <a:latin typeface="Calibri"/>
                        </a:rPr>
                        <a:t>reliability</a:t>
                      </a:r>
                      <a:endParaRPr lang="en-US" sz="1200" b="0" i="0" u="none" strike="noStrike" dirty="0">
                        <a:solidFill>
                          <a:srgbClr val="000000"/>
                        </a:solidFill>
                        <a:latin typeface="Calibri"/>
                      </a:endParaRPr>
                    </a:p>
                  </a:txBody>
                  <a:tcPr marL="7620" marR="13716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fontAlgn="b"/>
                      <a:endParaRPr lang="en-US" sz="1400" b="0" i="0" u="none" strike="noStrike" dirty="0">
                        <a:solidFill>
                          <a:srgbClr val="000000"/>
                        </a:solidFill>
                        <a:latin typeface="+mn-lt"/>
                      </a:endParaRP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chemeClr val="tx1"/>
                          </a:solidFill>
                        </a:rPr>
                        <a:t>7</a:t>
                      </a:r>
                      <a:endParaRPr lang="en-US" sz="1600" b="0" dirty="0">
                        <a:solidFill>
                          <a:schemeClr val="tx1"/>
                        </a:solidFill>
                      </a:endParaRPr>
                    </a:p>
                  </a:txBody>
                  <a:tcPr marL="68580" marR="6858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731520">
                <a:tc>
                  <a:txBody>
                    <a:bodyPr/>
                    <a:lstStyle/>
                    <a:p>
                      <a:pPr algn="r" fontAlgn="b">
                        <a:lnSpc>
                          <a:spcPct val="90000"/>
                        </a:lnSpc>
                      </a:pPr>
                      <a:r>
                        <a:rPr lang="en-US" sz="1200" b="0" i="0" u="none" strike="noStrike" dirty="0">
                          <a:solidFill>
                            <a:srgbClr val="000000"/>
                          </a:solidFill>
                          <a:latin typeface="Calibri"/>
                        </a:rPr>
                        <a:t>Tools and resources (such as WHOIS, </a:t>
                      </a:r>
                      <a:r>
                        <a:rPr lang="en-US" sz="1200" b="0" i="0" u="none" strike="noStrike" dirty="0" err="1">
                          <a:solidFill>
                            <a:srgbClr val="000000"/>
                          </a:solidFill>
                          <a:latin typeface="Calibri"/>
                        </a:rPr>
                        <a:t>WhoWas</a:t>
                      </a:r>
                      <a:r>
                        <a:rPr lang="en-US" sz="1200" b="0" i="0" u="none" strike="noStrike" dirty="0">
                          <a:solidFill>
                            <a:srgbClr val="000000"/>
                          </a:solidFill>
                          <a:latin typeface="Calibri"/>
                        </a:rPr>
                        <a:t>, DNS, etc) are easy to understand</a:t>
                      </a:r>
                    </a:p>
                  </a:txBody>
                  <a:tcPr marL="7620" marR="13716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endParaRPr lang="en-US" sz="1400" b="0" i="0" u="none" strike="noStrike" dirty="0">
                        <a:solidFill>
                          <a:srgbClr val="000000"/>
                        </a:solidFill>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b="0" dirty="0" smtClean="0">
                          <a:solidFill>
                            <a:schemeClr val="tx1"/>
                          </a:solidFill>
                        </a:rPr>
                        <a:t>10</a:t>
                      </a:r>
                      <a:endParaRPr lang="en-US" sz="1600" b="0" dirty="0">
                        <a:solidFill>
                          <a:schemeClr val="tx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731520">
                <a:tc>
                  <a:txBody>
                    <a:bodyPr/>
                    <a:lstStyle/>
                    <a:p>
                      <a:pPr algn="r" fontAlgn="b">
                        <a:lnSpc>
                          <a:spcPct val="90000"/>
                        </a:lnSpc>
                      </a:pPr>
                      <a:r>
                        <a:rPr lang="en-US" sz="1200" b="0" i="0" u="none" strike="noStrike" dirty="0">
                          <a:solidFill>
                            <a:srgbClr val="000000"/>
                          </a:solidFill>
                          <a:latin typeface="Calibri"/>
                        </a:rPr>
                        <a:t>Provides tools and user resources that are relevant and useful to me</a:t>
                      </a:r>
                    </a:p>
                  </a:txBody>
                  <a:tcPr marL="7620" marR="13716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1400" b="0" i="0" u="none" strike="noStrike" dirty="0">
                        <a:solidFill>
                          <a:srgbClr val="000000"/>
                        </a:solidFill>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chemeClr val="tx1"/>
                          </a:solidFill>
                        </a:rPr>
                        <a:t>10</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31520">
                <a:tc>
                  <a:txBody>
                    <a:bodyPr/>
                    <a:lstStyle/>
                    <a:p>
                      <a:pPr algn="r" fontAlgn="b">
                        <a:lnSpc>
                          <a:spcPct val="90000"/>
                        </a:lnSpc>
                      </a:pPr>
                      <a:r>
                        <a:rPr lang="en-US" sz="1200" b="0" i="0" u="none" strike="noStrike" dirty="0">
                          <a:solidFill>
                            <a:srgbClr val="000000"/>
                          </a:solidFill>
                          <a:latin typeface="Calibri"/>
                        </a:rPr>
                        <a:t>New technical services and enhancements are delivered in a timely manner</a:t>
                      </a:r>
                    </a:p>
                  </a:txBody>
                  <a:tcPr marL="7620" marR="13716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endParaRPr lang="en-US" sz="1400" b="0" i="0" u="none" strike="noStrike" dirty="0">
                        <a:solidFill>
                          <a:srgbClr val="000000"/>
                        </a:solidFill>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b="0" dirty="0" smtClean="0">
                          <a:solidFill>
                            <a:schemeClr val="tx1"/>
                          </a:solidFill>
                        </a:rPr>
                        <a:t>15</a:t>
                      </a:r>
                      <a:endParaRPr lang="en-US" sz="1600" b="0" dirty="0">
                        <a:solidFill>
                          <a:schemeClr val="tx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bl>
          </a:graphicData>
        </a:graphic>
      </p:graphicFrame>
      <p:sp>
        <p:nvSpPr>
          <p:cNvPr id="7" name="Slide Number Placeholder 6"/>
          <p:cNvSpPr>
            <a:spLocks noGrp="1"/>
          </p:cNvSpPr>
          <p:nvPr>
            <p:ph type="sldNum" sz="quarter" idx="12"/>
          </p:nvPr>
        </p:nvSpPr>
        <p:spPr/>
        <p:txBody>
          <a:bodyPr/>
          <a:lstStyle/>
          <a:p>
            <a:fld id="{A2904778-740C-4267-8D48-353E71543621}" type="slidenum">
              <a:rPr lang="en-US" smtClean="0"/>
              <a:pPr/>
              <a:t>18</a:t>
            </a:fld>
            <a:endParaRPr lang="en-US"/>
          </a:p>
        </p:txBody>
      </p:sp>
      <p:sp>
        <p:nvSpPr>
          <p:cNvPr id="2" name="Title 1"/>
          <p:cNvSpPr>
            <a:spLocks noGrp="1"/>
          </p:cNvSpPr>
          <p:nvPr>
            <p:ph type="title"/>
          </p:nvPr>
        </p:nvSpPr>
        <p:spPr/>
        <p:txBody>
          <a:bodyPr>
            <a:noAutofit/>
          </a:bodyPr>
          <a:lstStyle/>
          <a:p>
            <a:r>
              <a:rPr lang="en-US" sz="1600" dirty="0" smtClean="0"/>
              <a:t>ARIN performs well on Engineering with the highest rating and smallest gap on the quality and reliability of technical services.  Timely delivery of new services and enhancements has the most room for improvement.</a:t>
            </a:r>
            <a:endParaRPr lang="en-US" sz="1600" dirty="0"/>
          </a:p>
        </p:txBody>
      </p:sp>
      <p:sp>
        <p:nvSpPr>
          <p:cNvPr id="10" name="Title 1"/>
          <p:cNvSpPr txBox="1">
            <a:spLocks/>
          </p:cNvSpPr>
          <p:nvPr/>
        </p:nvSpPr>
        <p:spPr>
          <a:xfrm>
            <a:off x="228600" y="1237301"/>
            <a:ext cx="7514035" cy="60267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800" b="1" dirty="0" smtClean="0"/>
              <a:t>Engineering</a:t>
            </a:r>
            <a:r>
              <a:rPr lang="en-US" sz="1800" dirty="0" smtClean="0"/>
              <a:t> Performance and Expectations</a:t>
            </a:r>
            <a:r>
              <a:rPr lang="en-US" sz="2400" dirty="0" smtClean="0"/>
              <a:t/>
            </a:r>
            <a:br>
              <a:rPr lang="en-US" sz="2400" dirty="0" smtClean="0"/>
            </a:br>
            <a:r>
              <a:rPr lang="en-US" sz="1200" dirty="0" smtClean="0"/>
              <a:t>% Describes ARIN/an Excellent Organization (Top 3 Box)</a:t>
            </a:r>
            <a:endParaRPr lang="en-US" sz="1400" dirty="0"/>
          </a:p>
        </p:txBody>
      </p:sp>
      <p:sp>
        <p:nvSpPr>
          <p:cNvPr id="11" name="Footer Placeholder 10"/>
          <p:cNvSpPr>
            <a:spLocks noGrp="1"/>
          </p:cNvSpPr>
          <p:nvPr>
            <p:ph type="ftr" sz="quarter" idx="11"/>
          </p:nvPr>
        </p:nvSpPr>
        <p:spPr/>
        <p:txBody>
          <a:bodyPr/>
          <a:lstStyle/>
          <a:p>
            <a:r>
              <a:rPr lang="en-US" dirty="0" smtClean="0"/>
              <a:t>Q4. The following is a list of features you may expect from ARIN or a professional organization with a similar purpose. For each feature below, please provide two ratings:  1) ARIN’s performance: rate how well each feature describes ARIN, 2) Your expectation: rate how well each feature describes an “excellent organization” with the same mission as ARIN (realizing that you may not expect even an excellent organization to be a perfect “10” on everything). </a:t>
            </a:r>
          </a:p>
          <a:p>
            <a:r>
              <a:rPr lang="en-US" dirty="0" smtClean="0"/>
              <a:t>Dashed lines show expectations</a:t>
            </a:r>
          </a:p>
        </p:txBody>
      </p:sp>
      <p:graphicFrame>
        <p:nvGraphicFramePr>
          <p:cNvPr id="9" name="Content Placeholder 7"/>
          <p:cNvGraphicFramePr>
            <a:graphicFrameLocks/>
          </p:cNvGraphicFramePr>
          <p:nvPr>
            <p:extLst>
              <p:ext uri="{D42A27DB-BD31-4B8C-83A1-F6EECF244321}">
                <p14:modId xmlns:p14="http://schemas.microsoft.com/office/powerpoint/2010/main" val="1863229334"/>
              </p:ext>
            </p:extLst>
          </p:nvPr>
        </p:nvGraphicFramePr>
        <p:xfrm>
          <a:off x="3403528" y="1857058"/>
          <a:ext cx="5029200" cy="370046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7337694" y="2053429"/>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89%</a:t>
            </a:r>
            <a:endParaRPr lang="en-US" sz="1600" dirty="0">
              <a:solidFill>
                <a:schemeClr val="bg2">
                  <a:lumMod val="50000"/>
                </a:schemeClr>
              </a:solidFill>
            </a:endParaRPr>
          </a:p>
        </p:txBody>
      </p:sp>
      <p:sp>
        <p:nvSpPr>
          <p:cNvPr id="12" name="TextBox 11"/>
          <p:cNvSpPr txBox="1"/>
          <p:nvPr/>
        </p:nvSpPr>
        <p:spPr>
          <a:xfrm>
            <a:off x="7567094" y="2792954"/>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92%</a:t>
            </a:r>
            <a:endParaRPr lang="en-US" sz="1600" dirty="0">
              <a:solidFill>
                <a:schemeClr val="bg2">
                  <a:lumMod val="50000"/>
                </a:schemeClr>
              </a:solidFill>
            </a:endParaRPr>
          </a:p>
        </p:txBody>
      </p:sp>
      <p:sp>
        <p:nvSpPr>
          <p:cNvPr id="13" name="TextBox 12"/>
          <p:cNvSpPr txBox="1"/>
          <p:nvPr/>
        </p:nvSpPr>
        <p:spPr>
          <a:xfrm>
            <a:off x="7459619" y="3522854"/>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92%</a:t>
            </a:r>
            <a:endParaRPr lang="en-US" sz="1600" dirty="0">
              <a:solidFill>
                <a:schemeClr val="bg2">
                  <a:lumMod val="50000"/>
                </a:schemeClr>
              </a:solidFill>
            </a:endParaRPr>
          </a:p>
        </p:txBody>
      </p:sp>
      <p:sp>
        <p:nvSpPr>
          <p:cNvPr id="14" name="TextBox 13"/>
          <p:cNvSpPr txBox="1"/>
          <p:nvPr/>
        </p:nvSpPr>
        <p:spPr>
          <a:xfrm>
            <a:off x="7294394" y="4262379"/>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88%</a:t>
            </a:r>
            <a:endParaRPr lang="en-US" sz="1600" dirty="0">
              <a:solidFill>
                <a:schemeClr val="bg2">
                  <a:lumMod val="50000"/>
                </a:schemeClr>
              </a:solidFill>
            </a:endParaRPr>
          </a:p>
        </p:txBody>
      </p:sp>
      <p:sp>
        <p:nvSpPr>
          <p:cNvPr id="15" name="TextBox 14"/>
          <p:cNvSpPr txBox="1"/>
          <p:nvPr/>
        </p:nvSpPr>
        <p:spPr>
          <a:xfrm>
            <a:off x="7013669" y="4992279"/>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85%</a:t>
            </a:r>
            <a:endParaRPr lang="en-US" sz="1600" dirty="0">
              <a:solidFill>
                <a:schemeClr val="bg2">
                  <a:lumMod val="50000"/>
                </a:schemeClr>
              </a:solidFill>
            </a:endParaRPr>
          </a:p>
        </p:txBody>
      </p:sp>
    </p:spTree>
    <p:extLst>
      <p:ext uri="{BB962C8B-B14F-4D97-AF65-F5344CB8AC3E}">
        <p14:creationId xmlns:p14="http://schemas.microsoft.com/office/powerpoint/2010/main" val="154194314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17585083"/>
              </p:ext>
            </p:extLst>
          </p:nvPr>
        </p:nvGraphicFramePr>
        <p:xfrm>
          <a:off x="228601" y="1366375"/>
          <a:ext cx="8686800" cy="3435520"/>
        </p:xfrm>
        <a:graphic>
          <a:graphicData uri="http://schemas.openxmlformats.org/drawingml/2006/table">
            <a:tbl>
              <a:tblPr firstRow="1" bandRow="1">
                <a:tableStyleId>{5C22544A-7EE6-4342-B048-85BDC9FD1C3A}</a:tableStyleId>
              </a:tblPr>
              <a:tblGrid>
                <a:gridCol w="3291840"/>
                <a:gridCol w="4389120"/>
                <a:gridCol w="1005840"/>
              </a:tblGrid>
              <a:tr h="509440">
                <a:tc>
                  <a:txBody>
                    <a:bodyPr/>
                    <a:lstStyle/>
                    <a:p>
                      <a:pPr algn="ctr"/>
                      <a:endParaRPr lang="en-US" b="0" dirty="0">
                        <a:solidFill>
                          <a:schemeClr val="tx1"/>
                        </a:solidFill>
                      </a:endParaRPr>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endParaRPr>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Points from Expectations</a:t>
                      </a:r>
                      <a:endParaRPr lang="en-US" sz="1200" b="0" dirty="0">
                        <a:solidFill>
                          <a:schemeClr val="tx1"/>
                        </a:solidFill>
                      </a:endParaRPr>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731520">
                <a:tc>
                  <a:txBody>
                    <a:bodyPr/>
                    <a:lstStyle/>
                    <a:p>
                      <a:pPr algn="r" fontAlgn="b"/>
                      <a:r>
                        <a:rPr lang="en-US" sz="1400" b="1" i="0" u="none" strike="noStrike" dirty="0" smtClean="0">
                          <a:solidFill>
                            <a:srgbClr val="000000"/>
                          </a:solidFill>
                          <a:latin typeface="+mn-lt"/>
                        </a:rPr>
                        <a:t>Overall </a:t>
                      </a:r>
                      <a:r>
                        <a:rPr lang="en-US" sz="1400" b="1" dirty="0" smtClean="0"/>
                        <a:t>ARIN Meetings</a:t>
                      </a:r>
                      <a:r>
                        <a:rPr lang="en-US" sz="1400" b="1" i="0" u="none" strike="noStrike" dirty="0" smtClean="0">
                          <a:solidFill>
                            <a:srgbClr val="000000"/>
                          </a:solidFill>
                          <a:latin typeface="+mn-lt"/>
                        </a:rPr>
                        <a:t> </a:t>
                      </a:r>
                      <a:endParaRPr lang="en-US" sz="1400" b="1" i="0" u="none" strike="noStrike" dirty="0">
                        <a:solidFill>
                          <a:srgbClr val="000000"/>
                        </a:solidFill>
                        <a:latin typeface="+mn-lt"/>
                      </a:endParaRPr>
                    </a:p>
                  </a:txBody>
                  <a:tcPr marL="7620" marR="13716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endParaRPr lang="en-US" sz="1400" b="1" i="0" u="none" strike="noStrike" dirty="0">
                        <a:solidFill>
                          <a:srgbClr val="000000"/>
                        </a:solidFill>
                        <a:latin typeface="+mn-lt"/>
                      </a:endParaRP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b="1" dirty="0" smtClean="0">
                          <a:solidFill>
                            <a:schemeClr val="tx1"/>
                          </a:solidFill>
                        </a:rPr>
                        <a:t>12</a:t>
                      </a:r>
                      <a:endParaRPr lang="en-US" sz="1600" b="1" dirty="0">
                        <a:solidFill>
                          <a:schemeClr val="tx1"/>
                        </a:solidFill>
                      </a:endParaRPr>
                    </a:p>
                  </a:txBody>
                  <a:tcPr marL="68580" marR="6858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r>
              <a:tr h="731520">
                <a:tc>
                  <a:txBody>
                    <a:bodyPr/>
                    <a:lstStyle/>
                    <a:p>
                      <a:pPr algn="r" fontAlgn="b">
                        <a:lnSpc>
                          <a:spcPct val="90000"/>
                        </a:lnSpc>
                      </a:pPr>
                      <a:r>
                        <a:rPr lang="en-US" sz="1200" b="0" i="0" u="none" strike="noStrike" dirty="0">
                          <a:solidFill>
                            <a:srgbClr val="000000"/>
                          </a:solidFill>
                          <a:latin typeface="Calibri"/>
                        </a:rPr>
                        <a:t>Election process for the Board and Advisory Council is clear and transparent</a:t>
                      </a:r>
                    </a:p>
                  </a:txBody>
                  <a:tcPr marL="7620" marR="13716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fontAlgn="b"/>
                      <a:endParaRPr lang="en-US" sz="1400" b="0" i="0" u="none" strike="noStrike" dirty="0">
                        <a:solidFill>
                          <a:srgbClr val="000000"/>
                        </a:solidFill>
                        <a:latin typeface="+mn-lt"/>
                      </a:endParaRP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chemeClr val="tx1"/>
                          </a:solidFill>
                        </a:rPr>
                        <a:t>8</a:t>
                      </a:r>
                      <a:endParaRPr lang="en-US" sz="1600" b="0" dirty="0">
                        <a:solidFill>
                          <a:schemeClr val="tx1"/>
                        </a:solidFill>
                      </a:endParaRPr>
                    </a:p>
                  </a:txBody>
                  <a:tcPr marL="68580" marR="6858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731520">
                <a:tc>
                  <a:txBody>
                    <a:bodyPr/>
                    <a:lstStyle/>
                    <a:p>
                      <a:pPr algn="r" fontAlgn="b">
                        <a:lnSpc>
                          <a:spcPct val="90000"/>
                        </a:lnSpc>
                      </a:pPr>
                      <a:r>
                        <a:rPr lang="en-US" sz="1200" b="0" i="0" u="none" strike="noStrike" dirty="0">
                          <a:solidFill>
                            <a:srgbClr val="000000"/>
                          </a:solidFill>
                          <a:latin typeface="Calibri"/>
                        </a:rPr>
                        <a:t>Election process is easy to understand and use by eligible voters</a:t>
                      </a:r>
                    </a:p>
                  </a:txBody>
                  <a:tcPr marL="7620" marR="13716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endParaRPr lang="en-US" sz="1400" b="0" i="0" u="none" strike="noStrike" dirty="0">
                        <a:solidFill>
                          <a:srgbClr val="000000"/>
                        </a:solidFill>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b="0" dirty="0" smtClean="0">
                          <a:solidFill>
                            <a:schemeClr val="tx1"/>
                          </a:solidFill>
                        </a:rPr>
                        <a:t>13</a:t>
                      </a:r>
                      <a:endParaRPr lang="en-US" sz="1600" b="0" dirty="0">
                        <a:solidFill>
                          <a:schemeClr val="tx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731520">
                <a:tc>
                  <a:txBody>
                    <a:bodyPr/>
                    <a:lstStyle/>
                    <a:p>
                      <a:pPr algn="r" fontAlgn="b">
                        <a:lnSpc>
                          <a:spcPct val="90000"/>
                        </a:lnSpc>
                      </a:pPr>
                      <a:r>
                        <a:rPr lang="en-US" sz="1200" b="0" i="0" u="none" strike="noStrike" dirty="0">
                          <a:solidFill>
                            <a:srgbClr val="000000"/>
                          </a:solidFill>
                          <a:latin typeface="Calibri"/>
                        </a:rPr>
                        <a:t>The content and activities of meetings are at a level of importance and interest that I want to attend </a:t>
                      </a:r>
                    </a:p>
                  </a:txBody>
                  <a:tcPr marL="7620" marR="13716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1400" b="0" i="0" u="none" strike="noStrike" dirty="0">
                        <a:solidFill>
                          <a:srgbClr val="000000"/>
                        </a:solidFill>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chemeClr val="tx1"/>
                          </a:solidFill>
                        </a:rPr>
                        <a:t>14</a:t>
                      </a:r>
                      <a:endParaRPr lang="en-US" sz="1600" b="0" dirty="0">
                        <a:solidFill>
                          <a:schemeClr val="tx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7" name="Slide Number Placeholder 6"/>
          <p:cNvSpPr>
            <a:spLocks noGrp="1"/>
          </p:cNvSpPr>
          <p:nvPr>
            <p:ph type="sldNum" sz="quarter" idx="12"/>
          </p:nvPr>
        </p:nvSpPr>
        <p:spPr/>
        <p:txBody>
          <a:bodyPr/>
          <a:lstStyle/>
          <a:p>
            <a:fld id="{A2904778-740C-4267-8D48-353E71543621}" type="slidenum">
              <a:rPr lang="en-US" smtClean="0"/>
              <a:pPr/>
              <a:t>19</a:t>
            </a:fld>
            <a:endParaRPr lang="en-US"/>
          </a:p>
        </p:txBody>
      </p:sp>
      <p:sp>
        <p:nvSpPr>
          <p:cNvPr id="2" name="Title 1"/>
          <p:cNvSpPr>
            <a:spLocks noGrp="1"/>
          </p:cNvSpPr>
          <p:nvPr>
            <p:ph type="title"/>
          </p:nvPr>
        </p:nvSpPr>
        <p:spPr/>
        <p:txBody>
          <a:bodyPr>
            <a:noAutofit/>
          </a:bodyPr>
          <a:lstStyle/>
          <a:p>
            <a:r>
              <a:rPr lang="en-US" sz="1600" dirty="0" smtClean="0"/>
              <a:t>Expectations for Meetings are lower than most other service dimensions and ARIN performs moderately well compared to them.  Just half of the community feel that the content of ARIN meetings make them want to attend.  The community rates ARIN higher on the election process being easy to understand and use, but expectations are also high.</a:t>
            </a:r>
            <a:endParaRPr lang="en-US" sz="1600" dirty="0"/>
          </a:p>
        </p:txBody>
      </p:sp>
      <p:sp>
        <p:nvSpPr>
          <p:cNvPr id="10" name="Title 1"/>
          <p:cNvSpPr txBox="1">
            <a:spLocks/>
          </p:cNvSpPr>
          <p:nvPr/>
        </p:nvSpPr>
        <p:spPr>
          <a:xfrm>
            <a:off x="228600" y="1237301"/>
            <a:ext cx="7514035" cy="60267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800" b="1" dirty="0" smtClean="0"/>
              <a:t>ARIN Meetings</a:t>
            </a:r>
            <a:r>
              <a:rPr lang="en-US" sz="1800" dirty="0" smtClean="0"/>
              <a:t> Performance and Expectations</a:t>
            </a:r>
            <a:r>
              <a:rPr lang="en-US" sz="2400" dirty="0" smtClean="0"/>
              <a:t/>
            </a:r>
            <a:br>
              <a:rPr lang="en-US" sz="2400" dirty="0" smtClean="0"/>
            </a:br>
            <a:r>
              <a:rPr lang="en-US" sz="1200" dirty="0" smtClean="0"/>
              <a:t>% Describes ARIN/an Excellent Organization (Top 3 Box)</a:t>
            </a:r>
            <a:endParaRPr lang="en-US" sz="1400" dirty="0"/>
          </a:p>
        </p:txBody>
      </p:sp>
      <p:sp>
        <p:nvSpPr>
          <p:cNvPr id="11" name="Footer Placeholder 10"/>
          <p:cNvSpPr>
            <a:spLocks noGrp="1"/>
          </p:cNvSpPr>
          <p:nvPr>
            <p:ph type="ftr" sz="quarter" idx="11"/>
          </p:nvPr>
        </p:nvSpPr>
        <p:spPr/>
        <p:txBody>
          <a:bodyPr/>
          <a:lstStyle/>
          <a:p>
            <a:r>
              <a:rPr lang="en-US" dirty="0" smtClean="0"/>
              <a:t>Q4. The following is a list of features you may expect from ARIN or a professional organization with a similar purpose. For each feature below, please provide two ratings:  1) ARIN’s performance: rate how well each feature describes ARIN, 2) Your expectation: rate how well each feature describes an “excellent organization” with the same mission as ARIN (realizing that you may not expect even an excellent organization to be a perfect “10” on everything). </a:t>
            </a:r>
          </a:p>
          <a:p>
            <a:r>
              <a:rPr lang="en-US" dirty="0" smtClean="0"/>
              <a:t>Dashed lines show expectations</a:t>
            </a:r>
          </a:p>
        </p:txBody>
      </p:sp>
      <p:graphicFrame>
        <p:nvGraphicFramePr>
          <p:cNvPr id="9" name="Content Placeholder 7"/>
          <p:cNvGraphicFramePr>
            <a:graphicFrameLocks/>
          </p:cNvGraphicFramePr>
          <p:nvPr>
            <p:extLst>
              <p:ext uri="{D42A27DB-BD31-4B8C-83A1-F6EECF244321}">
                <p14:modId xmlns:p14="http://schemas.microsoft.com/office/powerpoint/2010/main" val="2985094481"/>
              </p:ext>
            </p:extLst>
          </p:nvPr>
        </p:nvGraphicFramePr>
        <p:xfrm>
          <a:off x="3403528" y="1867301"/>
          <a:ext cx="5029200" cy="293570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6744169" y="2075904"/>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77%</a:t>
            </a:r>
            <a:endParaRPr lang="en-US" sz="1600" dirty="0">
              <a:solidFill>
                <a:schemeClr val="bg2">
                  <a:lumMod val="50000"/>
                </a:schemeClr>
              </a:solidFill>
            </a:endParaRPr>
          </a:p>
        </p:txBody>
      </p:sp>
      <p:sp>
        <p:nvSpPr>
          <p:cNvPr id="12" name="TextBox 11"/>
          <p:cNvSpPr txBox="1"/>
          <p:nvPr/>
        </p:nvSpPr>
        <p:spPr>
          <a:xfrm>
            <a:off x="7012069" y="2796179"/>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82%</a:t>
            </a:r>
            <a:endParaRPr lang="en-US" sz="1600" dirty="0">
              <a:solidFill>
                <a:schemeClr val="bg2">
                  <a:lumMod val="50000"/>
                </a:schemeClr>
              </a:solidFill>
            </a:endParaRPr>
          </a:p>
        </p:txBody>
      </p:sp>
      <p:sp>
        <p:nvSpPr>
          <p:cNvPr id="13" name="TextBox 12"/>
          <p:cNvSpPr txBox="1"/>
          <p:nvPr/>
        </p:nvSpPr>
        <p:spPr>
          <a:xfrm>
            <a:off x="6875719" y="3526079"/>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81%</a:t>
            </a:r>
            <a:endParaRPr lang="en-US" sz="1600" dirty="0">
              <a:solidFill>
                <a:schemeClr val="bg2">
                  <a:lumMod val="50000"/>
                </a:schemeClr>
              </a:solidFill>
            </a:endParaRPr>
          </a:p>
        </p:txBody>
      </p:sp>
      <p:sp>
        <p:nvSpPr>
          <p:cNvPr id="14" name="TextBox 13"/>
          <p:cNvSpPr txBox="1"/>
          <p:nvPr/>
        </p:nvSpPr>
        <p:spPr>
          <a:xfrm>
            <a:off x="6161869" y="4236729"/>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67%</a:t>
            </a:r>
            <a:endParaRPr lang="en-US" sz="1600" dirty="0">
              <a:solidFill>
                <a:schemeClr val="bg2">
                  <a:lumMod val="50000"/>
                </a:schemeClr>
              </a:solidFill>
            </a:endParaRPr>
          </a:p>
        </p:txBody>
      </p:sp>
    </p:spTree>
    <p:extLst>
      <p:ext uri="{BB962C8B-B14F-4D97-AF65-F5344CB8AC3E}">
        <p14:creationId xmlns:p14="http://schemas.microsoft.com/office/powerpoint/2010/main" val="15419431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2904778-740C-4267-8D48-353E71543621}" type="slidenum">
              <a:rPr lang="en-US" smtClean="0"/>
              <a:pPr/>
              <a:t>2</a:t>
            </a:fld>
            <a:endParaRPr lang="en-US" dirty="0"/>
          </a:p>
        </p:txBody>
      </p:sp>
      <p:sp>
        <p:nvSpPr>
          <p:cNvPr id="8" name="Title 7"/>
          <p:cNvSpPr>
            <a:spLocks noGrp="1"/>
          </p:cNvSpPr>
          <p:nvPr>
            <p:ph type="title"/>
          </p:nvPr>
        </p:nvSpPr>
        <p:spPr/>
        <p:txBody>
          <a:bodyPr>
            <a:normAutofit/>
          </a:bodyPr>
          <a:lstStyle/>
          <a:p>
            <a:r>
              <a:rPr lang="en-US" sz="2800" dirty="0" smtClean="0"/>
              <a:t>Table of Contents</a:t>
            </a:r>
            <a:endParaRPr lang="en-US" sz="2800" dirty="0"/>
          </a:p>
        </p:txBody>
      </p:sp>
      <p:sp>
        <p:nvSpPr>
          <p:cNvPr id="3" name="Content Placeholder 2"/>
          <p:cNvSpPr>
            <a:spLocks noGrp="1"/>
          </p:cNvSpPr>
          <p:nvPr>
            <p:ph idx="4294967295"/>
          </p:nvPr>
        </p:nvSpPr>
        <p:spPr>
          <a:xfrm>
            <a:off x="228600" y="1097280"/>
            <a:ext cx="8686800" cy="4860757"/>
          </a:xfrm>
        </p:spPr>
        <p:txBody>
          <a:bodyPr anchor="t">
            <a:normAutofit/>
          </a:bodyPr>
          <a:lstStyle/>
          <a:p>
            <a:pPr marL="231775" indent="-231775">
              <a:buSzPct val="100000"/>
            </a:pPr>
            <a:r>
              <a:rPr lang="en-US" b="1" dirty="0" smtClean="0"/>
              <a:t>Study Objectives</a:t>
            </a:r>
          </a:p>
          <a:p>
            <a:pPr marL="231775" indent="-231775">
              <a:buSzPct val="100000"/>
            </a:pPr>
            <a:r>
              <a:rPr lang="en-US" b="1" dirty="0" smtClean="0"/>
              <a:t>Background &amp; Methodology</a:t>
            </a:r>
          </a:p>
          <a:p>
            <a:pPr marL="231775" indent="-231775">
              <a:buSzPct val="100000"/>
            </a:pPr>
            <a:r>
              <a:rPr lang="en-US" b="1" dirty="0" smtClean="0"/>
              <a:t>Executive Summary &amp; Recommendations</a:t>
            </a:r>
          </a:p>
          <a:p>
            <a:pPr marL="231775" indent="-231775">
              <a:buSzPct val="100000"/>
            </a:pPr>
            <a:r>
              <a:rPr lang="en-US" b="1" dirty="0" smtClean="0"/>
              <a:t>Detailed Findings</a:t>
            </a:r>
          </a:p>
          <a:p>
            <a:pPr marL="688975" lvl="1" indent="-231775">
              <a:buSzPct val="100000"/>
              <a:buFont typeface="Calibri" pitchFamily="34" charset="0"/>
              <a:buChar char="─"/>
            </a:pPr>
            <a:r>
              <a:rPr lang="en-US" sz="2400" dirty="0" smtClean="0"/>
              <a:t>Satisfaction &amp; Loyalty</a:t>
            </a:r>
          </a:p>
          <a:p>
            <a:pPr marL="688975" lvl="1" indent="-231775">
              <a:buSzPct val="100000"/>
              <a:buFont typeface="Calibri" pitchFamily="34" charset="0"/>
              <a:buChar char="─"/>
            </a:pPr>
            <a:r>
              <a:rPr lang="en-US" sz="2400" dirty="0" smtClean="0"/>
              <a:t>Performance &amp; Expectations</a:t>
            </a:r>
          </a:p>
          <a:p>
            <a:pPr marL="688975" lvl="1" indent="-231775">
              <a:buSzPct val="100000"/>
              <a:buFont typeface="Calibri" pitchFamily="34" charset="0"/>
              <a:buChar char="─"/>
            </a:pPr>
            <a:r>
              <a:rPr lang="en-US" sz="2400" dirty="0" smtClean="0"/>
              <a:t>ARIN Positioning</a:t>
            </a:r>
          </a:p>
          <a:p>
            <a:pPr marL="688975" lvl="1" indent="-231775">
              <a:buSzPct val="100000"/>
              <a:buFont typeface="Calibri" pitchFamily="34" charset="0"/>
              <a:buChar char="─"/>
            </a:pPr>
            <a:r>
              <a:rPr lang="en-US" sz="2400" dirty="0" smtClean="0"/>
              <a:t>Familiarity &amp; Usage of ARIN Products and Services</a:t>
            </a:r>
          </a:p>
          <a:p>
            <a:pPr marL="688975" lvl="1" indent="-231775">
              <a:buSzPct val="100000"/>
              <a:buFont typeface="Calibri" pitchFamily="34" charset="0"/>
              <a:buChar char="─"/>
            </a:pPr>
            <a:r>
              <a:rPr lang="en-US" sz="2400" dirty="0" smtClean="0"/>
              <a:t>Demographics, </a:t>
            </a:r>
            <a:r>
              <a:rPr lang="en-US" sz="2400" dirty="0" err="1" smtClean="0"/>
              <a:t>Firmographics</a:t>
            </a:r>
            <a:r>
              <a:rPr lang="en-US" sz="2400" dirty="0" smtClean="0"/>
              <a:t> &amp; Other Issues</a:t>
            </a:r>
          </a:p>
          <a:p>
            <a:endParaRPr lang="en-US" dirty="0"/>
          </a:p>
        </p:txBody>
      </p:sp>
      <p:sp>
        <p:nvSpPr>
          <p:cNvPr id="9" name="Footer Placeholder 8"/>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0176475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17585083"/>
              </p:ext>
            </p:extLst>
          </p:nvPr>
        </p:nvGraphicFramePr>
        <p:xfrm>
          <a:off x="228600" y="1366375"/>
          <a:ext cx="8686800" cy="3801280"/>
        </p:xfrm>
        <a:graphic>
          <a:graphicData uri="http://schemas.openxmlformats.org/drawingml/2006/table">
            <a:tbl>
              <a:tblPr firstRow="1" bandRow="1">
                <a:tableStyleId>{5C22544A-7EE6-4342-B048-85BDC9FD1C3A}</a:tableStyleId>
              </a:tblPr>
              <a:tblGrid>
                <a:gridCol w="3291840"/>
                <a:gridCol w="4389120"/>
                <a:gridCol w="1005840"/>
              </a:tblGrid>
              <a:tr h="509440">
                <a:tc>
                  <a:txBody>
                    <a:bodyPr/>
                    <a:lstStyle/>
                    <a:p>
                      <a:pPr algn="ctr"/>
                      <a:endParaRPr lang="en-US" b="0" dirty="0">
                        <a:solidFill>
                          <a:schemeClr val="tx1"/>
                        </a:solidFill>
                      </a:endParaRPr>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endParaRPr>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Points from Expectations</a:t>
                      </a:r>
                      <a:endParaRPr lang="en-US" sz="1200" b="0" dirty="0">
                        <a:solidFill>
                          <a:schemeClr val="tx1"/>
                        </a:solidFill>
                      </a:endParaRPr>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548640">
                <a:tc>
                  <a:txBody>
                    <a:bodyPr/>
                    <a:lstStyle/>
                    <a:p>
                      <a:pPr algn="r" fontAlgn="b"/>
                      <a:r>
                        <a:rPr lang="en-US" sz="1400" b="1" i="0" u="none" strike="noStrike" dirty="0" smtClean="0">
                          <a:solidFill>
                            <a:srgbClr val="000000"/>
                          </a:solidFill>
                          <a:latin typeface="+mn-lt"/>
                        </a:rPr>
                        <a:t>Overall Customer Service </a:t>
                      </a:r>
                      <a:endParaRPr lang="en-US" sz="1400" b="1" i="0" u="none" strike="noStrike" dirty="0">
                        <a:solidFill>
                          <a:srgbClr val="000000"/>
                        </a:solidFill>
                        <a:latin typeface="+mn-lt"/>
                      </a:endParaRPr>
                    </a:p>
                  </a:txBody>
                  <a:tcPr marL="7620" marR="13716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endParaRPr lang="en-US" sz="1400" b="1" i="0" u="none" strike="noStrike" dirty="0">
                        <a:solidFill>
                          <a:srgbClr val="000000"/>
                        </a:solidFill>
                        <a:latin typeface="+mn-lt"/>
                      </a:endParaRP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b="1" dirty="0" smtClean="0">
                          <a:solidFill>
                            <a:schemeClr val="tx1"/>
                          </a:solidFill>
                        </a:rPr>
                        <a:t>13</a:t>
                      </a:r>
                      <a:endParaRPr lang="en-US" sz="1600" b="1" dirty="0">
                        <a:solidFill>
                          <a:schemeClr val="tx1"/>
                        </a:solidFill>
                      </a:endParaRPr>
                    </a:p>
                  </a:txBody>
                  <a:tcPr marL="68580" marR="6858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r>
              <a:tr h="548640">
                <a:tc>
                  <a:txBody>
                    <a:bodyPr/>
                    <a:lstStyle/>
                    <a:p>
                      <a:pPr algn="r" fontAlgn="b">
                        <a:lnSpc>
                          <a:spcPct val="90000"/>
                        </a:lnSpc>
                      </a:pPr>
                      <a:r>
                        <a:rPr lang="en-US" sz="1200" b="0" i="0" u="none" strike="noStrike" dirty="0">
                          <a:solidFill>
                            <a:srgbClr val="000000"/>
                          </a:solidFill>
                          <a:latin typeface="Calibri"/>
                        </a:rPr>
                        <a:t>Has the right people for the job on staff</a:t>
                      </a:r>
                    </a:p>
                  </a:txBody>
                  <a:tcPr marL="7620" marR="13716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fontAlgn="b"/>
                      <a:endParaRPr lang="en-US" sz="1400" b="0" i="0" u="none" strike="noStrike" dirty="0">
                        <a:solidFill>
                          <a:srgbClr val="000000"/>
                        </a:solidFill>
                        <a:latin typeface="+mn-lt"/>
                      </a:endParaRP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chemeClr val="tx1"/>
                          </a:solidFill>
                        </a:rPr>
                        <a:t>10</a:t>
                      </a:r>
                      <a:endParaRPr lang="en-US" sz="1600" b="0" dirty="0">
                        <a:solidFill>
                          <a:schemeClr val="tx1"/>
                        </a:solidFill>
                      </a:endParaRPr>
                    </a:p>
                  </a:txBody>
                  <a:tcPr marL="68580" marR="6858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548640">
                <a:tc>
                  <a:txBody>
                    <a:bodyPr/>
                    <a:lstStyle/>
                    <a:p>
                      <a:pPr algn="r" fontAlgn="b">
                        <a:lnSpc>
                          <a:spcPct val="90000"/>
                        </a:lnSpc>
                      </a:pPr>
                      <a:r>
                        <a:rPr lang="en-US" sz="1200" b="0" i="0" u="none" strike="noStrike" dirty="0">
                          <a:solidFill>
                            <a:srgbClr val="000000"/>
                          </a:solidFill>
                          <a:latin typeface="Calibri"/>
                        </a:rPr>
                        <a:t>Staff interacts effectively with customers and members</a:t>
                      </a:r>
                    </a:p>
                  </a:txBody>
                  <a:tcPr marL="7620" marR="13716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endParaRPr lang="en-US" sz="1400" b="0" i="0" u="none" strike="noStrike" dirty="0">
                        <a:solidFill>
                          <a:srgbClr val="000000"/>
                        </a:solidFill>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b="0" dirty="0" smtClean="0">
                          <a:solidFill>
                            <a:schemeClr val="tx1"/>
                          </a:solidFill>
                        </a:rPr>
                        <a:t>10</a:t>
                      </a:r>
                      <a:endParaRPr lang="en-US" sz="1600" b="0" dirty="0">
                        <a:solidFill>
                          <a:schemeClr val="tx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548640">
                <a:tc>
                  <a:txBody>
                    <a:bodyPr/>
                    <a:lstStyle/>
                    <a:p>
                      <a:pPr algn="r" fontAlgn="b">
                        <a:lnSpc>
                          <a:spcPct val="90000"/>
                        </a:lnSpc>
                      </a:pPr>
                      <a:r>
                        <a:rPr lang="en-US" sz="1200" b="0" i="0" u="none" strike="noStrike" dirty="0">
                          <a:solidFill>
                            <a:srgbClr val="000000"/>
                          </a:solidFill>
                          <a:latin typeface="Calibri"/>
                        </a:rPr>
                        <a:t>Provides timely responses to requests</a:t>
                      </a:r>
                    </a:p>
                  </a:txBody>
                  <a:tcPr marL="7620" marR="13716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1400" b="0" i="0" u="none" strike="noStrike" dirty="0">
                        <a:solidFill>
                          <a:srgbClr val="000000"/>
                        </a:solidFill>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chemeClr val="tx1"/>
                          </a:solidFill>
                        </a:rPr>
                        <a:t>14</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48640">
                <a:tc>
                  <a:txBody>
                    <a:bodyPr/>
                    <a:lstStyle/>
                    <a:p>
                      <a:pPr algn="r" fontAlgn="b">
                        <a:lnSpc>
                          <a:spcPct val="90000"/>
                        </a:lnSpc>
                      </a:pPr>
                      <a:r>
                        <a:rPr lang="en-US" sz="1200" b="0" i="0" u="none" strike="noStrike" dirty="0">
                          <a:solidFill>
                            <a:srgbClr val="000000"/>
                          </a:solidFill>
                          <a:latin typeface="Calibri"/>
                        </a:rPr>
                        <a:t>Provides clear and accurate information to customers and members</a:t>
                      </a:r>
                    </a:p>
                  </a:txBody>
                  <a:tcPr marL="7620" marR="13716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endParaRPr lang="en-US" sz="1400" b="0" i="0" u="none" strike="noStrike" dirty="0">
                        <a:solidFill>
                          <a:srgbClr val="000000"/>
                        </a:solidFill>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b="0" dirty="0" smtClean="0">
                          <a:solidFill>
                            <a:schemeClr val="tx1"/>
                          </a:solidFill>
                        </a:rPr>
                        <a:t>16</a:t>
                      </a:r>
                      <a:endParaRPr lang="en-US" sz="1600" b="0" dirty="0">
                        <a:solidFill>
                          <a:schemeClr val="tx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548640">
                <a:tc>
                  <a:txBody>
                    <a:bodyPr/>
                    <a:lstStyle/>
                    <a:p>
                      <a:pPr algn="r" fontAlgn="b">
                        <a:lnSpc>
                          <a:spcPct val="90000"/>
                        </a:lnSpc>
                      </a:pPr>
                      <a:r>
                        <a:rPr lang="en-US" sz="1200" b="0" i="0" u="none" strike="noStrike" dirty="0">
                          <a:solidFill>
                            <a:srgbClr val="000000"/>
                          </a:solidFill>
                          <a:latin typeface="Calibri"/>
                        </a:rPr>
                        <a:t>Staff works with customers to resolve complex issues</a:t>
                      </a:r>
                    </a:p>
                  </a:txBody>
                  <a:tcPr marL="7620" marR="13716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1400" b="0" i="0" u="none" strike="noStrike" dirty="0">
                        <a:solidFill>
                          <a:srgbClr val="000000"/>
                        </a:solidFill>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chemeClr val="tx1"/>
                          </a:solidFill>
                        </a:rPr>
                        <a:t>17</a:t>
                      </a:r>
                      <a:endParaRPr lang="en-US" sz="1600" b="0" dirty="0">
                        <a:solidFill>
                          <a:schemeClr val="tx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7" name="Slide Number Placeholder 6"/>
          <p:cNvSpPr>
            <a:spLocks noGrp="1"/>
          </p:cNvSpPr>
          <p:nvPr>
            <p:ph type="sldNum" sz="quarter" idx="12"/>
          </p:nvPr>
        </p:nvSpPr>
        <p:spPr/>
        <p:txBody>
          <a:bodyPr/>
          <a:lstStyle/>
          <a:p>
            <a:fld id="{A2904778-740C-4267-8D48-353E71543621}" type="slidenum">
              <a:rPr lang="en-US" smtClean="0"/>
              <a:pPr/>
              <a:t>20</a:t>
            </a:fld>
            <a:endParaRPr lang="en-US"/>
          </a:p>
        </p:txBody>
      </p:sp>
      <p:sp>
        <p:nvSpPr>
          <p:cNvPr id="2" name="Title 1"/>
          <p:cNvSpPr>
            <a:spLocks noGrp="1"/>
          </p:cNvSpPr>
          <p:nvPr>
            <p:ph type="title"/>
          </p:nvPr>
        </p:nvSpPr>
        <p:spPr/>
        <p:txBody>
          <a:bodyPr>
            <a:noAutofit/>
          </a:bodyPr>
          <a:lstStyle/>
          <a:p>
            <a:r>
              <a:rPr lang="en-US" sz="1600" dirty="0" smtClean="0"/>
              <a:t>Although ARIN performs well on Customer Service, it falls below community expectations which are high in this area.  ARIN has the greatest improvement opportunities on providing clear information and working with customers to resolve complex issues.  </a:t>
            </a:r>
            <a:endParaRPr lang="en-US" sz="1600" dirty="0"/>
          </a:p>
        </p:txBody>
      </p:sp>
      <p:sp>
        <p:nvSpPr>
          <p:cNvPr id="10" name="Title 1"/>
          <p:cNvSpPr txBox="1">
            <a:spLocks/>
          </p:cNvSpPr>
          <p:nvPr/>
        </p:nvSpPr>
        <p:spPr>
          <a:xfrm>
            <a:off x="228600" y="1237301"/>
            <a:ext cx="7514035" cy="60267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800" b="1" dirty="0" smtClean="0"/>
              <a:t>Customer Service</a:t>
            </a:r>
            <a:r>
              <a:rPr lang="en-US" sz="1800" dirty="0" smtClean="0"/>
              <a:t> Performance and Expectations</a:t>
            </a:r>
            <a:r>
              <a:rPr lang="en-US" sz="2400" dirty="0" smtClean="0"/>
              <a:t/>
            </a:r>
            <a:br>
              <a:rPr lang="en-US" sz="2400" dirty="0" smtClean="0"/>
            </a:br>
            <a:r>
              <a:rPr lang="en-US" sz="1200" dirty="0" smtClean="0"/>
              <a:t>% Describes ARIN/an Excellent Organization (Top 3 Box)</a:t>
            </a:r>
            <a:endParaRPr lang="en-US" sz="1400" dirty="0"/>
          </a:p>
        </p:txBody>
      </p:sp>
      <p:sp>
        <p:nvSpPr>
          <p:cNvPr id="11" name="Footer Placeholder 10"/>
          <p:cNvSpPr>
            <a:spLocks noGrp="1"/>
          </p:cNvSpPr>
          <p:nvPr>
            <p:ph type="ftr" sz="quarter" idx="11"/>
          </p:nvPr>
        </p:nvSpPr>
        <p:spPr/>
        <p:txBody>
          <a:bodyPr/>
          <a:lstStyle/>
          <a:p>
            <a:r>
              <a:rPr lang="en-US" dirty="0" smtClean="0"/>
              <a:t>Q4. The following is a list of features you may expect from ARIN or a professional organization with a similar purpose. For each feature below, please provide two ratings:  1) ARIN’s performance: rate how well each feature describes ARIN, 2) Your expectation: rate how well each feature describes an “excellent organization” with the same mission as ARIN (realizing that you may not expect even an excellent organization to be a perfect “10” on everything). </a:t>
            </a:r>
          </a:p>
          <a:p>
            <a:r>
              <a:rPr lang="en-US" dirty="0" smtClean="0"/>
              <a:t>Dashed lines show expectations</a:t>
            </a:r>
          </a:p>
        </p:txBody>
      </p:sp>
      <p:graphicFrame>
        <p:nvGraphicFramePr>
          <p:cNvPr id="9" name="Content Placeholder 7"/>
          <p:cNvGraphicFramePr>
            <a:graphicFrameLocks/>
          </p:cNvGraphicFramePr>
          <p:nvPr>
            <p:extLst>
              <p:ext uri="{D42A27DB-BD31-4B8C-83A1-F6EECF244321}">
                <p14:modId xmlns:p14="http://schemas.microsoft.com/office/powerpoint/2010/main" val="3538436987"/>
              </p:ext>
            </p:extLst>
          </p:nvPr>
        </p:nvGraphicFramePr>
        <p:xfrm>
          <a:off x="3403528" y="1886551"/>
          <a:ext cx="5029200" cy="334959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7405094" y="2005329"/>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92%</a:t>
            </a:r>
            <a:endParaRPr lang="en-US" sz="1600" dirty="0">
              <a:solidFill>
                <a:schemeClr val="bg2">
                  <a:lumMod val="50000"/>
                </a:schemeClr>
              </a:solidFill>
            </a:endParaRPr>
          </a:p>
        </p:txBody>
      </p:sp>
      <p:sp>
        <p:nvSpPr>
          <p:cNvPr id="12" name="TextBox 11"/>
          <p:cNvSpPr txBox="1"/>
          <p:nvPr/>
        </p:nvSpPr>
        <p:spPr>
          <a:xfrm>
            <a:off x="7422744" y="2542729"/>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91%</a:t>
            </a:r>
            <a:endParaRPr lang="en-US" sz="1600" dirty="0">
              <a:solidFill>
                <a:schemeClr val="bg2">
                  <a:lumMod val="50000"/>
                </a:schemeClr>
              </a:solidFill>
            </a:endParaRPr>
          </a:p>
        </p:txBody>
      </p:sp>
      <p:sp>
        <p:nvSpPr>
          <p:cNvPr id="13" name="TextBox 12"/>
          <p:cNvSpPr txBox="1"/>
          <p:nvPr/>
        </p:nvSpPr>
        <p:spPr>
          <a:xfrm>
            <a:off x="7344144" y="3080129"/>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89%</a:t>
            </a:r>
            <a:endParaRPr lang="en-US" sz="1600" dirty="0">
              <a:solidFill>
                <a:schemeClr val="bg2">
                  <a:lumMod val="50000"/>
                </a:schemeClr>
              </a:solidFill>
            </a:endParaRPr>
          </a:p>
        </p:txBody>
      </p:sp>
      <p:sp>
        <p:nvSpPr>
          <p:cNvPr id="14" name="TextBox 13"/>
          <p:cNvSpPr txBox="1"/>
          <p:nvPr/>
        </p:nvSpPr>
        <p:spPr>
          <a:xfrm>
            <a:off x="7515794" y="3627154"/>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95%</a:t>
            </a:r>
            <a:endParaRPr lang="en-US" sz="1600" dirty="0">
              <a:solidFill>
                <a:schemeClr val="bg2">
                  <a:lumMod val="50000"/>
                </a:schemeClr>
              </a:solidFill>
            </a:endParaRPr>
          </a:p>
        </p:txBody>
      </p:sp>
      <p:sp>
        <p:nvSpPr>
          <p:cNvPr id="15" name="TextBox 14"/>
          <p:cNvSpPr txBox="1"/>
          <p:nvPr/>
        </p:nvSpPr>
        <p:spPr>
          <a:xfrm>
            <a:off x="7340944" y="4164554"/>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92%</a:t>
            </a:r>
            <a:endParaRPr lang="en-US" sz="1600" dirty="0">
              <a:solidFill>
                <a:schemeClr val="bg2">
                  <a:lumMod val="50000"/>
                </a:schemeClr>
              </a:solidFill>
            </a:endParaRPr>
          </a:p>
        </p:txBody>
      </p:sp>
      <p:sp>
        <p:nvSpPr>
          <p:cNvPr id="16" name="TextBox 15"/>
          <p:cNvSpPr txBox="1"/>
          <p:nvPr/>
        </p:nvSpPr>
        <p:spPr>
          <a:xfrm>
            <a:off x="7435594" y="4721204"/>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94%</a:t>
            </a:r>
            <a:endParaRPr lang="en-US" sz="1600" dirty="0">
              <a:solidFill>
                <a:schemeClr val="bg2">
                  <a:lumMod val="50000"/>
                </a:schemeClr>
              </a:solidFill>
            </a:endParaRPr>
          </a:p>
        </p:txBody>
      </p:sp>
    </p:spTree>
    <p:extLst>
      <p:ext uri="{BB962C8B-B14F-4D97-AF65-F5344CB8AC3E}">
        <p14:creationId xmlns:p14="http://schemas.microsoft.com/office/powerpoint/2010/main" val="154194314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Q5. How can ARIN improve customer service? </a:t>
            </a:r>
            <a:endParaRPr lang="en-US" dirty="0"/>
          </a:p>
        </p:txBody>
      </p:sp>
      <p:sp>
        <p:nvSpPr>
          <p:cNvPr id="5" name="Slide Number Placeholder 4"/>
          <p:cNvSpPr>
            <a:spLocks noGrp="1"/>
          </p:cNvSpPr>
          <p:nvPr>
            <p:ph type="sldNum" sz="quarter" idx="12"/>
          </p:nvPr>
        </p:nvSpPr>
        <p:spPr/>
        <p:txBody>
          <a:bodyPr/>
          <a:lstStyle/>
          <a:p>
            <a:fld id="{A2904778-740C-4267-8D48-353E71543621}" type="slidenum">
              <a:rPr lang="en-US" smtClean="0"/>
              <a:pPr/>
              <a:t>21</a:t>
            </a:fld>
            <a:endParaRPr lang="en-US"/>
          </a:p>
        </p:txBody>
      </p:sp>
      <p:sp>
        <p:nvSpPr>
          <p:cNvPr id="6" name="Title 5"/>
          <p:cNvSpPr>
            <a:spLocks noGrp="1"/>
          </p:cNvSpPr>
          <p:nvPr>
            <p:ph type="title"/>
          </p:nvPr>
        </p:nvSpPr>
        <p:spPr/>
        <p:txBody>
          <a:bodyPr>
            <a:normAutofit/>
          </a:bodyPr>
          <a:lstStyle/>
          <a:p>
            <a:r>
              <a:rPr lang="en-US" sz="2000" dirty="0" smtClean="0"/>
              <a:t>Timeliness, clarity and staff issues are the most frequently cited areas for improvement on Customer Service.</a:t>
            </a:r>
            <a:endParaRPr lang="en-US" sz="2000" dirty="0"/>
          </a:p>
        </p:txBody>
      </p:sp>
      <p:sp>
        <p:nvSpPr>
          <p:cNvPr id="7" name="Rounded Rectangular Callout 6"/>
          <p:cNvSpPr/>
          <p:nvPr/>
        </p:nvSpPr>
        <p:spPr>
          <a:xfrm>
            <a:off x="133791" y="1602065"/>
            <a:ext cx="2704450" cy="4879081"/>
          </a:xfrm>
          <a:prstGeom prst="wedgeRoundRectCallout">
            <a:avLst>
              <a:gd name="adj1" fmla="val 54516"/>
              <a:gd name="adj2" fmla="val -47873"/>
              <a:gd name="adj3" fmla="val 16667"/>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 indent="-57150">
              <a:spcAft>
                <a:spcPts val="300"/>
              </a:spcAft>
            </a:pPr>
            <a:r>
              <a:rPr lang="en-US" sz="1200" i="1" dirty="0" smtClean="0">
                <a:solidFill>
                  <a:schemeClr val="tx1">
                    <a:lumMod val="75000"/>
                    <a:lumOff val="25000"/>
                  </a:schemeClr>
                </a:solidFill>
              </a:rPr>
              <a:t>“There </a:t>
            </a:r>
            <a:r>
              <a:rPr lang="en-US" sz="1200" i="1" dirty="0">
                <a:solidFill>
                  <a:schemeClr val="tx1">
                    <a:lumMod val="75000"/>
                    <a:lumOff val="25000"/>
                  </a:schemeClr>
                </a:solidFill>
              </a:rPr>
              <a:t>needs to be a way to get a hold of a knowledgeable human in real-time</a:t>
            </a:r>
            <a:r>
              <a:rPr lang="en-US" sz="1200" i="1" dirty="0" smtClean="0">
                <a:solidFill>
                  <a:schemeClr val="tx1">
                    <a:lumMod val="75000"/>
                    <a:lumOff val="25000"/>
                  </a:schemeClr>
                </a:solidFill>
              </a:rPr>
              <a:t>.”</a:t>
            </a:r>
          </a:p>
          <a:p>
            <a:pPr marL="57150" indent="-57150">
              <a:spcAft>
                <a:spcPts val="300"/>
              </a:spcAft>
            </a:pPr>
            <a:endParaRPr lang="en-US" sz="600" i="1" dirty="0">
              <a:solidFill>
                <a:schemeClr val="tx1">
                  <a:lumMod val="75000"/>
                  <a:lumOff val="25000"/>
                </a:schemeClr>
              </a:solidFill>
            </a:endParaRPr>
          </a:p>
          <a:p>
            <a:pPr marL="57150" indent="-57150">
              <a:spcAft>
                <a:spcPts val="300"/>
              </a:spcAft>
            </a:pPr>
            <a:r>
              <a:rPr lang="en-US" sz="1200" i="1" dirty="0" smtClean="0">
                <a:solidFill>
                  <a:schemeClr val="tx1">
                    <a:lumMod val="75000"/>
                    <a:lumOff val="25000"/>
                  </a:schemeClr>
                </a:solidFill>
              </a:rPr>
              <a:t>“</a:t>
            </a:r>
            <a:r>
              <a:rPr lang="en-US" sz="1200" i="1" dirty="0">
                <a:solidFill>
                  <a:schemeClr val="tx1">
                    <a:lumMod val="75000"/>
                    <a:lumOff val="25000"/>
                  </a:schemeClr>
                </a:solidFill>
              </a:rPr>
              <a:t>Speed response time.  Recognize that this is an area that warrants practical solutions to business and marketplace needs and issues</a:t>
            </a:r>
            <a:r>
              <a:rPr lang="en-US" sz="1200" i="1" dirty="0" smtClean="0">
                <a:solidFill>
                  <a:schemeClr val="tx1">
                    <a:lumMod val="75000"/>
                    <a:lumOff val="25000"/>
                  </a:schemeClr>
                </a:solidFill>
              </a:rPr>
              <a:t>.”</a:t>
            </a:r>
          </a:p>
          <a:p>
            <a:pPr marL="57150" indent="-57150">
              <a:spcAft>
                <a:spcPts val="300"/>
              </a:spcAft>
            </a:pPr>
            <a:endParaRPr lang="en-US" sz="600" i="1" dirty="0">
              <a:solidFill>
                <a:schemeClr val="tx1">
                  <a:lumMod val="75000"/>
                  <a:lumOff val="25000"/>
                </a:schemeClr>
              </a:solidFill>
            </a:endParaRPr>
          </a:p>
          <a:p>
            <a:pPr marL="57150" indent="-57150">
              <a:spcAft>
                <a:spcPts val="300"/>
              </a:spcAft>
            </a:pPr>
            <a:r>
              <a:rPr lang="en-US" sz="1200" i="1" dirty="0" smtClean="0">
                <a:solidFill>
                  <a:schemeClr val="tx1">
                    <a:lumMod val="75000"/>
                    <a:lumOff val="25000"/>
                  </a:schemeClr>
                </a:solidFill>
              </a:rPr>
              <a:t>“</a:t>
            </a:r>
            <a:r>
              <a:rPr lang="en-US" sz="1200" i="1" dirty="0">
                <a:solidFill>
                  <a:schemeClr val="tx1">
                    <a:lumMod val="75000"/>
                    <a:lumOff val="25000"/>
                  </a:schemeClr>
                </a:solidFill>
              </a:rPr>
              <a:t>While I understand that ARIN receives many requests, often I feel that ARIN staff did not even read my emails completely. The response time is also quite slow</a:t>
            </a:r>
            <a:r>
              <a:rPr lang="en-US" sz="1200" i="1" dirty="0" smtClean="0">
                <a:solidFill>
                  <a:schemeClr val="tx1">
                    <a:lumMod val="75000"/>
                    <a:lumOff val="25000"/>
                  </a:schemeClr>
                </a:solidFill>
              </a:rPr>
              <a:t>.”</a:t>
            </a:r>
          </a:p>
          <a:p>
            <a:pPr marL="57150" indent="-57150">
              <a:spcAft>
                <a:spcPts val="300"/>
              </a:spcAft>
            </a:pPr>
            <a:endParaRPr lang="en-US" sz="600" i="1" dirty="0">
              <a:solidFill>
                <a:schemeClr val="tx1">
                  <a:lumMod val="75000"/>
                  <a:lumOff val="25000"/>
                </a:schemeClr>
              </a:solidFill>
            </a:endParaRPr>
          </a:p>
          <a:p>
            <a:pPr marL="57150" indent="-57150">
              <a:spcAft>
                <a:spcPts val="300"/>
              </a:spcAft>
            </a:pPr>
            <a:r>
              <a:rPr lang="en-US" sz="1200" i="1" dirty="0" smtClean="0">
                <a:solidFill>
                  <a:schemeClr val="tx1">
                    <a:lumMod val="75000"/>
                    <a:lumOff val="25000"/>
                  </a:schemeClr>
                </a:solidFill>
              </a:rPr>
              <a:t>“Provide </a:t>
            </a:r>
            <a:r>
              <a:rPr lang="en-US" sz="1200" i="1" dirty="0">
                <a:solidFill>
                  <a:schemeClr val="tx1">
                    <a:lumMod val="75000"/>
                    <a:lumOff val="25000"/>
                  </a:schemeClr>
                </a:solidFill>
              </a:rPr>
              <a:t>24x7 services using an automated system</a:t>
            </a:r>
            <a:r>
              <a:rPr lang="en-US" sz="1200" i="1" dirty="0" smtClean="0">
                <a:solidFill>
                  <a:schemeClr val="tx1">
                    <a:lumMod val="75000"/>
                    <a:lumOff val="25000"/>
                  </a:schemeClr>
                </a:solidFill>
              </a:rPr>
              <a:t>.”</a:t>
            </a:r>
          </a:p>
          <a:p>
            <a:pPr marL="57150" indent="-57150">
              <a:spcAft>
                <a:spcPts val="300"/>
              </a:spcAft>
            </a:pPr>
            <a:endParaRPr lang="en-US" sz="600" i="1" dirty="0" smtClean="0">
              <a:solidFill>
                <a:schemeClr val="tx1">
                  <a:lumMod val="75000"/>
                  <a:lumOff val="25000"/>
                </a:schemeClr>
              </a:solidFill>
            </a:endParaRPr>
          </a:p>
          <a:p>
            <a:pPr marL="57150" indent="-57150">
              <a:spcAft>
                <a:spcPts val="300"/>
              </a:spcAft>
            </a:pPr>
            <a:r>
              <a:rPr lang="en-US" sz="1200" i="1" dirty="0" smtClean="0">
                <a:solidFill>
                  <a:schemeClr val="tx1">
                    <a:lumMod val="75000"/>
                    <a:lumOff val="25000"/>
                  </a:schemeClr>
                </a:solidFill>
              </a:rPr>
              <a:t>“ARIN needs to extend </a:t>
            </a:r>
            <a:r>
              <a:rPr lang="en-US" sz="1200" i="1" dirty="0">
                <a:solidFill>
                  <a:schemeClr val="tx1">
                    <a:lumMod val="75000"/>
                    <a:lumOff val="25000"/>
                  </a:schemeClr>
                </a:solidFill>
              </a:rPr>
              <a:t>hours of o</a:t>
            </a:r>
            <a:r>
              <a:rPr lang="en-US" sz="1200" i="1" dirty="0" smtClean="0">
                <a:solidFill>
                  <a:schemeClr val="tx1">
                    <a:lumMod val="75000"/>
                    <a:lumOff val="25000"/>
                  </a:schemeClr>
                </a:solidFill>
              </a:rPr>
              <a:t>perations.”</a:t>
            </a:r>
            <a:endParaRPr lang="en-US" sz="1200" i="1" dirty="0">
              <a:solidFill>
                <a:schemeClr val="tx1">
                  <a:lumMod val="75000"/>
                  <a:lumOff val="25000"/>
                </a:schemeClr>
              </a:solidFill>
            </a:endParaRPr>
          </a:p>
          <a:p>
            <a:pPr marL="57150" indent="-57150">
              <a:spcAft>
                <a:spcPts val="300"/>
              </a:spcAft>
            </a:pPr>
            <a:endParaRPr lang="en-US" sz="600" i="1" dirty="0" smtClean="0">
              <a:solidFill>
                <a:schemeClr val="tx1">
                  <a:lumMod val="75000"/>
                  <a:lumOff val="25000"/>
                </a:schemeClr>
              </a:solidFill>
            </a:endParaRPr>
          </a:p>
          <a:p>
            <a:pPr marL="57150" indent="-57150">
              <a:spcAft>
                <a:spcPts val="300"/>
              </a:spcAft>
            </a:pPr>
            <a:r>
              <a:rPr lang="en-US" sz="1200" i="1" dirty="0">
                <a:solidFill>
                  <a:schemeClr val="tx1">
                    <a:lumMod val="75000"/>
                    <a:lumOff val="25000"/>
                  </a:schemeClr>
                </a:solidFill>
              </a:rPr>
              <a:t>“Provide feedback more frequently on running tickets that may take several days to resolve.  Going 3,4,5 days without any feedback at all is at least unnerving</a:t>
            </a:r>
            <a:r>
              <a:rPr lang="en-US" sz="1200" i="1" dirty="0" smtClean="0">
                <a:solidFill>
                  <a:schemeClr val="tx1">
                    <a:lumMod val="75000"/>
                    <a:lumOff val="25000"/>
                  </a:schemeClr>
                </a:solidFill>
              </a:rPr>
              <a:t>.”</a:t>
            </a:r>
          </a:p>
        </p:txBody>
      </p:sp>
      <p:sp>
        <p:nvSpPr>
          <p:cNvPr id="8" name="Title 1"/>
          <p:cNvSpPr txBox="1">
            <a:spLocks/>
          </p:cNvSpPr>
          <p:nvPr/>
        </p:nvSpPr>
        <p:spPr>
          <a:xfrm>
            <a:off x="9642" y="1192939"/>
            <a:ext cx="2949353" cy="60267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1" dirty="0" smtClean="0">
                <a:solidFill>
                  <a:schemeClr val="tx1">
                    <a:lumMod val="75000"/>
                    <a:lumOff val="25000"/>
                  </a:schemeClr>
                </a:solidFill>
              </a:rPr>
              <a:t>Timeliness</a:t>
            </a:r>
            <a:endParaRPr lang="en-US" sz="1600" dirty="0">
              <a:solidFill>
                <a:schemeClr val="tx1">
                  <a:lumMod val="75000"/>
                  <a:lumOff val="25000"/>
                </a:schemeClr>
              </a:solidFill>
            </a:endParaRPr>
          </a:p>
        </p:txBody>
      </p:sp>
      <p:sp>
        <p:nvSpPr>
          <p:cNvPr id="9" name="Rounded Rectangular Callout 8"/>
          <p:cNvSpPr/>
          <p:nvPr/>
        </p:nvSpPr>
        <p:spPr>
          <a:xfrm>
            <a:off x="3109815" y="1602065"/>
            <a:ext cx="2913585" cy="4902539"/>
          </a:xfrm>
          <a:prstGeom prst="wedgeRoundRectCallout">
            <a:avLst>
              <a:gd name="adj1" fmla="val 54516"/>
              <a:gd name="adj2" fmla="val -47873"/>
              <a:gd name="adj3" fmla="val 16667"/>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 indent="-57150">
              <a:spcAft>
                <a:spcPts val="300"/>
              </a:spcAft>
            </a:pPr>
            <a:r>
              <a:rPr lang="en-US" sz="1200" i="1" dirty="0">
                <a:solidFill>
                  <a:schemeClr val="tx1">
                    <a:lumMod val="75000"/>
                    <a:lumOff val="25000"/>
                  </a:schemeClr>
                </a:solidFill>
              </a:rPr>
              <a:t>“Less insider jargon in the policies and explanations. Gets a little confusing sometimes</a:t>
            </a:r>
            <a:r>
              <a:rPr lang="en-US" sz="1200" i="1" dirty="0" smtClean="0">
                <a:solidFill>
                  <a:schemeClr val="tx1">
                    <a:lumMod val="75000"/>
                    <a:lumOff val="25000"/>
                  </a:schemeClr>
                </a:solidFill>
              </a:rPr>
              <a:t>.”</a:t>
            </a:r>
          </a:p>
          <a:p>
            <a:pPr marL="57150" indent="-57150">
              <a:spcAft>
                <a:spcPts val="300"/>
              </a:spcAft>
            </a:pPr>
            <a:endParaRPr lang="en-US" sz="1200" i="1" dirty="0">
              <a:solidFill>
                <a:schemeClr val="tx1">
                  <a:lumMod val="75000"/>
                  <a:lumOff val="25000"/>
                </a:schemeClr>
              </a:solidFill>
            </a:endParaRPr>
          </a:p>
          <a:p>
            <a:pPr marL="57150" indent="-57150">
              <a:spcAft>
                <a:spcPts val="300"/>
              </a:spcAft>
            </a:pPr>
            <a:r>
              <a:rPr lang="en-US" sz="1200" i="1" dirty="0">
                <a:solidFill>
                  <a:schemeClr val="tx1">
                    <a:lumMod val="75000"/>
                    <a:lumOff val="25000"/>
                  </a:schemeClr>
                </a:solidFill>
              </a:rPr>
              <a:t>“Some people as in myself, had never registered for IP's or an ASN.  It would have been nice for someone to have given me a short welcome letter telling me what I needed to have ready before applying.”</a:t>
            </a:r>
          </a:p>
          <a:p>
            <a:pPr marL="57150" indent="-57150">
              <a:spcAft>
                <a:spcPts val="300"/>
              </a:spcAft>
            </a:pPr>
            <a:endParaRPr lang="en-US" sz="1200" i="1" dirty="0" smtClean="0">
              <a:solidFill>
                <a:schemeClr val="tx1">
                  <a:lumMod val="75000"/>
                  <a:lumOff val="25000"/>
                </a:schemeClr>
              </a:solidFill>
            </a:endParaRPr>
          </a:p>
          <a:p>
            <a:pPr marL="57150" indent="-57150">
              <a:spcAft>
                <a:spcPts val="300"/>
              </a:spcAft>
            </a:pPr>
            <a:r>
              <a:rPr lang="en-US" sz="1200" i="1" dirty="0" smtClean="0">
                <a:solidFill>
                  <a:schemeClr val="tx1">
                    <a:lumMod val="75000"/>
                    <a:lumOff val="25000"/>
                  </a:schemeClr>
                </a:solidFill>
              </a:rPr>
              <a:t>“</a:t>
            </a:r>
            <a:r>
              <a:rPr lang="en-US" sz="1200" i="1" dirty="0">
                <a:solidFill>
                  <a:schemeClr val="tx1">
                    <a:lumMod val="75000"/>
                    <a:lumOff val="25000"/>
                  </a:schemeClr>
                </a:solidFill>
              </a:rPr>
              <a:t>The instructions need less legalese and more average human talk</a:t>
            </a:r>
            <a:r>
              <a:rPr lang="en-US" sz="1200" i="1" dirty="0" smtClean="0">
                <a:solidFill>
                  <a:schemeClr val="tx1">
                    <a:lumMod val="75000"/>
                    <a:lumOff val="25000"/>
                  </a:schemeClr>
                </a:solidFill>
              </a:rPr>
              <a:t>.”</a:t>
            </a:r>
          </a:p>
          <a:p>
            <a:pPr marL="57150" indent="-57150">
              <a:spcAft>
                <a:spcPts val="300"/>
              </a:spcAft>
            </a:pPr>
            <a:endParaRPr lang="en-US" sz="1200" i="1" dirty="0">
              <a:solidFill>
                <a:schemeClr val="tx1">
                  <a:lumMod val="75000"/>
                  <a:lumOff val="25000"/>
                </a:schemeClr>
              </a:solidFill>
            </a:endParaRPr>
          </a:p>
          <a:p>
            <a:pPr marL="57150" indent="-57150">
              <a:spcAft>
                <a:spcPts val="300"/>
              </a:spcAft>
            </a:pPr>
            <a:r>
              <a:rPr lang="en-US" sz="1200" i="1" dirty="0">
                <a:solidFill>
                  <a:schemeClr val="tx1">
                    <a:lumMod val="75000"/>
                    <a:lumOff val="25000"/>
                  </a:schemeClr>
                </a:solidFill>
              </a:rPr>
              <a:t>“Send more info about ARIN services and the work they do to members</a:t>
            </a:r>
            <a:r>
              <a:rPr lang="en-US" sz="1200" i="1" dirty="0" smtClean="0">
                <a:solidFill>
                  <a:schemeClr val="tx1">
                    <a:lumMod val="75000"/>
                    <a:lumOff val="25000"/>
                  </a:schemeClr>
                </a:solidFill>
              </a:rPr>
              <a:t>.”</a:t>
            </a:r>
          </a:p>
          <a:p>
            <a:pPr marL="57150" indent="-57150">
              <a:spcAft>
                <a:spcPts val="300"/>
              </a:spcAft>
            </a:pPr>
            <a:endParaRPr lang="en-US" sz="1200" i="1" dirty="0">
              <a:solidFill>
                <a:schemeClr val="tx1">
                  <a:lumMod val="75000"/>
                  <a:lumOff val="25000"/>
                </a:schemeClr>
              </a:solidFill>
            </a:endParaRPr>
          </a:p>
          <a:p>
            <a:pPr marL="57150" indent="-57150">
              <a:spcAft>
                <a:spcPts val="300"/>
              </a:spcAft>
            </a:pPr>
            <a:r>
              <a:rPr lang="en-US" sz="1200" i="1" dirty="0">
                <a:solidFill>
                  <a:schemeClr val="tx1">
                    <a:lumMod val="75000"/>
                    <a:lumOff val="25000"/>
                  </a:schemeClr>
                </a:solidFill>
              </a:rPr>
              <a:t>“The transfer process is painful - at least the old form. Hard to understand what legal paperwork is </a:t>
            </a:r>
            <a:r>
              <a:rPr lang="en-US" sz="1200" i="1" dirty="0" smtClean="0">
                <a:solidFill>
                  <a:schemeClr val="tx1">
                    <a:lumMod val="75000"/>
                    <a:lumOff val="25000"/>
                  </a:schemeClr>
                </a:solidFill>
              </a:rPr>
              <a:t>required.  Tickets </a:t>
            </a:r>
            <a:r>
              <a:rPr lang="en-US" sz="1200" i="1" dirty="0">
                <a:solidFill>
                  <a:schemeClr val="tx1">
                    <a:lumMod val="75000"/>
                    <a:lumOff val="25000"/>
                  </a:schemeClr>
                </a:solidFill>
              </a:rPr>
              <a:t>are just closed referencing a website instead of providing specifics</a:t>
            </a:r>
            <a:r>
              <a:rPr lang="en-US" sz="1200" i="1" dirty="0" smtClean="0">
                <a:solidFill>
                  <a:schemeClr val="tx1">
                    <a:lumMod val="75000"/>
                    <a:lumOff val="25000"/>
                  </a:schemeClr>
                </a:solidFill>
              </a:rPr>
              <a:t>.”</a:t>
            </a:r>
          </a:p>
        </p:txBody>
      </p:sp>
      <p:sp>
        <p:nvSpPr>
          <p:cNvPr id="10" name="Title 1"/>
          <p:cNvSpPr txBox="1">
            <a:spLocks/>
          </p:cNvSpPr>
          <p:nvPr/>
        </p:nvSpPr>
        <p:spPr>
          <a:xfrm>
            <a:off x="3146605" y="1192938"/>
            <a:ext cx="2949353" cy="60267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1" dirty="0" smtClean="0">
                <a:solidFill>
                  <a:schemeClr val="tx1">
                    <a:lumMod val="75000"/>
                    <a:lumOff val="25000"/>
                  </a:schemeClr>
                </a:solidFill>
              </a:rPr>
              <a:t>Clarity</a:t>
            </a:r>
            <a:endParaRPr lang="en-US" sz="1600" dirty="0">
              <a:solidFill>
                <a:schemeClr val="tx1">
                  <a:lumMod val="75000"/>
                  <a:lumOff val="25000"/>
                </a:schemeClr>
              </a:solidFill>
            </a:endParaRPr>
          </a:p>
        </p:txBody>
      </p:sp>
      <p:sp>
        <p:nvSpPr>
          <p:cNvPr id="13" name="Rounded Rectangular Callout 12"/>
          <p:cNvSpPr/>
          <p:nvPr/>
        </p:nvSpPr>
        <p:spPr>
          <a:xfrm>
            <a:off x="6294973" y="1602065"/>
            <a:ext cx="2560269" cy="4879081"/>
          </a:xfrm>
          <a:prstGeom prst="wedgeRoundRectCallout">
            <a:avLst>
              <a:gd name="adj1" fmla="val 54516"/>
              <a:gd name="adj2" fmla="val -47873"/>
              <a:gd name="adj3" fmla="val 16667"/>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 indent="-57150">
              <a:spcAft>
                <a:spcPts val="300"/>
              </a:spcAft>
            </a:pPr>
            <a:r>
              <a:rPr lang="en-US" sz="1200" i="1" dirty="0">
                <a:solidFill>
                  <a:schemeClr val="tx1">
                    <a:lumMod val="75000"/>
                    <a:lumOff val="25000"/>
                  </a:schemeClr>
                </a:solidFill>
              </a:rPr>
              <a:t>“More consistency in customer service and less nitpicking by certain staff.”</a:t>
            </a:r>
          </a:p>
          <a:p>
            <a:pPr marL="57150" indent="-57150">
              <a:spcAft>
                <a:spcPts val="300"/>
              </a:spcAft>
            </a:pPr>
            <a:endParaRPr lang="en-US" sz="1200" i="1" dirty="0" smtClean="0">
              <a:solidFill>
                <a:schemeClr val="tx1">
                  <a:lumMod val="75000"/>
                  <a:lumOff val="25000"/>
                </a:schemeClr>
              </a:solidFill>
            </a:endParaRPr>
          </a:p>
          <a:p>
            <a:pPr marL="57150" indent="-57150">
              <a:spcAft>
                <a:spcPts val="300"/>
              </a:spcAft>
            </a:pPr>
            <a:r>
              <a:rPr lang="en-US" sz="1200" i="1" dirty="0">
                <a:solidFill>
                  <a:schemeClr val="tx1">
                    <a:lumMod val="75000"/>
                    <a:lumOff val="25000"/>
                  </a:schemeClr>
                </a:solidFill>
              </a:rPr>
              <a:t>“Terse answers from disinterested, overworked staff seems to be the norm when somebody who is new to the process has a question and reaches out for help so they can "do it right" and not be a burden. ARIN has a rep for being scary, mean, and unapproachable</a:t>
            </a:r>
            <a:r>
              <a:rPr lang="en-US" sz="1200" i="1" dirty="0" smtClean="0">
                <a:solidFill>
                  <a:schemeClr val="tx1">
                    <a:lumMod val="75000"/>
                    <a:lumOff val="25000"/>
                  </a:schemeClr>
                </a:solidFill>
              </a:rPr>
              <a:t>.”</a:t>
            </a:r>
          </a:p>
          <a:p>
            <a:pPr marL="57150" indent="-57150">
              <a:spcAft>
                <a:spcPts val="300"/>
              </a:spcAft>
            </a:pPr>
            <a:endParaRPr lang="en-US" sz="1200" i="1" dirty="0">
              <a:solidFill>
                <a:schemeClr val="tx1">
                  <a:lumMod val="75000"/>
                  <a:lumOff val="25000"/>
                </a:schemeClr>
              </a:solidFill>
            </a:endParaRPr>
          </a:p>
          <a:p>
            <a:pPr marL="57150" indent="-57150">
              <a:spcAft>
                <a:spcPts val="300"/>
              </a:spcAft>
            </a:pPr>
            <a:r>
              <a:rPr lang="en-US" sz="1200" i="1" dirty="0">
                <a:solidFill>
                  <a:schemeClr val="tx1">
                    <a:lumMod val="75000"/>
                    <a:lumOff val="25000"/>
                  </a:schemeClr>
                </a:solidFill>
              </a:rPr>
              <a:t>“ARIN will likely need to hire more staff, or train more internal staff on the more complex services it offers.  We are seeing some delays in responses, we feel as though only one person is knowledgeable on various services such as RPKI</a:t>
            </a:r>
            <a:r>
              <a:rPr lang="en-US" sz="1200" i="1" dirty="0" smtClean="0">
                <a:solidFill>
                  <a:schemeClr val="tx1">
                    <a:lumMod val="75000"/>
                    <a:lumOff val="25000"/>
                  </a:schemeClr>
                </a:solidFill>
              </a:rPr>
              <a:t>.”</a:t>
            </a:r>
          </a:p>
        </p:txBody>
      </p:sp>
      <p:sp>
        <p:nvSpPr>
          <p:cNvPr id="14" name="Title 1"/>
          <p:cNvSpPr txBox="1">
            <a:spLocks/>
          </p:cNvSpPr>
          <p:nvPr/>
        </p:nvSpPr>
        <p:spPr>
          <a:xfrm>
            <a:off x="6072143" y="1181209"/>
            <a:ext cx="2949353" cy="60267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1" dirty="0" smtClean="0">
                <a:solidFill>
                  <a:schemeClr val="tx1">
                    <a:lumMod val="75000"/>
                    <a:lumOff val="25000"/>
                  </a:schemeClr>
                </a:solidFill>
              </a:rPr>
              <a:t>Staff</a:t>
            </a:r>
            <a:endParaRPr lang="en-US" sz="1600" dirty="0">
              <a:solidFill>
                <a:schemeClr val="tx1">
                  <a:lumMod val="75000"/>
                  <a:lumOff val="25000"/>
                </a:schemeClr>
              </a:solidFill>
            </a:endParaRPr>
          </a:p>
        </p:txBody>
      </p:sp>
      <p:sp>
        <p:nvSpPr>
          <p:cNvPr id="2" name="Rectangle 1"/>
          <p:cNvSpPr/>
          <p:nvPr/>
        </p:nvSpPr>
        <p:spPr>
          <a:xfrm>
            <a:off x="2325263" y="926130"/>
            <a:ext cx="4493474" cy="369332"/>
          </a:xfrm>
          <a:prstGeom prst="rect">
            <a:avLst/>
          </a:prstGeom>
        </p:spPr>
        <p:txBody>
          <a:bodyPr wrap="none">
            <a:spAutoFit/>
          </a:bodyPr>
          <a:lstStyle/>
          <a:p>
            <a:r>
              <a:rPr lang="en-US" b="1" dirty="0">
                <a:solidFill>
                  <a:schemeClr val="tx1">
                    <a:lumMod val="75000"/>
                    <a:lumOff val="25000"/>
                  </a:schemeClr>
                </a:solidFill>
              </a:rPr>
              <a:t>Suggestions for Improving Customer </a:t>
            </a:r>
            <a:r>
              <a:rPr lang="en-US" b="1" dirty="0" smtClean="0">
                <a:solidFill>
                  <a:schemeClr val="tx1">
                    <a:lumMod val="75000"/>
                    <a:lumOff val="25000"/>
                  </a:schemeClr>
                </a:solidFill>
              </a:rPr>
              <a:t>Service</a:t>
            </a:r>
            <a:endParaRPr lang="en-US" dirty="0">
              <a:solidFill>
                <a:schemeClr val="tx1">
                  <a:lumMod val="75000"/>
                  <a:lumOff val="25000"/>
                </a:schemeClr>
              </a:solidFill>
            </a:endParaRPr>
          </a:p>
        </p:txBody>
      </p:sp>
    </p:spTree>
    <p:extLst>
      <p:ext uri="{BB962C8B-B14F-4D97-AF65-F5344CB8AC3E}">
        <p14:creationId xmlns:p14="http://schemas.microsoft.com/office/powerpoint/2010/main" val="69907680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17585083"/>
              </p:ext>
            </p:extLst>
          </p:nvPr>
        </p:nvGraphicFramePr>
        <p:xfrm>
          <a:off x="228601" y="1491915"/>
          <a:ext cx="8686800" cy="4684003"/>
        </p:xfrm>
        <a:graphic>
          <a:graphicData uri="http://schemas.openxmlformats.org/drawingml/2006/table">
            <a:tbl>
              <a:tblPr firstRow="1" bandRow="1">
                <a:tableStyleId>{5C22544A-7EE6-4342-B048-85BDC9FD1C3A}</a:tableStyleId>
              </a:tblPr>
              <a:tblGrid>
                <a:gridCol w="3291840"/>
                <a:gridCol w="4389120"/>
                <a:gridCol w="1005840"/>
              </a:tblGrid>
              <a:tr h="431827">
                <a:tc>
                  <a:txBody>
                    <a:bodyPr/>
                    <a:lstStyle/>
                    <a:p>
                      <a:pPr algn="ctr"/>
                      <a:endParaRPr lang="en-US" b="0" dirty="0">
                        <a:solidFill>
                          <a:schemeClr val="tx1"/>
                        </a:solidFill>
                      </a:endParaRPr>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endParaRPr>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Points from Expectations</a:t>
                      </a:r>
                      <a:endParaRPr lang="en-US" sz="1200" b="0" dirty="0">
                        <a:solidFill>
                          <a:schemeClr val="tx1"/>
                        </a:solidFill>
                      </a:endParaRPr>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600256">
                <a:tc>
                  <a:txBody>
                    <a:bodyPr/>
                    <a:lstStyle/>
                    <a:p>
                      <a:pPr algn="r" fontAlgn="b"/>
                      <a:r>
                        <a:rPr lang="en-US" sz="1400" b="1" i="0" u="none" strike="noStrike" dirty="0" smtClean="0">
                          <a:solidFill>
                            <a:srgbClr val="000000"/>
                          </a:solidFill>
                          <a:latin typeface="+mn-lt"/>
                        </a:rPr>
                        <a:t>Overall Policy</a:t>
                      </a:r>
                      <a:r>
                        <a:rPr lang="en-US" sz="1400" b="1" i="0" u="none" strike="noStrike" baseline="0" dirty="0" smtClean="0">
                          <a:solidFill>
                            <a:srgbClr val="000000"/>
                          </a:solidFill>
                          <a:latin typeface="+mn-lt"/>
                        </a:rPr>
                        <a:t> Development</a:t>
                      </a:r>
                      <a:endParaRPr lang="en-US" sz="1400" b="1" i="0" u="none" strike="noStrike" dirty="0">
                        <a:solidFill>
                          <a:srgbClr val="000000"/>
                        </a:solidFill>
                        <a:latin typeface="+mn-lt"/>
                      </a:endParaRPr>
                    </a:p>
                  </a:txBody>
                  <a:tcPr marL="7620" marR="13716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endParaRPr lang="en-US" sz="1400" b="1" i="0" u="none" strike="noStrike" dirty="0">
                        <a:solidFill>
                          <a:srgbClr val="000000"/>
                        </a:solidFill>
                        <a:latin typeface="+mn-lt"/>
                      </a:endParaRP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b="1" dirty="0" smtClean="0">
                          <a:solidFill>
                            <a:schemeClr val="tx1"/>
                          </a:solidFill>
                        </a:rPr>
                        <a:t>13</a:t>
                      </a:r>
                      <a:endParaRPr lang="en-US" sz="1600" b="1" dirty="0">
                        <a:solidFill>
                          <a:schemeClr val="tx1"/>
                        </a:solidFill>
                      </a:endParaRPr>
                    </a:p>
                  </a:txBody>
                  <a:tcPr marL="68580" marR="6858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r>
              <a:tr h="608593">
                <a:tc>
                  <a:txBody>
                    <a:bodyPr/>
                    <a:lstStyle/>
                    <a:p>
                      <a:pPr algn="r" fontAlgn="b">
                        <a:lnSpc>
                          <a:spcPct val="90000"/>
                        </a:lnSpc>
                      </a:pPr>
                      <a:r>
                        <a:rPr lang="en-US" sz="1200" b="0" i="0" u="none" strike="noStrike" dirty="0">
                          <a:solidFill>
                            <a:srgbClr val="000000"/>
                          </a:solidFill>
                          <a:latin typeface="Calibri"/>
                        </a:rPr>
                        <a:t>Implements policy adhering to the community-developed and Board ratified policies, as they appear in the Number Resource Policy Manual</a:t>
                      </a:r>
                    </a:p>
                  </a:txBody>
                  <a:tcPr marL="7620" marR="13716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fontAlgn="b"/>
                      <a:endParaRPr lang="en-US" sz="1400" b="0" i="0" u="none" strike="noStrike" dirty="0">
                        <a:solidFill>
                          <a:srgbClr val="000000"/>
                        </a:solidFill>
                        <a:latin typeface="+mn-lt"/>
                      </a:endParaRP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chemeClr val="tx1"/>
                          </a:solidFill>
                        </a:rPr>
                        <a:t>4</a:t>
                      </a:r>
                      <a:endParaRPr lang="en-US" sz="1600" b="0" dirty="0">
                        <a:solidFill>
                          <a:schemeClr val="tx1"/>
                        </a:solidFill>
                      </a:endParaRPr>
                    </a:p>
                  </a:txBody>
                  <a:tcPr marL="68580" marR="6858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600256">
                <a:tc>
                  <a:txBody>
                    <a:bodyPr/>
                    <a:lstStyle/>
                    <a:p>
                      <a:pPr algn="r" fontAlgn="b">
                        <a:lnSpc>
                          <a:spcPct val="90000"/>
                        </a:lnSpc>
                      </a:pPr>
                      <a:r>
                        <a:rPr lang="en-US" sz="1200" b="0" i="0" u="none" strike="noStrike" dirty="0">
                          <a:solidFill>
                            <a:srgbClr val="000000"/>
                          </a:solidFill>
                          <a:latin typeface="Calibri"/>
                        </a:rPr>
                        <a:t>The Advisory Council is effective in its role facilitating the Policy Development Process</a:t>
                      </a:r>
                    </a:p>
                  </a:txBody>
                  <a:tcPr marL="7620" marR="13716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endParaRPr lang="en-US" sz="1400" b="0" i="0" u="none" strike="noStrike" dirty="0">
                        <a:solidFill>
                          <a:srgbClr val="000000"/>
                        </a:solidFill>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b="0" dirty="0" smtClean="0">
                          <a:solidFill>
                            <a:schemeClr val="tx1"/>
                          </a:solidFill>
                        </a:rPr>
                        <a:t>10</a:t>
                      </a:r>
                      <a:endParaRPr lang="en-US" sz="1600" b="0" dirty="0">
                        <a:solidFill>
                          <a:schemeClr val="tx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600256">
                <a:tc>
                  <a:txBody>
                    <a:bodyPr/>
                    <a:lstStyle/>
                    <a:p>
                      <a:pPr algn="r" fontAlgn="b">
                        <a:lnSpc>
                          <a:spcPct val="90000"/>
                        </a:lnSpc>
                      </a:pPr>
                      <a:r>
                        <a:rPr lang="en-US" sz="1200" b="0" i="0" u="none" strike="noStrike" dirty="0">
                          <a:solidFill>
                            <a:srgbClr val="000000"/>
                          </a:solidFill>
                          <a:latin typeface="Calibri"/>
                        </a:rPr>
                        <a:t>The Board is effective in their oversight of the Policy Development Process</a:t>
                      </a:r>
                    </a:p>
                  </a:txBody>
                  <a:tcPr marL="7620" marR="13716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1400" b="0" i="0" u="none" strike="noStrike" dirty="0">
                        <a:solidFill>
                          <a:srgbClr val="000000"/>
                        </a:solidFill>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chemeClr val="tx1"/>
                          </a:solidFill>
                        </a:rPr>
                        <a:t>14</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08593">
                <a:tc>
                  <a:txBody>
                    <a:bodyPr/>
                    <a:lstStyle/>
                    <a:p>
                      <a:pPr algn="r" fontAlgn="b">
                        <a:lnSpc>
                          <a:spcPct val="90000"/>
                        </a:lnSpc>
                      </a:pPr>
                      <a:r>
                        <a:rPr lang="en-US" sz="1200" b="0" i="0" u="none" strike="noStrike" dirty="0">
                          <a:solidFill>
                            <a:srgbClr val="000000"/>
                          </a:solidFill>
                          <a:latin typeface="Calibri"/>
                        </a:rPr>
                        <a:t>Has a Policy Development Process which creates useful and fair Internet number resource management policy</a:t>
                      </a:r>
                    </a:p>
                  </a:txBody>
                  <a:tcPr marL="7620" marR="13716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endParaRPr lang="en-US" sz="1400" b="0" i="0" u="none" strike="noStrike" dirty="0">
                        <a:solidFill>
                          <a:srgbClr val="000000"/>
                        </a:solidFill>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b="0" dirty="0" smtClean="0">
                          <a:solidFill>
                            <a:schemeClr val="tx1"/>
                          </a:solidFill>
                        </a:rPr>
                        <a:t>15</a:t>
                      </a:r>
                      <a:endParaRPr lang="en-US" sz="1600" b="0" dirty="0">
                        <a:solidFill>
                          <a:schemeClr val="tx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608593">
                <a:tc>
                  <a:txBody>
                    <a:bodyPr/>
                    <a:lstStyle/>
                    <a:p>
                      <a:pPr algn="r" fontAlgn="b">
                        <a:lnSpc>
                          <a:spcPct val="90000"/>
                        </a:lnSpc>
                      </a:pPr>
                      <a:r>
                        <a:rPr lang="en-US" sz="1200" b="0" i="0" u="none" strike="noStrike" dirty="0">
                          <a:solidFill>
                            <a:srgbClr val="000000"/>
                          </a:solidFill>
                          <a:latin typeface="Calibri"/>
                        </a:rPr>
                        <a:t>Policy Development Process allows policies to change quickly enough in response to changes in the industry</a:t>
                      </a:r>
                    </a:p>
                  </a:txBody>
                  <a:tcPr marL="7620" marR="13716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1400" b="0" i="0" u="none" strike="noStrike" dirty="0">
                        <a:solidFill>
                          <a:srgbClr val="000000"/>
                        </a:solidFill>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chemeClr val="tx1"/>
                          </a:solidFill>
                        </a:rPr>
                        <a:t>16</a:t>
                      </a:r>
                      <a:endParaRPr lang="en-US" sz="1600" b="0" dirty="0">
                        <a:solidFill>
                          <a:schemeClr val="tx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00256">
                <a:tc>
                  <a:txBody>
                    <a:bodyPr/>
                    <a:lstStyle/>
                    <a:p>
                      <a:pPr algn="r" fontAlgn="b">
                        <a:lnSpc>
                          <a:spcPct val="90000"/>
                        </a:lnSpc>
                      </a:pPr>
                      <a:r>
                        <a:rPr lang="en-US" sz="1200" b="0" i="0" u="none" strike="noStrike" dirty="0">
                          <a:solidFill>
                            <a:srgbClr val="000000"/>
                          </a:solidFill>
                          <a:latin typeface="Calibri"/>
                        </a:rPr>
                        <a:t>Policy Development Process allows any interested individual to participate</a:t>
                      </a:r>
                    </a:p>
                  </a:txBody>
                  <a:tcPr marL="7620" marR="13716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endParaRPr lang="en-US" sz="1400" b="0" i="0" u="none" strike="noStrike" dirty="0">
                        <a:solidFill>
                          <a:srgbClr val="000000"/>
                        </a:solidFill>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b="0" dirty="0" smtClean="0">
                          <a:solidFill>
                            <a:schemeClr val="tx1"/>
                          </a:solidFill>
                        </a:rPr>
                        <a:t>18</a:t>
                      </a:r>
                      <a:endParaRPr lang="en-US" sz="1600" b="0" dirty="0">
                        <a:solidFill>
                          <a:schemeClr val="tx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bl>
          </a:graphicData>
        </a:graphic>
      </p:graphicFrame>
      <p:sp>
        <p:nvSpPr>
          <p:cNvPr id="7" name="Slide Number Placeholder 6"/>
          <p:cNvSpPr>
            <a:spLocks noGrp="1"/>
          </p:cNvSpPr>
          <p:nvPr>
            <p:ph type="sldNum" sz="quarter" idx="12"/>
          </p:nvPr>
        </p:nvSpPr>
        <p:spPr/>
        <p:txBody>
          <a:bodyPr/>
          <a:lstStyle/>
          <a:p>
            <a:fld id="{A2904778-740C-4267-8D48-353E71543621}" type="slidenum">
              <a:rPr lang="en-US" smtClean="0"/>
              <a:pPr/>
              <a:t>22</a:t>
            </a:fld>
            <a:endParaRPr lang="en-US"/>
          </a:p>
        </p:txBody>
      </p:sp>
      <p:sp>
        <p:nvSpPr>
          <p:cNvPr id="2" name="Title 1"/>
          <p:cNvSpPr>
            <a:spLocks noGrp="1"/>
          </p:cNvSpPr>
          <p:nvPr>
            <p:ph type="title"/>
          </p:nvPr>
        </p:nvSpPr>
        <p:spPr>
          <a:xfrm>
            <a:off x="235390" y="-11874"/>
            <a:ext cx="8686800" cy="914400"/>
          </a:xfrm>
        </p:spPr>
        <p:txBody>
          <a:bodyPr>
            <a:noAutofit/>
          </a:bodyPr>
          <a:lstStyle/>
          <a:p>
            <a:r>
              <a:rPr lang="en-US" sz="1600" dirty="0" smtClean="0"/>
              <a:t>ARIN nearly perfectly meets expectations in implementing policy that adheres to what is developed, ratified and published.  The major gap area is in allowing individual participation in the process (expectations are high).  Other areas with improvement opportunity include being to adapt quickly to industry change, useful and fair resource management, and effective board oversight.</a:t>
            </a:r>
            <a:endParaRPr lang="en-US" sz="1600" dirty="0"/>
          </a:p>
        </p:txBody>
      </p:sp>
      <p:sp>
        <p:nvSpPr>
          <p:cNvPr id="10" name="Title 1"/>
          <p:cNvSpPr txBox="1">
            <a:spLocks/>
          </p:cNvSpPr>
          <p:nvPr/>
        </p:nvSpPr>
        <p:spPr>
          <a:xfrm>
            <a:off x="228600" y="1312923"/>
            <a:ext cx="7514035" cy="604052"/>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800" b="1" dirty="0" smtClean="0"/>
              <a:t>Policy Development </a:t>
            </a:r>
            <a:r>
              <a:rPr lang="en-US" sz="1800" dirty="0" smtClean="0"/>
              <a:t>Performance and Expectations</a:t>
            </a:r>
            <a:r>
              <a:rPr lang="en-US" sz="2400" dirty="0" smtClean="0"/>
              <a:t/>
            </a:r>
            <a:br>
              <a:rPr lang="en-US" sz="2400" dirty="0" smtClean="0"/>
            </a:br>
            <a:r>
              <a:rPr lang="en-US" sz="1200" dirty="0" smtClean="0"/>
              <a:t>% Describes ARIN/an Excellent Organization (Top 3 Box)</a:t>
            </a:r>
            <a:endParaRPr lang="en-US" sz="1400" dirty="0"/>
          </a:p>
        </p:txBody>
      </p:sp>
      <p:sp>
        <p:nvSpPr>
          <p:cNvPr id="11" name="Footer Placeholder 10"/>
          <p:cNvSpPr>
            <a:spLocks noGrp="1"/>
          </p:cNvSpPr>
          <p:nvPr>
            <p:ph type="ftr" sz="quarter" idx="11"/>
          </p:nvPr>
        </p:nvSpPr>
        <p:spPr/>
        <p:txBody>
          <a:bodyPr/>
          <a:lstStyle/>
          <a:p>
            <a:r>
              <a:rPr lang="en-US" dirty="0" smtClean="0"/>
              <a:t>Q4. The following is a list of features you may expect from ARIN or a professional organization with a similar purpose. For each feature below, please provide two ratings:  1) ARIN’s performance: rate how well each feature describes ARIN, 2) Your expectation: rate how well each feature describes an “excellent organization” with the same mission as ARIN (realizing that you may not expect even an excellent organization to be a perfect “10” on everything). </a:t>
            </a:r>
          </a:p>
          <a:p>
            <a:r>
              <a:rPr lang="en-US" dirty="0" smtClean="0"/>
              <a:t>Dashed lines show expectations</a:t>
            </a:r>
          </a:p>
        </p:txBody>
      </p:sp>
      <p:graphicFrame>
        <p:nvGraphicFramePr>
          <p:cNvPr id="9" name="Content Placeholder 7"/>
          <p:cNvGraphicFramePr>
            <a:graphicFrameLocks/>
          </p:cNvGraphicFramePr>
          <p:nvPr>
            <p:extLst>
              <p:ext uri="{D42A27DB-BD31-4B8C-83A1-F6EECF244321}">
                <p14:modId xmlns:p14="http://schemas.microsoft.com/office/powerpoint/2010/main" val="2300412630"/>
              </p:ext>
            </p:extLst>
          </p:nvPr>
        </p:nvGraphicFramePr>
        <p:xfrm>
          <a:off x="3407056" y="1963554"/>
          <a:ext cx="5029200" cy="421586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7186944" y="2075929"/>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87%</a:t>
            </a:r>
            <a:endParaRPr lang="en-US" sz="1600" dirty="0">
              <a:solidFill>
                <a:schemeClr val="bg2">
                  <a:lumMod val="50000"/>
                </a:schemeClr>
              </a:solidFill>
            </a:endParaRPr>
          </a:p>
        </p:txBody>
      </p:sp>
      <p:sp>
        <p:nvSpPr>
          <p:cNvPr id="12" name="TextBox 11"/>
          <p:cNvSpPr txBox="1"/>
          <p:nvPr/>
        </p:nvSpPr>
        <p:spPr>
          <a:xfrm>
            <a:off x="7591232" y="2680704"/>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85%</a:t>
            </a:r>
            <a:endParaRPr lang="en-US" sz="1600" dirty="0">
              <a:solidFill>
                <a:schemeClr val="bg2">
                  <a:lumMod val="50000"/>
                </a:schemeClr>
              </a:solidFill>
            </a:endParaRPr>
          </a:p>
        </p:txBody>
      </p:sp>
      <p:sp>
        <p:nvSpPr>
          <p:cNvPr id="13" name="TextBox 12"/>
          <p:cNvSpPr txBox="1"/>
          <p:nvPr/>
        </p:nvSpPr>
        <p:spPr>
          <a:xfrm>
            <a:off x="7039369" y="3275854"/>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83%</a:t>
            </a:r>
            <a:endParaRPr lang="en-US" sz="1600" dirty="0">
              <a:solidFill>
                <a:schemeClr val="bg2">
                  <a:lumMod val="50000"/>
                </a:schemeClr>
              </a:solidFill>
            </a:endParaRPr>
          </a:p>
        </p:txBody>
      </p:sp>
      <p:sp>
        <p:nvSpPr>
          <p:cNvPr id="14" name="TextBox 13"/>
          <p:cNvSpPr txBox="1"/>
          <p:nvPr/>
        </p:nvSpPr>
        <p:spPr>
          <a:xfrm>
            <a:off x="7288019" y="3871004"/>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90%</a:t>
            </a:r>
            <a:endParaRPr lang="en-US" sz="1600" dirty="0">
              <a:solidFill>
                <a:schemeClr val="bg2">
                  <a:lumMod val="50000"/>
                </a:schemeClr>
              </a:solidFill>
            </a:endParaRPr>
          </a:p>
        </p:txBody>
      </p:sp>
      <p:sp>
        <p:nvSpPr>
          <p:cNvPr id="15" name="TextBox 14"/>
          <p:cNvSpPr txBox="1"/>
          <p:nvPr/>
        </p:nvSpPr>
        <p:spPr>
          <a:xfrm>
            <a:off x="7276794" y="4466154"/>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90%</a:t>
            </a:r>
            <a:endParaRPr lang="en-US" sz="1600" dirty="0">
              <a:solidFill>
                <a:schemeClr val="bg2">
                  <a:lumMod val="50000"/>
                </a:schemeClr>
              </a:solidFill>
            </a:endParaRPr>
          </a:p>
        </p:txBody>
      </p:sp>
      <p:sp>
        <p:nvSpPr>
          <p:cNvPr id="16" name="TextBox 15"/>
          <p:cNvSpPr txBox="1"/>
          <p:nvPr/>
        </p:nvSpPr>
        <p:spPr>
          <a:xfrm>
            <a:off x="7034569" y="5070929"/>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85%</a:t>
            </a:r>
            <a:endParaRPr lang="en-US" sz="1600" dirty="0">
              <a:solidFill>
                <a:schemeClr val="bg2">
                  <a:lumMod val="50000"/>
                </a:schemeClr>
              </a:solidFill>
            </a:endParaRPr>
          </a:p>
        </p:txBody>
      </p:sp>
      <p:sp>
        <p:nvSpPr>
          <p:cNvPr id="17" name="TextBox 16"/>
          <p:cNvSpPr txBox="1"/>
          <p:nvPr/>
        </p:nvSpPr>
        <p:spPr>
          <a:xfrm>
            <a:off x="7158094" y="5675704"/>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89%</a:t>
            </a:r>
            <a:endParaRPr lang="en-US" sz="1600" dirty="0">
              <a:solidFill>
                <a:schemeClr val="bg2">
                  <a:lumMod val="50000"/>
                </a:schemeClr>
              </a:solidFill>
            </a:endParaRPr>
          </a:p>
        </p:txBody>
      </p:sp>
    </p:spTree>
    <p:extLst>
      <p:ext uri="{BB962C8B-B14F-4D97-AF65-F5344CB8AC3E}">
        <p14:creationId xmlns:p14="http://schemas.microsoft.com/office/powerpoint/2010/main" val="154194314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17585083"/>
              </p:ext>
            </p:extLst>
          </p:nvPr>
        </p:nvGraphicFramePr>
        <p:xfrm>
          <a:off x="228600" y="2300000"/>
          <a:ext cx="8686800" cy="3808900"/>
        </p:xfrm>
        <a:graphic>
          <a:graphicData uri="http://schemas.openxmlformats.org/drawingml/2006/table">
            <a:tbl>
              <a:tblPr firstRow="1" bandRow="1">
                <a:tableStyleId>{5C22544A-7EE6-4342-B048-85BDC9FD1C3A}</a:tableStyleId>
              </a:tblPr>
              <a:tblGrid>
                <a:gridCol w="3291840"/>
                <a:gridCol w="4389120"/>
                <a:gridCol w="1005840"/>
              </a:tblGrid>
              <a:tr h="509440">
                <a:tc>
                  <a:txBody>
                    <a:bodyPr/>
                    <a:lstStyle/>
                    <a:p>
                      <a:pPr algn="ctr"/>
                      <a:endParaRPr lang="en-US" b="0" dirty="0">
                        <a:solidFill>
                          <a:schemeClr val="tx1"/>
                        </a:solidFill>
                      </a:endParaRPr>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endParaRPr>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Points from Expectations</a:t>
                      </a:r>
                      <a:endParaRPr lang="en-US" sz="1200" b="0" dirty="0">
                        <a:solidFill>
                          <a:schemeClr val="tx1"/>
                        </a:solidFill>
                      </a:endParaRPr>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548640">
                <a:tc>
                  <a:txBody>
                    <a:bodyPr/>
                    <a:lstStyle/>
                    <a:p>
                      <a:pPr algn="r" fontAlgn="b"/>
                      <a:r>
                        <a:rPr lang="en-US" sz="1400" b="1" i="0" u="none" strike="noStrike" dirty="0" smtClean="0">
                          <a:solidFill>
                            <a:srgbClr val="000000"/>
                          </a:solidFill>
                          <a:latin typeface="+mn-lt"/>
                        </a:rPr>
                        <a:t>Overall </a:t>
                      </a:r>
                      <a:r>
                        <a:rPr lang="en-US" sz="1400" b="1" dirty="0" smtClean="0"/>
                        <a:t>Registration Services</a:t>
                      </a:r>
                      <a:endParaRPr lang="en-US" sz="1400" b="1" i="0" u="none" strike="noStrike" dirty="0">
                        <a:solidFill>
                          <a:srgbClr val="000000"/>
                        </a:solidFill>
                        <a:latin typeface="+mn-lt"/>
                      </a:endParaRPr>
                    </a:p>
                  </a:txBody>
                  <a:tcPr marL="7620" marR="13716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endParaRPr lang="en-US" sz="1400" b="1" i="0" u="none" strike="noStrike" dirty="0">
                        <a:solidFill>
                          <a:srgbClr val="000000"/>
                        </a:solidFill>
                        <a:latin typeface="+mn-lt"/>
                      </a:endParaRP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b="1" dirty="0" smtClean="0">
                          <a:solidFill>
                            <a:schemeClr val="tx1"/>
                          </a:solidFill>
                        </a:rPr>
                        <a:t>14</a:t>
                      </a:r>
                      <a:endParaRPr lang="en-US" sz="1600" b="1" dirty="0">
                        <a:solidFill>
                          <a:schemeClr val="tx1"/>
                        </a:solidFill>
                      </a:endParaRPr>
                    </a:p>
                  </a:txBody>
                  <a:tcPr marL="68580" marR="6858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r>
              <a:tr h="548640">
                <a:tc>
                  <a:txBody>
                    <a:bodyPr/>
                    <a:lstStyle/>
                    <a:p>
                      <a:pPr algn="r" fontAlgn="b"/>
                      <a:r>
                        <a:rPr lang="en-US" sz="1200" b="0" i="0" u="none" strike="noStrike" dirty="0">
                          <a:solidFill>
                            <a:srgbClr val="000000"/>
                          </a:solidFill>
                          <a:latin typeface="Calibri"/>
                        </a:rPr>
                        <a:t>The Registration Services Department adheres to policies published in the Number Resource Policy Manual</a:t>
                      </a:r>
                    </a:p>
                  </a:txBody>
                  <a:tcPr marL="7620" marR="13716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fontAlgn="b"/>
                      <a:endParaRPr lang="en-US" sz="1400" b="0" i="0" u="none" strike="noStrike" dirty="0">
                        <a:solidFill>
                          <a:srgbClr val="000000"/>
                        </a:solidFill>
                        <a:latin typeface="+mn-lt"/>
                      </a:endParaRP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chemeClr val="tx1"/>
                          </a:solidFill>
                        </a:rPr>
                        <a:t>2</a:t>
                      </a:r>
                      <a:endParaRPr lang="en-US" sz="1600" b="0" dirty="0">
                        <a:solidFill>
                          <a:schemeClr val="tx1"/>
                        </a:solidFill>
                      </a:endParaRPr>
                    </a:p>
                  </a:txBody>
                  <a:tcPr marL="68580" marR="6858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548640">
                <a:tc>
                  <a:txBody>
                    <a:bodyPr/>
                    <a:lstStyle/>
                    <a:p>
                      <a:pPr algn="r" fontAlgn="b"/>
                      <a:r>
                        <a:rPr lang="en-US" sz="1200" b="0" i="0" u="none" strike="noStrike" dirty="0">
                          <a:solidFill>
                            <a:srgbClr val="000000"/>
                          </a:solidFill>
                          <a:latin typeface="Calibri"/>
                        </a:rPr>
                        <a:t>The transfer listing service operates at a high level of quality, usability, and reliability</a:t>
                      </a:r>
                    </a:p>
                  </a:txBody>
                  <a:tcPr marL="7620" marR="13716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endParaRPr lang="en-US" sz="1400" b="0" i="0" u="none" strike="noStrike" dirty="0">
                        <a:solidFill>
                          <a:srgbClr val="000000"/>
                        </a:solidFill>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b="0" dirty="0" smtClean="0">
                          <a:solidFill>
                            <a:schemeClr val="tx1"/>
                          </a:solidFill>
                        </a:rPr>
                        <a:t>12</a:t>
                      </a:r>
                      <a:endParaRPr lang="en-US" sz="1600" b="0" dirty="0">
                        <a:solidFill>
                          <a:schemeClr val="tx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548640">
                <a:tc>
                  <a:txBody>
                    <a:bodyPr/>
                    <a:lstStyle/>
                    <a:p>
                      <a:pPr algn="r" fontAlgn="b"/>
                      <a:r>
                        <a:rPr lang="en-US" sz="1200" b="0" i="0" u="none" strike="noStrike" dirty="0">
                          <a:solidFill>
                            <a:srgbClr val="000000"/>
                          </a:solidFill>
                          <a:latin typeface="Calibri"/>
                        </a:rPr>
                        <a:t>Resource requests are processed in a timely manner</a:t>
                      </a:r>
                    </a:p>
                  </a:txBody>
                  <a:tcPr marL="7620" marR="13716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1400" b="0" i="0" u="none" strike="noStrike" dirty="0">
                        <a:solidFill>
                          <a:srgbClr val="000000"/>
                        </a:solidFill>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chemeClr val="tx1"/>
                          </a:solidFill>
                        </a:rPr>
                        <a:t>15</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48640">
                <a:tc>
                  <a:txBody>
                    <a:bodyPr/>
                    <a:lstStyle/>
                    <a:p>
                      <a:pPr algn="r" fontAlgn="b"/>
                      <a:r>
                        <a:rPr lang="en-US" sz="1200" b="0" i="0" u="none" strike="noStrike" dirty="0">
                          <a:solidFill>
                            <a:srgbClr val="000000"/>
                          </a:solidFill>
                          <a:latin typeface="Calibri"/>
                        </a:rPr>
                        <a:t>Transfer requests are processed in a timely manner</a:t>
                      </a:r>
                    </a:p>
                  </a:txBody>
                  <a:tcPr marL="7620" marR="13716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endParaRPr lang="en-US" sz="1400" b="0" i="0" u="none" strike="noStrike" dirty="0">
                        <a:solidFill>
                          <a:srgbClr val="000000"/>
                        </a:solidFill>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b="0" dirty="0" smtClean="0">
                          <a:solidFill>
                            <a:schemeClr val="tx1"/>
                          </a:solidFill>
                        </a:rPr>
                        <a:t>17</a:t>
                      </a:r>
                      <a:endParaRPr lang="en-US" sz="1600" b="0" dirty="0">
                        <a:solidFill>
                          <a:schemeClr val="tx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548640">
                <a:tc>
                  <a:txBody>
                    <a:bodyPr/>
                    <a:lstStyle/>
                    <a:p>
                      <a:pPr algn="r" fontAlgn="b"/>
                      <a:r>
                        <a:rPr lang="en-US" sz="1200" b="0" i="0" u="none" strike="noStrike" dirty="0">
                          <a:solidFill>
                            <a:srgbClr val="000000"/>
                          </a:solidFill>
                          <a:latin typeface="Calibri"/>
                        </a:rPr>
                        <a:t>The process to obtain Internet number resources is clear and straightforward </a:t>
                      </a:r>
                    </a:p>
                  </a:txBody>
                  <a:tcPr marL="7620" marR="13716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1400" b="0" i="0" u="none" strike="noStrike" dirty="0">
                        <a:solidFill>
                          <a:srgbClr val="000000"/>
                        </a:solidFill>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chemeClr val="tx1"/>
                          </a:solidFill>
                        </a:rPr>
                        <a:t>24</a:t>
                      </a:r>
                      <a:endParaRPr lang="en-US" sz="1600" b="0" dirty="0">
                        <a:solidFill>
                          <a:schemeClr val="tx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7" name="Slide Number Placeholder 6"/>
          <p:cNvSpPr>
            <a:spLocks noGrp="1"/>
          </p:cNvSpPr>
          <p:nvPr>
            <p:ph type="sldNum" sz="quarter" idx="12"/>
          </p:nvPr>
        </p:nvSpPr>
        <p:spPr/>
        <p:txBody>
          <a:bodyPr/>
          <a:lstStyle/>
          <a:p>
            <a:fld id="{A2904778-740C-4267-8D48-353E71543621}" type="slidenum">
              <a:rPr lang="en-US" smtClean="0"/>
              <a:pPr/>
              <a:t>23</a:t>
            </a:fld>
            <a:endParaRPr lang="en-US"/>
          </a:p>
        </p:txBody>
      </p:sp>
      <p:sp>
        <p:nvSpPr>
          <p:cNvPr id="2" name="Title 1"/>
          <p:cNvSpPr>
            <a:spLocks noGrp="1"/>
          </p:cNvSpPr>
          <p:nvPr>
            <p:ph type="title"/>
          </p:nvPr>
        </p:nvSpPr>
        <p:spPr/>
        <p:txBody>
          <a:bodyPr>
            <a:noAutofit/>
          </a:bodyPr>
          <a:lstStyle/>
          <a:p>
            <a:r>
              <a:rPr lang="en-US" sz="1600" dirty="0" smtClean="0"/>
              <a:t>Registration Services is an area of key opportunity for ARIN to improve.  In particular, clarity of the registration process is a key gap area for ARIN to focus on.  Timeliness of resource and transfer requests are also an issue.</a:t>
            </a:r>
            <a:endParaRPr lang="en-US" sz="1600" dirty="0"/>
          </a:p>
        </p:txBody>
      </p:sp>
      <p:sp>
        <p:nvSpPr>
          <p:cNvPr id="10" name="Title 1"/>
          <p:cNvSpPr txBox="1">
            <a:spLocks/>
          </p:cNvSpPr>
          <p:nvPr/>
        </p:nvSpPr>
        <p:spPr>
          <a:xfrm>
            <a:off x="228600" y="2170926"/>
            <a:ext cx="7514035" cy="60267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800" b="1" dirty="0" smtClean="0"/>
              <a:t>Registration Services</a:t>
            </a:r>
            <a:r>
              <a:rPr lang="en-US" sz="1800" dirty="0" smtClean="0"/>
              <a:t> Performance and Expectations</a:t>
            </a:r>
            <a:r>
              <a:rPr lang="en-US" sz="2400" dirty="0" smtClean="0"/>
              <a:t/>
            </a:r>
            <a:br>
              <a:rPr lang="en-US" sz="2400" dirty="0" smtClean="0"/>
            </a:br>
            <a:r>
              <a:rPr lang="en-US" sz="1200" dirty="0" smtClean="0"/>
              <a:t>% Describes ARIN/an Excellent Organization (Top 3 Box)</a:t>
            </a:r>
            <a:endParaRPr lang="en-US" sz="1400" dirty="0"/>
          </a:p>
        </p:txBody>
      </p:sp>
      <p:sp>
        <p:nvSpPr>
          <p:cNvPr id="11" name="Footer Placeholder 10"/>
          <p:cNvSpPr>
            <a:spLocks noGrp="1"/>
          </p:cNvSpPr>
          <p:nvPr>
            <p:ph type="ftr" sz="quarter" idx="11"/>
          </p:nvPr>
        </p:nvSpPr>
        <p:spPr/>
        <p:txBody>
          <a:bodyPr/>
          <a:lstStyle/>
          <a:p>
            <a:r>
              <a:rPr lang="en-US" dirty="0" smtClean="0"/>
              <a:t>Q4. The following is a list of features you may expect from ARIN or a professional organization with a similar purpose. For each feature below, please provide two ratings:  1) ARIN’s performance: rate how well each feature describes ARIN, 2) Your expectation: rate how well each feature describes an “excellent organization” with the same mission as ARIN (realizing that you may not expect even an excellent organization to be a perfect “10” on everything). </a:t>
            </a:r>
          </a:p>
          <a:p>
            <a:r>
              <a:rPr lang="en-US" dirty="0" smtClean="0"/>
              <a:t>Dashed lines show expectations</a:t>
            </a:r>
          </a:p>
        </p:txBody>
      </p:sp>
      <p:graphicFrame>
        <p:nvGraphicFramePr>
          <p:cNvPr id="9" name="Content Placeholder 7"/>
          <p:cNvGraphicFramePr>
            <a:graphicFrameLocks/>
          </p:cNvGraphicFramePr>
          <p:nvPr>
            <p:extLst>
              <p:ext uri="{D42A27DB-BD31-4B8C-83A1-F6EECF244321}">
                <p14:modId xmlns:p14="http://schemas.microsoft.com/office/powerpoint/2010/main" val="1639624151"/>
              </p:ext>
            </p:extLst>
          </p:nvPr>
        </p:nvGraphicFramePr>
        <p:xfrm>
          <a:off x="3403528" y="2820176"/>
          <a:ext cx="5029200" cy="3349592"/>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2"/>
          <p:cNvSpPr txBox="1">
            <a:spLocks/>
          </p:cNvSpPr>
          <p:nvPr/>
        </p:nvSpPr>
        <p:spPr>
          <a:xfrm>
            <a:off x="228600" y="1097281"/>
            <a:ext cx="8686800" cy="802640"/>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231775" indent="-231775">
              <a:buSzPct val="100000"/>
            </a:pPr>
            <a:r>
              <a:rPr lang="en-US" sz="1600" dirty="0" smtClean="0"/>
              <a:t>There are major differences in how companies of different sizes perceive the clarity of the process to obtain Internet number resources.  Small companies, with less than 100 employees, are significantly less likely to feel ARIN’s process is clear and straightforward.  </a:t>
            </a:r>
            <a:endParaRPr lang="en-US" sz="1600" dirty="0"/>
          </a:p>
        </p:txBody>
      </p:sp>
      <p:sp>
        <p:nvSpPr>
          <p:cNvPr id="12" name="TextBox 11"/>
          <p:cNvSpPr txBox="1"/>
          <p:nvPr/>
        </p:nvSpPr>
        <p:spPr>
          <a:xfrm>
            <a:off x="7304069" y="2943804"/>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91%</a:t>
            </a:r>
            <a:endParaRPr lang="en-US" sz="1600" dirty="0">
              <a:solidFill>
                <a:schemeClr val="bg2">
                  <a:lumMod val="50000"/>
                </a:schemeClr>
              </a:solidFill>
            </a:endParaRPr>
          </a:p>
        </p:txBody>
      </p:sp>
      <p:sp>
        <p:nvSpPr>
          <p:cNvPr id="13" name="TextBox 12"/>
          <p:cNvSpPr txBox="1"/>
          <p:nvPr/>
        </p:nvSpPr>
        <p:spPr>
          <a:xfrm>
            <a:off x="7379469" y="3471579"/>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92%</a:t>
            </a:r>
            <a:endParaRPr lang="en-US" sz="1600" dirty="0">
              <a:solidFill>
                <a:schemeClr val="bg2">
                  <a:lumMod val="50000"/>
                </a:schemeClr>
              </a:solidFill>
            </a:endParaRPr>
          </a:p>
        </p:txBody>
      </p:sp>
      <p:sp>
        <p:nvSpPr>
          <p:cNvPr id="14" name="TextBox 13"/>
          <p:cNvSpPr txBox="1"/>
          <p:nvPr/>
        </p:nvSpPr>
        <p:spPr>
          <a:xfrm>
            <a:off x="7233494" y="4018604"/>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88%</a:t>
            </a:r>
            <a:endParaRPr lang="en-US" sz="1600" dirty="0">
              <a:solidFill>
                <a:schemeClr val="bg2">
                  <a:lumMod val="50000"/>
                </a:schemeClr>
              </a:solidFill>
            </a:endParaRPr>
          </a:p>
        </p:txBody>
      </p:sp>
      <p:sp>
        <p:nvSpPr>
          <p:cNvPr id="15" name="TextBox 14"/>
          <p:cNvSpPr txBox="1"/>
          <p:nvPr/>
        </p:nvSpPr>
        <p:spPr>
          <a:xfrm>
            <a:off x="7511019" y="4565629"/>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95%</a:t>
            </a:r>
            <a:endParaRPr lang="en-US" sz="1600" dirty="0">
              <a:solidFill>
                <a:schemeClr val="bg2">
                  <a:lumMod val="50000"/>
                </a:schemeClr>
              </a:solidFill>
            </a:endParaRPr>
          </a:p>
        </p:txBody>
      </p:sp>
      <p:sp>
        <p:nvSpPr>
          <p:cNvPr id="16" name="TextBox 15"/>
          <p:cNvSpPr txBox="1"/>
          <p:nvPr/>
        </p:nvSpPr>
        <p:spPr>
          <a:xfrm>
            <a:off x="7355419" y="5103029"/>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92%</a:t>
            </a:r>
            <a:endParaRPr lang="en-US" sz="1600" dirty="0">
              <a:solidFill>
                <a:schemeClr val="bg2">
                  <a:lumMod val="50000"/>
                </a:schemeClr>
              </a:solidFill>
            </a:endParaRPr>
          </a:p>
        </p:txBody>
      </p:sp>
      <p:sp>
        <p:nvSpPr>
          <p:cNvPr id="17" name="TextBox 16"/>
          <p:cNvSpPr txBox="1"/>
          <p:nvPr/>
        </p:nvSpPr>
        <p:spPr>
          <a:xfrm>
            <a:off x="7074694" y="5650054"/>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89%</a:t>
            </a:r>
            <a:endParaRPr lang="en-US" sz="1600" dirty="0">
              <a:solidFill>
                <a:schemeClr val="bg2">
                  <a:lumMod val="50000"/>
                </a:schemeClr>
              </a:solidFill>
            </a:endParaRPr>
          </a:p>
        </p:txBody>
      </p:sp>
    </p:spTree>
    <p:extLst>
      <p:ext uri="{BB962C8B-B14F-4D97-AF65-F5344CB8AC3E}">
        <p14:creationId xmlns:p14="http://schemas.microsoft.com/office/powerpoint/2010/main" val="154194314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17585083"/>
              </p:ext>
            </p:extLst>
          </p:nvPr>
        </p:nvGraphicFramePr>
        <p:xfrm>
          <a:off x="228601" y="2030932"/>
          <a:ext cx="8686800" cy="4144988"/>
        </p:xfrm>
        <a:graphic>
          <a:graphicData uri="http://schemas.openxmlformats.org/drawingml/2006/table">
            <a:tbl>
              <a:tblPr firstRow="1" bandRow="1">
                <a:tableStyleId>{5C22544A-7EE6-4342-B048-85BDC9FD1C3A}</a:tableStyleId>
              </a:tblPr>
              <a:tblGrid>
                <a:gridCol w="3291840"/>
                <a:gridCol w="4389120"/>
                <a:gridCol w="1005840"/>
              </a:tblGrid>
              <a:tr h="504735">
                <a:tc>
                  <a:txBody>
                    <a:bodyPr/>
                    <a:lstStyle/>
                    <a:p>
                      <a:pPr algn="ctr"/>
                      <a:endParaRPr lang="en-US" b="0" dirty="0">
                        <a:solidFill>
                          <a:schemeClr val="tx1"/>
                        </a:solidFill>
                      </a:endParaRPr>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endParaRPr>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Points from Expectations</a:t>
                      </a:r>
                      <a:endParaRPr lang="en-US" sz="1200" b="0" dirty="0">
                        <a:solidFill>
                          <a:schemeClr val="tx1"/>
                        </a:solidFill>
                      </a:endParaRPr>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516959">
                <a:tc>
                  <a:txBody>
                    <a:bodyPr/>
                    <a:lstStyle/>
                    <a:p>
                      <a:pPr algn="r" fontAlgn="b"/>
                      <a:r>
                        <a:rPr lang="en-US" sz="1400" b="1" i="0" u="none" strike="noStrike" dirty="0" smtClean="0">
                          <a:solidFill>
                            <a:srgbClr val="000000"/>
                          </a:solidFill>
                          <a:latin typeface="+mn-lt"/>
                        </a:rPr>
                        <a:t>Overall </a:t>
                      </a:r>
                      <a:r>
                        <a:rPr lang="en-US" sz="1400" b="1" dirty="0" smtClean="0"/>
                        <a:t>Communications/Outreach</a:t>
                      </a:r>
                      <a:endParaRPr lang="en-US" sz="1400" b="1" i="0" u="none" strike="noStrike" dirty="0">
                        <a:solidFill>
                          <a:srgbClr val="000000"/>
                        </a:solidFill>
                        <a:latin typeface="+mn-lt"/>
                      </a:endParaRPr>
                    </a:p>
                  </a:txBody>
                  <a:tcPr marL="7620" marR="13716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endParaRPr lang="en-US" sz="1400" b="1" i="0" u="none" strike="noStrike" dirty="0">
                        <a:solidFill>
                          <a:srgbClr val="000000"/>
                        </a:solidFill>
                        <a:latin typeface="+mn-lt"/>
                      </a:endParaRP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b="1" dirty="0" smtClean="0">
                          <a:solidFill>
                            <a:schemeClr val="tx1"/>
                          </a:solidFill>
                        </a:rPr>
                        <a:t>17</a:t>
                      </a:r>
                      <a:endParaRPr lang="en-US" sz="1600" b="1" dirty="0">
                        <a:solidFill>
                          <a:schemeClr val="tx1"/>
                        </a:solidFill>
                      </a:endParaRPr>
                    </a:p>
                  </a:txBody>
                  <a:tcPr marL="68580" marR="6858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r>
              <a:tr h="524139">
                <a:tc>
                  <a:txBody>
                    <a:bodyPr/>
                    <a:lstStyle/>
                    <a:p>
                      <a:pPr algn="r" fontAlgn="b"/>
                      <a:r>
                        <a:rPr lang="en-US" sz="1200" b="0" i="0" u="none" strike="noStrike">
                          <a:solidFill>
                            <a:srgbClr val="000000"/>
                          </a:solidFill>
                          <a:latin typeface="Calibri"/>
                        </a:rPr>
                        <a:t>Clearly communicates the organization’s activities (meetings, elections, etc.) </a:t>
                      </a:r>
                    </a:p>
                  </a:txBody>
                  <a:tcPr marL="7620" marR="13716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fontAlgn="b"/>
                      <a:endParaRPr lang="en-US" sz="1400" b="0" i="0" u="none" strike="noStrike" dirty="0">
                        <a:solidFill>
                          <a:srgbClr val="000000"/>
                        </a:solidFill>
                        <a:latin typeface="+mn-lt"/>
                      </a:endParaRP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chemeClr val="tx1"/>
                          </a:solidFill>
                        </a:rPr>
                        <a:t>9</a:t>
                      </a:r>
                      <a:endParaRPr lang="en-US" sz="1600" b="0" dirty="0">
                        <a:solidFill>
                          <a:schemeClr val="tx1"/>
                        </a:solidFill>
                      </a:endParaRPr>
                    </a:p>
                  </a:txBody>
                  <a:tcPr marL="68580" marR="6858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516959">
                <a:tc>
                  <a:txBody>
                    <a:bodyPr/>
                    <a:lstStyle/>
                    <a:p>
                      <a:pPr algn="r" fontAlgn="b"/>
                      <a:r>
                        <a:rPr lang="en-US" sz="1200" b="0" i="0" u="none" strike="noStrike">
                          <a:solidFill>
                            <a:srgbClr val="000000"/>
                          </a:solidFill>
                          <a:latin typeface="Calibri"/>
                        </a:rPr>
                        <a:t>Communicates in a way that meets my needs</a:t>
                      </a:r>
                    </a:p>
                  </a:txBody>
                  <a:tcPr marL="7620" marR="13716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endParaRPr lang="en-US" sz="1400" b="0" i="0" u="none" strike="noStrike" dirty="0">
                        <a:solidFill>
                          <a:srgbClr val="000000"/>
                        </a:solidFill>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b="0" dirty="0" smtClean="0">
                          <a:solidFill>
                            <a:schemeClr val="tx1"/>
                          </a:solidFill>
                        </a:rPr>
                        <a:t>16</a:t>
                      </a:r>
                      <a:endParaRPr lang="en-US" sz="1600" b="0" dirty="0">
                        <a:solidFill>
                          <a:schemeClr val="tx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516959">
                <a:tc>
                  <a:txBody>
                    <a:bodyPr/>
                    <a:lstStyle/>
                    <a:p>
                      <a:pPr algn="r" fontAlgn="b"/>
                      <a:r>
                        <a:rPr lang="en-US" sz="1200" b="0" i="0" u="none" strike="noStrike">
                          <a:solidFill>
                            <a:srgbClr val="000000"/>
                          </a:solidFill>
                          <a:latin typeface="Calibri"/>
                        </a:rPr>
                        <a:t>Offers sufficient opportunities to obtain customer and member feedback</a:t>
                      </a:r>
                    </a:p>
                  </a:txBody>
                  <a:tcPr marL="7620" marR="13716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1400" b="0" i="0" u="none" strike="noStrike" dirty="0">
                        <a:solidFill>
                          <a:srgbClr val="000000"/>
                        </a:solidFill>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chemeClr val="tx1"/>
                          </a:solidFill>
                        </a:rPr>
                        <a:t>16</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24139">
                <a:tc>
                  <a:txBody>
                    <a:bodyPr/>
                    <a:lstStyle/>
                    <a:p>
                      <a:pPr algn="r" fontAlgn="b"/>
                      <a:r>
                        <a:rPr lang="en-US" sz="1200" b="0" i="0" u="none" strike="noStrike">
                          <a:solidFill>
                            <a:srgbClr val="000000"/>
                          </a:solidFill>
                          <a:latin typeface="Calibri"/>
                        </a:rPr>
                        <a:t>Clearly communicates the organization’s future plans</a:t>
                      </a:r>
                    </a:p>
                  </a:txBody>
                  <a:tcPr marL="7620" marR="13716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endParaRPr lang="en-US" sz="1400" b="0" i="0" u="none" strike="noStrike" dirty="0">
                        <a:solidFill>
                          <a:srgbClr val="000000"/>
                        </a:solidFill>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b="0" dirty="0" smtClean="0">
                          <a:solidFill>
                            <a:schemeClr val="tx1"/>
                          </a:solidFill>
                        </a:rPr>
                        <a:t>17</a:t>
                      </a:r>
                      <a:endParaRPr lang="en-US" sz="1600" b="0" dirty="0">
                        <a:solidFill>
                          <a:schemeClr val="tx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524139">
                <a:tc>
                  <a:txBody>
                    <a:bodyPr/>
                    <a:lstStyle/>
                    <a:p>
                      <a:pPr algn="r" fontAlgn="b"/>
                      <a:r>
                        <a:rPr lang="en-US" sz="1200" b="0" i="0" u="none" strike="noStrike">
                          <a:solidFill>
                            <a:srgbClr val="000000"/>
                          </a:solidFill>
                          <a:latin typeface="Calibri"/>
                        </a:rPr>
                        <a:t>Is a transparent organization</a:t>
                      </a:r>
                    </a:p>
                  </a:txBody>
                  <a:tcPr marL="7620" marR="13716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1400" b="0" i="0" u="none" strike="noStrike" dirty="0">
                        <a:solidFill>
                          <a:srgbClr val="000000"/>
                        </a:solidFill>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smtClean="0">
                          <a:solidFill>
                            <a:schemeClr val="tx1"/>
                          </a:solidFill>
                        </a:rPr>
                        <a:t>19</a:t>
                      </a:r>
                      <a:endParaRPr lang="en-US" sz="1600" b="0" dirty="0">
                        <a:solidFill>
                          <a:schemeClr val="tx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16959">
                <a:tc>
                  <a:txBody>
                    <a:bodyPr/>
                    <a:lstStyle/>
                    <a:p>
                      <a:pPr algn="r" fontAlgn="b"/>
                      <a:r>
                        <a:rPr lang="en-US" sz="1200" b="0" i="0" u="none" strike="noStrike" dirty="0">
                          <a:solidFill>
                            <a:srgbClr val="000000"/>
                          </a:solidFill>
                          <a:latin typeface="Calibri"/>
                        </a:rPr>
                        <a:t>I am able to easily navigate the website to find the content I need</a:t>
                      </a:r>
                    </a:p>
                  </a:txBody>
                  <a:tcPr marL="7620" marR="13716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endParaRPr lang="en-US" sz="1400" b="0" i="0" u="none" strike="noStrike" dirty="0">
                        <a:solidFill>
                          <a:srgbClr val="000000"/>
                        </a:solidFill>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b="0" dirty="0" smtClean="0">
                          <a:solidFill>
                            <a:schemeClr val="tx1"/>
                          </a:solidFill>
                        </a:rPr>
                        <a:t>22</a:t>
                      </a:r>
                      <a:endParaRPr lang="en-US" sz="1600" b="0" dirty="0">
                        <a:solidFill>
                          <a:schemeClr val="tx1"/>
                        </a:solidFill>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bl>
          </a:graphicData>
        </a:graphic>
      </p:graphicFrame>
      <p:sp>
        <p:nvSpPr>
          <p:cNvPr id="7" name="Slide Number Placeholder 6"/>
          <p:cNvSpPr>
            <a:spLocks noGrp="1"/>
          </p:cNvSpPr>
          <p:nvPr>
            <p:ph type="sldNum" sz="quarter" idx="12"/>
          </p:nvPr>
        </p:nvSpPr>
        <p:spPr/>
        <p:txBody>
          <a:bodyPr/>
          <a:lstStyle/>
          <a:p>
            <a:fld id="{A2904778-740C-4267-8D48-353E71543621}" type="slidenum">
              <a:rPr lang="en-US" smtClean="0"/>
              <a:pPr/>
              <a:t>24</a:t>
            </a:fld>
            <a:endParaRPr lang="en-US"/>
          </a:p>
        </p:txBody>
      </p:sp>
      <p:sp>
        <p:nvSpPr>
          <p:cNvPr id="2" name="Title 1"/>
          <p:cNvSpPr>
            <a:spLocks noGrp="1"/>
          </p:cNvSpPr>
          <p:nvPr>
            <p:ph type="title"/>
          </p:nvPr>
        </p:nvSpPr>
        <p:spPr/>
        <p:txBody>
          <a:bodyPr>
            <a:noAutofit/>
          </a:bodyPr>
          <a:lstStyle/>
          <a:p>
            <a:r>
              <a:rPr lang="en-US" sz="1600" dirty="0" smtClean="0"/>
              <a:t>Communications and Outreach should be a top focus area for ARIN.  ARIN does the best job of meeting expectations on communicating organization activities, and needs the most improvement on having an easily navigable website, transparency, and clarity of communicating plans.</a:t>
            </a:r>
            <a:endParaRPr lang="en-US" sz="1600" dirty="0"/>
          </a:p>
        </p:txBody>
      </p:sp>
      <p:sp>
        <p:nvSpPr>
          <p:cNvPr id="10" name="Title 1"/>
          <p:cNvSpPr txBox="1">
            <a:spLocks/>
          </p:cNvSpPr>
          <p:nvPr/>
        </p:nvSpPr>
        <p:spPr>
          <a:xfrm>
            <a:off x="228600" y="1900048"/>
            <a:ext cx="7514035" cy="604052"/>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800" b="1" dirty="0" smtClean="0"/>
              <a:t>Communications/Outreach </a:t>
            </a:r>
            <a:r>
              <a:rPr lang="en-US" sz="1800" dirty="0" smtClean="0"/>
              <a:t>Performance and Expectations</a:t>
            </a:r>
            <a:r>
              <a:rPr lang="en-US" sz="2400" dirty="0" smtClean="0"/>
              <a:t/>
            </a:r>
            <a:br>
              <a:rPr lang="en-US" sz="2400" dirty="0" smtClean="0"/>
            </a:br>
            <a:r>
              <a:rPr lang="en-US" sz="1200" dirty="0" smtClean="0"/>
              <a:t>% Describes ARIN/an Excellent Organization (Top 3 Box)</a:t>
            </a:r>
            <a:endParaRPr lang="en-US" sz="1400" dirty="0"/>
          </a:p>
        </p:txBody>
      </p:sp>
      <p:sp>
        <p:nvSpPr>
          <p:cNvPr id="11" name="Footer Placeholder 10"/>
          <p:cNvSpPr>
            <a:spLocks noGrp="1"/>
          </p:cNvSpPr>
          <p:nvPr>
            <p:ph type="ftr" sz="quarter" idx="11"/>
          </p:nvPr>
        </p:nvSpPr>
        <p:spPr/>
        <p:txBody>
          <a:bodyPr/>
          <a:lstStyle/>
          <a:p>
            <a:r>
              <a:rPr lang="en-US" dirty="0" smtClean="0"/>
              <a:t>Q4. The following is a list of features you may expect from ARIN or a professional organization with a similar purpose. For each feature below, please provide two ratings:  1) ARIN’s performance: rate how well each feature describes ARIN, 2) Your expectation: rate how well each feature describes an “excellent organization” with the same mission as ARIN (realizing that you may not expect even an excellent organization to be a perfect “10” on everything). </a:t>
            </a:r>
          </a:p>
          <a:p>
            <a:r>
              <a:rPr lang="en-US" dirty="0" smtClean="0"/>
              <a:t>Dashed lines show expectations</a:t>
            </a:r>
          </a:p>
        </p:txBody>
      </p:sp>
      <p:graphicFrame>
        <p:nvGraphicFramePr>
          <p:cNvPr id="9" name="Content Placeholder 7"/>
          <p:cNvGraphicFramePr>
            <a:graphicFrameLocks/>
          </p:cNvGraphicFramePr>
          <p:nvPr>
            <p:extLst>
              <p:ext uri="{D42A27DB-BD31-4B8C-83A1-F6EECF244321}">
                <p14:modId xmlns:p14="http://schemas.microsoft.com/office/powerpoint/2010/main" val="2987758096"/>
              </p:ext>
            </p:extLst>
          </p:nvPr>
        </p:nvGraphicFramePr>
        <p:xfrm>
          <a:off x="3407056" y="2550694"/>
          <a:ext cx="5029200" cy="3628723"/>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2"/>
          <p:cNvSpPr txBox="1">
            <a:spLocks/>
          </p:cNvSpPr>
          <p:nvPr/>
        </p:nvSpPr>
        <p:spPr>
          <a:xfrm>
            <a:off x="130629" y="922406"/>
            <a:ext cx="8784771" cy="802640"/>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231775" indent="-231775">
              <a:buSzPct val="100000"/>
            </a:pPr>
            <a:r>
              <a:rPr lang="en-US" sz="1600" dirty="0" smtClean="0"/>
              <a:t>Improvement on Communication/Outreach can be targeted at specific groups.  Those in smaller companies have difficulty navigating the website while those with low familiarity with the organization have trouble getting communications about ARIN’s activities.  Community members in technical occupations are more likely than managers to expect and credit ARIN for transparency.</a:t>
            </a:r>
            <a:endParaRPr lang="en-US" sz="1600" dirty="0"/>
          </a:p>
        </p:txBody>
      </p:sp>
      <p:sp>
        <p:nvSpPr>
          <p:cNvPr id="12" name="TextBox 11"/>
          <p:cNvSpPr txBox="1"/>
          <p:nvPr/>
        </p:nvSpPr>
        <p:spPr>
          <a:xfrm>
            <a:off x="7105169" y="2639029"/>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87%</a:t>
            </a:r>
            <a:endParaRPr lang="en-US" sz="1600" dirty="0">
              <a:solidFill>
                <a:schemeClr val="bg2">
                  <a:lumMod val="50000"/>
                </a:schemeClr>
              </a:solidFill>
            </a:endParaRPr>
          </a:p>
        </p:txBody>
      </p:sp>
      <p:sp>
        <p:nvSpPr>
          <p:cNvPr id="13" name="TextBox 12"/>
          <p:cNvSpPr txBox="1"/>
          <p:nvPr/>
        </p:nvSpPr>
        <p:spPr>
          <a:xfrm>
            <a:off x="6862944" y="3137929"/>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79%</a:t>
            </a:r>
            <a:endParaRPr lang="en-US" sz="1600" dirty="0">
              <a:solidFill>
                <a:schemeClr val="bg2">
                  <a:lumMod val="50000"/>
                </a:schemeClr>
              </a:solidFill>
            </a:endParaRPr>
          </a:p>
        </p:txBody>
      </p:sp>
      <p:sp>
        <p:nvSpPr>
          <p:cNvPr id="14" name="TextBox 13"/>
          <p:cNvSpPr txBox="1"/>
          <p:nvPr/>
        </p:nvSpPr>
        <p:spPr>
          <a:xfrm>
            <a:off x="7246344" y="3665704"/>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90%</a:t>
            </a:r>
            <a:endParaRPr lang="en-US" sz="1600" dirty="0">
              <a:solidFill>
                <a:schemeClr val="bg2">
                  <a:lumMod val="50000"/>
                </a:schemeClr>
              </a:solidFill>
            </a:endParaRPr>
          </a:p>
        </p:txBody>
      </p:sp>
      <p:sp>
        <p:nvSpPr>
          <p:cNvPr id="15" name="TextBox 14"/>
          <p:cNvSpPr txBox="1"/>
          <p:nvPr/>
        </p:nvSpPr>
        <p:spPr>
          <a:xfrm>
            <a:off x="7100369" y="4164604"/>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87%</a:t>
            </a:r>
            <a:endParaRPr lang="en-US" sz="1600" dirty="0">
              <a:solidFill>
                <a:schemeClr val="bg2">
                  <a:lumMod val="50000"/>
                </a:schemeClr>
              </a:solidFill>
            </a:endParaRPr>
          </a:p>
        </p:txBody>
      </p:sp>
      <p:sp>
        <p:nvSpPr>
          <p:cNvPr id="16" name="TextBox 15"/>
          <p:cNvSpPr txBox="1"/>
          <p:nvPr/>
        </p:nvSpPr>
        <p:spPr>
          <a:xfrm>
            <a:off x="7012144" y="4692379"/>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85%</a:t>
            </a:r>
            <a:endParaRPr lang="en-US" sz="1600" dirty="0">
              <a:solidFill>
                <a:schemeClr val="bg2">
                  <a:lumMod val="50000"/>
                </a:schemeClr>
              </a:solidFill>
            </a:endParaRPr>
          </a:p>
        </p:txBody>
      </p:sp>
      <p:sp>
        <p:nvSpPr>
          <p:cNvPr id="17" name="TextBox 16"/>
          <p:cNvSpPr txBox="1"/>
          <p:nvPr/>
        </p:nvSpPr>
        <p:spPr>
          <a:xfrm>
            <a:off x="7222294" y="5210529"/>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90%</a:t>
            </a:r>
            <a:endParaRPr lang="en-US" sz="1600" dirty="0">
              <a:solidFill>
                <a:schemeClr val="bg2">
                  <a:lumMod val="50000"/>
                </a:schemeClr>
              </a:solidFill>
            </a:endParaRPr>
          </a:p>
        </p:txBody>
      </p:sp>
      <p:sp>
        <p:nvSpPr>
          <p:cNvPr id="18" name="TextBox 17"/>
          <p:cNvSpPr txBox="1"/>
          <p:nvPr/>
        </p:nvSpPr>
        <p:spPr>
          <a:xfrm>
            <a:off x="7134069" y="5719054"/>
            <a:ext cx="471638" cy="338554"/>
          </a:xfrm>
          <a:prstGeom prst="rect">
            <a:avLst/>
          </a:prstGeom>
          <a:noFill/>
        </p:spPr>
        <p:txBody>
          <a:bodyPr wrap="square" lIns="0" rIns="0" rtlCol="0" anchor="ctr">
            <a:spAutoFit/>
          </a:bodyPr>
          <a:lstStyle/>
          <a:p>
            <a:pPr algn="ctr"/>
            <a:r>
              <a:rPr lang="en-US" sz="1600" dirty="0" smtClean="0">
                <a:solidFill>
                  <a:schemeClr val="bg2">
                    <a:lumMod val="50000"/>
                  </a:schemeClr>
                </a:solidFill>
              </a:rPr>
              <a:t>90%</a:t>
            </a:r>
            <a:endParaRPr lang="en-US" sz="1600" dirty="0">
              <a:solidFill>
                <a:schemeClr val="bg2">
                  <a:lumMod val="50000"/>
                </a:schemeClr>
              </a:solidFill>
            </a:endParaRPr>
          </a:p>
        </p:txBody>
      </p:sp>
    </p:spTree>
    <p:extLst>
      <p:ext uri="{BB962C8B-B14F-4D97-AF65-F5344CB8AC3E}">
        <p14:creationId xmlns:p14="http://schemas.microsoft.com/office/powerpoint/2010/main" val="154194314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Identifying Priorities: How to Read Quadrants</a:t>
            </a:r>
            <a:endParaRPr lang="en-US" sz="2800" dirty="0"/>
          </a:p>
        </p:txBody>
      </p:sp>
      <p:sp>
        <p:nvSpPr>
          <p:cNvPr id="3" name="Content Placeholder 2"/>
          <p:cNvSpPr>
            <a:spLocks noGrp="1"/>
          </p:cNvSpPr>
          <p:nvPr>
            <p:ph idx="4294967295"/>
          </p:nvPr>
        </p:nvSpPr>
        <p:spPr>
          <a:xfrm>
            <a:off x="228600" y="1094075"/>
            <a:ext cx="8686800" cy="4525963"/>
          </a:xfrm>
        </p:spPr>
        <p:txBody>
          <a:bodyPr anchor="t">
            <a:noAutofit/>
          </a:bodyPr>
          <a:lstStyle/>
          <a:p>
            <a:pPr>
              <a:buSzPct val="100000"/>
            </a:pPr>
            <a:r>
              <a:rPr lang="en-US" sz="1800" dirty="0"/>
              <a:t>A quadrant approach is used to classify different performance attributes by their level of priority.  Each of the 33 attributes is plotted by (a) its importance in driving overall loyalty, and (b) by the size of the performance gap</a:t>
            </a:r>
            <a:r>
              <a:rPr lang="en-US" sz="2000" dirty="0"/>
              <a:t>. </a:t>
            </a:r>
            <a:r>
              <a:rPr lang="en-US" sz="1800" dirty="0" smtClean="0"/>
              <a:t>Each attribute is plotted by (a) its importance in driving overall loyalty, and (b) by the size of the performance gap</a:t>
            </a:r>
          </a:p>
          <a:p>
            <a:pPr lvl="1">
              <a:buSzPct val="100000"/>
              <a:buFont typeface="Calibri" pitchFamily="34" charset="0"/>
              <a:buChar char="─"/>
            </a:pPr>
            <a:r>
              <a:rPr lang="en-US" sz="1600" dirty="0" smtClean="0"/>
              <a:t>Importance was derived statistically based on how well an attribute explains the mean loyalty index (average of satisfaction with meeting needs, satisfaction with value, and likelihood to continue using ARIN)</a:t>
            </a:r>
          </a:p>
          <a:p>
            <a:pPr>
              <a:buSzPct val="100000"/>
            </a:pPr>
            <a:r>
              <a:rPr lang="en-US" sz="1800" dirty="0" smtClean="0"/>
              <a:t>Attributes in the same performance dimension are indicated by their marker colors</a:t>
            </a:r>
          </a:p>
          <a:p>
            <a:pPr>
              <a:spcAft>
                <a:spcPts val="1200"/>
              </a:spcAft>
              <a:buSzPct val="100000"/>
            </a:pPr>
            <a:r>
              <a:rPr lang="en-US" sz="1800" dirty="0" smtClean="0"/>
              <a:t>The quadrant map on the following slide is divided into four areas:</a:t>
            </a:r>
          </a:p>
          <a:p>
            <a:pPr marL="741363" indent="-284163">
              <a:spcAft>
                <a:spcPts val="300"/>
              </a:spcAft>
              <a:buSzPct val="100000"/>
              <a:buFont typeface="Calibri" pitchFamily="34" charset="0"/>
              <a:buChar char="─"/>
            </a:pPr>
            <a:r>
              <a:rPr lang="en-US" sz="1600" b="1" dirty="0" smtClean="0"/>
              <a:t>Strengths</a:t>
            </a:r>
            <a:r>
              <a:rPr lang="en-US" sz="1600" dirty="0" smtClean="0"/>
              <a:t> (High Importance and Small Gap) – these areas define the ARIN's current added value</a:t>
            </a:r>
          </a:p>
          <a:p>
            <a:pPr marL="741363" indent="-284163">
              <a:spcAft>
                <a:spcPts val="300"/>
              </a:spcAft>
              <a:buSzPct val="100000"/>
              <a:buFont typeface="Calibri" pitchFamily="34" charset="0"/>
              <a:buChar char="─"/>
            </a:pPr>
            <a:r>
              <a:rPr lang="en-US" sz="1600" b="1" dirty="0" smtClean="0"/>
              <a:t>Opportunities </a:t>
            </a:r>
            <a:r>
              <a:rPr lang="en-US" sz="1600" dirty="0" smtClean="0"/>
              <a:t>(High Importance and Large Gap) – these areas should be the top focus to improve satisfaction and loyalty</a:t>
            </a:r>
          </a:p>
          <a:p>
            <a:pPr marL="741363" indent="-284163">
              <a:spcAft>
                <a:spcPts val="300"/>
              </a:spcAft>
              <a:buSzPct val="100000"/>
              <a:buFont typeface="Calibri" pitchFamily="34" charset="0"/>
              <a:buChar char="─"/>
            </a:pPr>
            <a:r>
              <a:rPr lang="en-US" sz="1600" b="1" dirty="0" smtClean="0"/>
              <a:t>Secondary Strengths </a:t>
            </a:r>
            <a:r>
              <a:rPr lang="en-US" sz="1600" dirty="0" smtClean="0"/>
              <a:t>(Lower Importance and Small Gap) – these strengths could be leveraged to shore up loyalty</a:t>
            </a:r>
          </a:p>
          <a:p>
            <a:pPr marL="741363" indent="-284163">
              <a:spcAft>
                <a:spcPts val="300"/>
              </a:spcAft>
              <a:buSzPct val="100000"/>
              <a:buFont typeface="Calibri" pitchFamily="34" charset="0"/>
              <a:buChar char="─"/>
            </a:pPr>
            <a:r>
              <a:rPr lang="en-US" sz="1600" b="1" dirty="0" smtClean="0"/>
              <a:t>Secondary Opportunities</a:t>
            </a:r>
            <a:r>
              <a:rPr lang="en-US" sz="1600" dirty="0" smtClean="0"/>
              <a:t> (Lower Importance but Large gaps) – these areas could be problems if not addressed, but are not priorities</a:t>
            </a:r>
          </a:p>
          <a:p>
            <a:pPr marL="741363" indent="-284163">
              <a:buSzPct val="100000"/>
              <a:buFont typeface="Arial" pitchFamily="34" charset="0"/>
              <a:buChar char="•"/>
            </a:pPr>
            <a:endParaRPr lang="en-US" dirty="0" smtClean="0"/>
          </a:p>
          <a:p>
            <a:pPr>
              <a:buSzPct val="100000"/>
            </a:pPr>
            <a:endParaRPr lang="en-US" sz="2400" dirty="0"/>
          </a:p>
        </p:txBody>
      </p:sp>
    </p:spTree>
    <p:extLst>
      <p:ext uri="{BB962C8B-B14F-4D97-AF65-F5344CB8AC3E}">
        <p14:creationId xmlns:p14="http://schemas.microsoft.com/office/powerpoint/2010/main" val="392731244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14"/>
          <p:cNvSpPr>
            <a:spLocks noGrp="1"/>
          </p:cNvSpPr>
          <p:nvPr>
            <p:ph type="ftr" sz="quarter" idx="11"/>
          </p:nvPr>
        </p:nvSpPr>
        <p:spPr/>
        <p:txBody>
          <a:bodyPr/>
          <a:lstStyle/>
          <a:p>
            <a:r>
              <a:rPr lang="en-US" dirty="0" smtClean="0">
                <a:solidFill>
                  <a:prstClr val="black">
                    <a:lumMod val="50000"/>
                    <a:lumOff val="50000"/>
                  </a:prstClr>
                </a:solidFill>
              </a:rPr>
              <a:t>Wording of some features has been shortened due to space constraints.  See following slides for full feature text.</a:t>
            </a:r>
          </a:p>
        </p:txBody>
      </p:sp>
      <p:sp>
        <p:nvSpPr>
          <p:cNvPr id="14" name="Title 13"/>
          <p:cNvSpPr>
            <a:spLocks noGrp="1"/>
          </p:cNvSpPr>
          <p:nvPr>
            <p:ph type="title"/>
          </p:nvPr>
        </p:nvSpPr>
        <p:spPr/>
        <p:txBody>
          <a:bodyPr>
            <a:noAutofit/>
          </a:bodyPr>
          <a:lstStyle/>
          <a:p>
            <a:r>
              <a:rPr lang="en-US" sz="1800" dirty="0" smtClean="0"/>
              <a:t>The dedication of ARIN staff is a key strength for the organization as is its ability to implement community created policy.  Key opportunities center around timeliness, communication clarity and transparency. </a:t>
            </a:r>
            <a:endParaRPr lang="en-US" sz="1800" dirty="0"/>
          </a:p>
        </p:txBody>
      </p:sp>
      <p:sp>
        <p:nvSpPr>
          <p:cNvPr id="13" name="Slide Number Placeholder 12"/>
          <p:cNvSpPr>
            <a:spLocks noGrp="1"/>
          </p:cNvSpPr>
          <p:nvPr>
            <p:ph type="sldNum" sz="quarter" idx="12"/>
          </p:nvPr>
        </p:nvSpPr>
        <p:spPr/>
        <p:txBody>
          <a:bodyPr/>
          <a:lstStyle/>
          <a:p>
            <a:fld id="{A2904778-740C-4267-8D48-353E71543621}" type="slidenum">
              <a:rPr lang="en-US" smtClean="0">
                <a:solidFill>
                  <a:prstClr val="black">
                    <a:lumMod val="50000"/>
                    <a:lumOff val="50000"/>
                  </a:prstClr>
                </a:solidFill>
              </a:rPr>
              <a:pPr/>
              <a:t>26</a:t>
            </a:fld>
            <a:endParaRPr lang="en-US" dirty="0">
              <a:solidFill>
                <a:prstClr val="black">
                  <a:lumMod val="50000"/>
                  <a:lumOff val="50000"/>
                </a:prstClr>
              </a:solidFill>
            </a:endParaRPr>
          </a:p>
        </p:txBody>
      </p:sp>
      <p:graphicFrame>
        <p:nvGraphicFramePr>
          <p:cNvPr id="16" name="Table 15"/>
          <p:cNvGraphicFramePr>
            <a:graphicFrameLocks noGrp="1"/>
          </p:cNvGraphicFramePr>
          <p:nvPr/>
        </p:nvGraphicFramePr>
        <p:xfrm>
          <a:off x="7832036" y="2115651"/>
          <a:ext cx="1232452" cy="2926079"/>
        </p:xfrm>
        <a:graphic>
          <a:graphicData uri="http://schemas.openxmlformats.org/drawingml/2006/table">
            <a:tbl>
              <a:tblPr/>
              <a:tblGrid>
                <a:gridCol w="335610"/>
                <a:gridCol w="896842"/>
              </a:tblGrid>
              <a:tr h="362854">
                <a:tc>
                  <a:txBody>
                    <a:bodyPr/>
                    <a:lstStyle/>
                    <a:p>
                      <a:pPr algn="r" rtl="0" fontAlgn="t"/>
                      <a:r>
                        <a:rPr lang="en-US" sz="2400" b="0" i="0" u="none" strike="noStrike" dirty="0">
                          <a:solidFill>
                            <a:srgbClr val="1F497D"/>
                          </a:solidFill>
                          <a:latin typeface="Arial"/>
                        </a:rPr>
                        <a:t>●</a:t>
                      </a:r>
                      <a:r>
                        <a:rPr lang="en-US" sz="2400" b="0" i="0" u="none" strike="noStrike" dirty="0">
                          <a:solidFill>
                            <a:srgbClr val="1F497D"/>
                          </a:solidFill>
                          <a:latin typeface="Calibri"/>
                        </a:rPr>
                        <a:t> </a:t>
                      </a:r>
                      <a:endParaRPr lang="en-US" sz="2400" b="0" i="0" u="none" strike="noStrike" dirty="0">
                        <a:solidFill>
                          <a:srgbClr val="1F497D"/>
                        </a:solidFill>
                        <a:latin typeface="Arial"/>
                      </a:endParaRPr>
                    </a:p>
                  </a:txBody>
                  <a:tcPr marL="0" marR="27432" marT="0" marB="0" anchor="ctr">
                    <a:lnL>
                      <a:noFill/>
                    </a:lnL>
                    <a:lnR>
                      <a:noFill/>
                    </a:lnR>
                    <a:lnT>
                      <a:noFill/>
                    </a:lnT>
                    <a:lnB>
                      <a:noFill/>
                    </a:lnB>
                  </a:tcPr>
                </a:tc>
                <a:tc>
                  <a:txBody>
                    <a:bodyPr/>
                    <a:lstStyle/>
                    <a:p>
                      <a:pPr algn="l" rtl="0" fontAlgn="ctr"/>
                      <a:r>
                        <a:rPr lang="en-US" sz="1000" b="0" i="0" u="none" strike="noStrike" dirty="0">
                          <a:solidFill>
                            <a:srgbClr val="000000"/>
                          </a:solidFill>
                          <a:latin typeface="Calibri"/>
                        </a:rPr>
                        <a:t>Policy Development</a:t>
                      </a:r>
                    </a:p>
                  </a:txBody>
                  <a:tcPr marL="0" marR="0" marT="0" marB="0" anchor="ctr">
                    <a:lnL>
                      <a:noFill/>
                    </a:lnL>
                    <a:lnR>
                      <a:noFill/>
                    </a:lnR>
                    <a:lnT>
                      <a:noFill/>
                    </a:lnT>
                    <a:lnB>
                      <a:noFill/>
                    </a:lnB>
                  </a:tcPr>
                </a:tc>
              </a:tr>
              <a:tr h="362854">
                <a:tc>
                  <a:txBody>
                    <a:bodyPr/>
                    <a:lstStyle/>
                    <a:p>
                      <a:pPr algn="r" rtl="0" fontAlgn="t"/>
                      <a:r>
                        <a:rPr lang="en-US" sz="2400" b="0" i="0" u="none" strike="noStrike" dirty="0">
                          <a:solidFill>
                            <a:srgbClr val="C0504D"/>
                          </a:solidFill>
                          <a:latin typeface="Arial"/>
                        </a:rPr>
                        <a:t>●</a:t>
                      </a:r>
                      <a:r>
                        <a:rPr lang="en-US" sz="2400" b="0" i="0" u="none" strike="noStrike" dirty="0">
                          <a:solidFill>
                            <a:srgbClr val="C0504D"/>
                          </a:solidFill>
                          <a:latin typeface="Calibri"/>
                        </a:rPr>
                        <a:t> </a:t>
                      </a:r>
                      <a:endParaRPr lang="en-US" sz="2400" b="0" i="0" u="none" strike="noStrike" dirty="0">
                        <a:solidFill>
                          <a:srgbClr val="C0504D"/>
                        </a:solidFill>
                        <a:latin typeface="Arial"/>
                      </a:endParaRPr>
                    </a:p>
                  </a:txBody>
                  <a:tcPr marL="0" marR="27432" marT="0" marB="0" anchor="ctr">
                    <a:lnL>
                      <a:noFill/>
                    </a:lnL>
                    <a:lnR>
                      <a:noFill/>
                    </a:lnR>
                    <a:lnT>
                      <a:noFill/>
                    </a:lnT>
                    <a:lnB>
                      <a:noFill/>
                    </a:lnB>
                  </a:tcPr>
                </a:tc>
                <a:tc>
                  <a:txBody>
                    <a:bodyPr/>
                    <a:lstStyle/>
                    <a:p>
                      <a:pPr algn="l" rtl="0" fontAlgn="ctr"/>
                      <a:r>
                        <a:rPr lang="en-US" sz="1000" b="0" i="0" u="none" strike="noStrike" dirty="0">
                          <a:solidFill>
                            <a:srgbClr val="000000"/>
                          </a:solidFill>
                          <a:latin typeface="Calibri"/>
                        </a:rPr>
                        <a:t>Registration Services </a:t>
                      </a:r>
                    </a:p>
                  </a:txBody>
                  <a:tcPr marL="0" marR="0" marT="0" marB="0" anchor="ctr">
                    <a:lnL>
                      <a:noFill/>
                    </a:lnL>
                    <a:lnR>
                      <a:noFill/>
                    </a:lnR>
                    <a:lnT>
                      <a:noFill/>
                    </a:lnT>
                    <a:lnB>
                      <a:noFill/>
                    </a:lnB>
                  </a:tcPr>
                </a:tc>
              </a:tr>
              <a:tr h="362854">
                <a:tc>
                  <a:txBody>
                    <a:bodyPr/>
                    <a:lstStyle/>
                    <a:p>
                      <a:pPr algn="r" rtl="0" fontAlgn="t"/>
                      <a:r>
                        <a:rPr lang="en-US" sz="2400" b="0" i="0" u="none" strike="noStrike" dirty="0">
                          <a:solidFill>
                            <a:srgbClr val="9BBB59"/>
                          </a:solidFill>
                          <a:latin typeface="Arial"/>
                        </a:rPr>
                        <a:t>●</a:t>
                      </a:r>
                      <a:r>
                        <a:rPr lang="en-US" sz="2400" b="0" i="0" u="none" strike="noStrike" dirty="0">
                          <a:solidFill>
                            <a:srgbClr val="9BBB59"/>
                          </a:solidFill>
                          <a:latin typeface="Calibri"/>
                        </a:rPr>
                        <a:t> </a:t>
                      </a:r>
                      <a:endParaRPr lang="en-US" sz="2400" b="0" i="0" u="none" strike="noStrike" dirty="0">
                        <a:solidFill>
                          <a:srgbClr val="9BBB59"/>
                        </a:solidFill>
                        <a:latin typeface="Arial"/>
                      </a:endParaRPr>
                    </a:p>
                  </a:txBody>
                  <a:tcPr marL="0" marR="27432" marT="0" marB="0" anchor="ctr">
                    <a:lnL>
                      <a:noFill/>
                    </a:lnL>
                    <a:lnR>
                      <a:noFill/>
                    </a:lnR>
                    <a:lnT>
                      <a:noFill/>
                    </a:lnT>
                    <a:lnB>
                      <a:noFill/>
                    </a:lnB>
                  </a:tcPr>
                </a:tc>
                <a:tc>
                  <a:txBody>
                    <a:bodyPr/>
                    <a:lstStyle/>
                    <a:p>
                      <a:pPr algn="l" rtl="0" fontAlgn="ctr"/>
                      <a:r>
                        <a:rPr lang="en-US" sz="1000" b="0" i="0" u="none" strike="noStrike" dirty="0">
                          <a:solidFill>
                            <a:srgbClr val="000000"/>
                          </a:solidFill>
                          <a:latin typeface="Calibri"/>
                        </a:rPr>
                        <a:t>Engineering</a:t>
                      </a:r>
                    </a:p>
                  </a:txBody>
                  <a:tcPr marL="0" marR="0" marT="0" marB="0" anchor="ctr">
                    <a:lnL>
                      <a:noFill/>
                    </a:lnL>
                    <a:lnR>
                      <a:noFill/>
                    </a:lnR>
                    <a:lnT>
                      <a:noFill/>
                    </a:lnT>
                    <a:lnB>
                      <a:noFill/>
                    </a:lnB>
                  </a:tcPr>
                </a:tc>
              </a:tr>
              <a:tr h="362854">
                <a:tc>
                  <a:txBody>
                    <a:bodyPr/>
                    <a:lstStyle/>
                    <a:p>
                      <a:pPr algn="r" rtl="0" fontAlgn="t"/>
                      <a:r>
                        <a:rPr lang="en-US" sz="2400" b="0" i="0" u="none" strike="noStrike" dirty="0">
                          <a:solidFill>
                            <a:srgbClr val="8064A2"/>
                          </a:solidFill>
                          <a:latin typeface="Arial"/>
                        </a:rPr>
                        <a:t>●</a:t>
                      </a:r>
                      <a:r>
                        <a:rPr lang="en-US" sz="2400" b="0" i="0" u="none" strike="noStrike" dirty="0">
                          <a:solidFill>
                            <a:srgbClr val="8064A2"/>
                          </a:solidFill>
                          <a:latin typeface="Calibri"/>
                        </a:rPr>
                        <a:t> </a:t>
                      </a:r>
                      <a:endParaRPr lang="en-US" sz="2400" b="0" i="0" u="none" strike="noStrike" dirty="0">
                        <a:solidFill>
                          <a:srgbClr val="8064A2"/>
                        </a:solidFill>
                        <a:latin typeface="Arial"/>
                      </a:endParaRPr>
                    </a:p>
                  </a:txBody>
                  <a:tcPr marL="0" marR="27432" marT="0" marB="0" anchor="ctr">
                    <a:lnL>
                      <a:noFill/>
                    </a:lnL>
                    <a:lnR>
                      <a:noFill/>
                    </a:lnR>
                    <a:lnT>
                      <a:noFill/>
                    </a:lnT>
                    <a:lnB>
                      <a:noFill/>
                    </a:lnB>
                  </a:tcPr>
                </a:tc>
                <a:tc>
                  <a:txBody>
                    <a:bodyPr/>
                    <a:lstStyle/>
                    <a:p>
                      <a:pPr algn="l" rtl="0" fontAlgn="ctr"/>
                      <a:r>
                        <a:rPr lang="en-US" sz="1000" b="0" i="0" u="none" strike="noStrike" dirty="0">
                          <a:solidFill>
                            <a:srgbClr val="000000"/>
                          </a:solidFill>
                          <a:latin typeface="Calibri"/>
                        </a:rPr>
                        <a:t>Financial Services</a:t>
                      </a:r>
                    </a:p>
                  </a:txBody>
                  <a:tcPr marL="0" marR="0" marT="0" marB="0" anchor="ctr">
                    <a:lnL>
                      <a:noFill/>
                    </a:lnL>
                    <a:lnR>
                      <a:noFill/>
                    </a:lnR>
                    <a:lnT>
                      <a:noFill/>
                    </a:lnT>
                    <a:lnB>
                      <a:noFill/>
                    </a:lnB>
                  </a:tcPr>
                </a:tc>
              </a:tr>
              <a:tr h="362854">
                <a:tc>
                  <a:txBody>
                    <a:bodyPr/>
                    <a:lstStyle/>
                    <a:p>
                      <a:pPr algn="r" rtl="0" fontAlgn="t"/>
                      <a:r>
                        <a:rPr lang="en-US" sz="2400" b="0" i="0" u="none" strike="noStrike" dirty="0">
                          <a:solidFill>
                            <a:srgbClr val="FDC82F"/>
                          </a:solidFill>
                          <a:latin typeface="Arial"/>
                        </a:rPr>
                        <a:t>●</a:t>
                      </a:r>
                      <a:r>
                        <a:rPr lang="en-US" sz="2400" b="0" i="0" u="none" strike="noStrike" dirty="0">
                          <a:solidFill>
                            <a:srgbClr val="FDC82F"/>
                          </a:solidFill>
                          <a:latin typeface="Calibri"/>
                        </a:rPr>
                        <a:t> </a:t>
                      </a:r>
                      <a:endParaRPr lang="en-US" sz="2400" b="0" i="0" u="none" strike="noStrike" dirty="0">
                        <a:solidFill>
                          <a:srgbClr val="FDC82F"/>
                        </a:solidFill>
                        <a:latin typeface="Arial"/>
                      </a:endParaRPr>
                    </a:p>
                  </a:txBody>
                  <a:tcPr marL="0" marR="27432" marT="0" marB="0" anchor="ctr">
                    <a:lnL>
                      <a:noFill/>
                    </a:lnL>
                    <a:lnR>
                      <a:noFill/>
                    </a:lnR>
                    <a:lnT>
                      <a:noFill/>
                    </a:lnT>
                    <a:lnB>
                      <a:noFill/>
                    </a:lnB>
                  </a:tcPr>
                </a:tc>
                <a:tc>
                  <a:txBody>
                    <a:bodyPr/>
                    <a:lstStyle/>
                    <a:p>
                      <a:pPr algn="l" rtl="0" fontAlgn="ctr"/>
                      <a:r>
                        <a:rPr lang="en-US" sz="1000" b="0" i="0" u="none" strike="noStrike" dirty="0" smtClean="0">
                          <a:solidFill>
                            <a:srgbClr val="000000"/>
                          </a:solidFill>
                          <a:latin typeface="Calibri"/>
                        </a:rPr>
                        <a:t>Communications</a:t>
                      </a:r>
                      <a:br>
                        <a:rPr lang="en-US" sz="1000" b="0" i="0" u="none" strike="noStrike" dirty="0" smtClean="0">
                          <a:solidFill>
                            <a:srgbClr val="000000"/>
                          </a:solidFill>
                          <a:latin typeface="Calibri"/>
                        </a:rPr>
                      </a:br>
                      <a:r>
                        <a:rPr lang="en-US" sz="1000" b="0" i="0" u="none" strike="noStrike" dirty="0" smtClean="0">
                          <a:solidFill>
                            <a:srgbClr val="000000"/>
                          </a:solidFill>
                          <a:latin typeface="Calibri"/>
                        </a:rPr>
                        <a:t>/Outreach</a:t>
                      </a:r>
                      <a:endParaRPr lang="en-US" sz="1000" b="0" i="0" u="none" strike="noStrike" dirty="0">
                        <a:solidFill>
                          <a:srgbClr val="000000"/>
                        </a:solidFill>
                        <a:latin typeface="Calibri"/>
                      </a:endParaRPr>
                    </a:p>
                  </a:txBody>
                  <a:tcPr marL="0" marR="0" marT="0" marB="0" anchor="ctr">
                    <a:lnL>
                      <a:noFill/>
                    </a:lnL>
                    <a:lnR>
                      <a:noFill/>
                    </a:lnR>
                    <a:lnT>
                      <a:noFill/>
                    </a:lnT>
                    <a:lnB>
                      <a:noFill/>
                    </a:lnB>
                  </a:tcPr>
                </a:tc>
              </a:tr>
              <a:tr h="362854">
                <a:tc>
                  <a:txBody>
                    <a:bodyPr/>
                    <a:lstStyle/>
                    <a:p>
                      <a:pPr algn="r" rtl="0" fontAlgn="t"/>
                      <a:r>
                        <a:rPr lang="en-US" sz="2400" b="0" i="0" u="none" strike="noStrike" dirty="0">
                          <a:solidFill>
                            <a:srgbClr val="4BACC6"/>
                          </a:solidFill>
                          <a:latin typeface="Arial"/>
                        </a:rPr>
                        <a:t>●</a:t>
                      </a:r>
                      <a:r>
                        <a:rPr lang="en-US" sz="2400" b="0" i="0" u="none" strike="noStrike" dirty="0">
                          <a:solidFill>
                            <a:srgbClr val="4BACC6"/>
                          </a:solidFill>
                          <a:latin typeface="Calibri"/>
                        </a:rPr>
                        <a:t> </a:t>
                      </a:r>
                      <a:endParaRPr lang="en-US" sz="2400" b="0" i="0" u="none" strike="noStrike" dirty="0">
                        <a:solidFill>
                          <a:srgbClr val="4BACC6"/>
                        </a:solidFill>
                        <a:latin typeface="Arial"/>
                      </a:endParaRPr>
                    </a:p>
                  </a:txBody>
                  <a:tcPr marL="0" marR="27432" marT="0" marB="0" anchor="ctr">
                    <a:lnL>
                      <a:noFill/>
                    </a:lnL>
                    <a:lnR>
                      <a:noFill/>
                    </a:lnR>
                    <a:lnT>
                      <a:noFill/>
                    </a:lnT>
                    <a:lnB>
                      <a:noFill/>
                    </a:lnB>
                  </a:tcPr>
                </a:tc>
                <a:tc>
                  <a:txBody>
                    <a:bodyPr/>
                    <a:lstStyle/>
                    <a:p>
                      <a:pPr algn="l" rtl="0" fontAlgn="ctr"/>
                      <a:r>
                        <a:rPr lang="en-US" sz="1000" b="0" i="0" u="none" strike="noStrike" dirty="0">
                          <a:solidFill>
                            <a:srgbClr val="000000"/>
                          </a:solidFill>
                          <a:latin typeface="Calibri"/>
                        </a:rPr>
                        <a:t>ARIN Meetings </a:t>
                      </a:r>
                    </a:p>
                  </a:txBody>
                  <a:tcPr marL="0" marR="0" marT="0" marB="0" anchor="ctr">
                    <a:lnL>
                      <a:noFill/>
                    </a:lnL>
                    <a:lnR>
                      <a:noFill/>
                    </a:lnR>
                    <a:lnT>
                      <a:noFill/>
                    </a:lnT>
                    <a:lnB>
                      <a:noFill/>
                    </a:lnB>
                  </a:tcPr>
                </a:tc>
              </a:tr>
              <a:tr h="362854">
                <a:tc>
                  <a:txBody>
                    <a:bodyPr/>
                    <a:lstStyle/>
                    <a:p>
                      <a:pPr algn="r" rtl="0" fontAlgn="t"/>
                      <a:r>
                        <a:rPr lang="en-US" sz="2400" b="0" i="0" u="none" strike="noStrike" dirty="0">
                          <a:solidFill>
                            <a:srgbClr val="7F7F7F"/>
                          </a:solidFill>
                          <a:latin typeface="Arial"/>
                        </a:rPr>
                        <a:t>●</a:t>
                      </a:r>
                      <a:r>
                        <a:rPr lang="en-US" sz="2400" b="0" i="0" u="none" strike="noStrike" dirty="0">
                          <a:solidFill>
                            <a:srgbClr val="7F7F7F"/>
                          </a:solidFill>
                          <a:latin typeface="Calibri"/>
                        </a:rPr>
                        <a:t> </a:t>
                      </a:r>
                      <a:endParaRPr lang="en-US" sz="2400" b="0" i="0" u="none" strike="noStrike" dirty="0">
                        <a:solidFill>
                          <a:srgbClr val="7F7F7F"/>
                        </a:solidFill>
                        <a:latin typeface="Arial"/>
                      </a:endParaRPr>
                    </a:p>
                  </a:txBody>
                  <a:tcPr marL="0" marR="27432" marT="0" marB="0" anchor="ctr">
                    <a:lnL>
                      <a:noFill/>
                    </a:lnL>
                    <a:lnR>
                      <a:noFill/>
                    </a:lnR>
                    <a:lnT>
                      <a:noFill/>
                    </a:lnT>
                    <a:lnB>
                      <a:noFill/>
                    </a:lnB>
                  </a:tcPr>
                </a:tc>
                <a:tc>
                  <a:txBody>
                    <a:bodyPr/>
                    <a:lstStyle/>
                    <a:p>
                      <a:pPr algn="l" rtl="0" fontAlgn="ctr"/>
                      <a:r>
                        <a:rPr lang="en-US" sz="1000" b="0" i="0" u="none" strike="noStrike" dirty="0">
                          <a:solidFill>
                            <a:srgbClr val="000000"/>
                          </a:solidFill>
                          <a:latin typeface="Calibri"/>
                        </a:rPr>
                        <a:t>Customer Service</a:t>
                      </a:r>
                    </a:p>
                  </a:txBody>
                  <a:tcPr marL="0" marR="0" marT="0" marB="0" anchor="ctr">
                    <a:lnL>
                      <a:noFill/>
                    </a:lnL>
                    <a:lnR>
                      <a:noFill/>
                    </a:lnR>
                    <a:lnT>
                      <a:noFill/>
                    </a:lnT>
                    <a:lnB>
                      <a:noFill/>
                    </a:lnB>
                  </a:tcPr>
                </a:tc>
              </a:tr>
              <a:tr h="362854">
                <a:tc>
                  <a:txBody>
                    <a:bodyPr/>
                    <a:lstStyle/>
                    <a:p>
                      <a:pPr algn="r" rtl="0" fontAlgn="t"/>
                      <a:r>
                        <a:rPr lang="en-US" sz="2400" b="0" i="0" u="none" strike="noStrike" dirty="0">
                          <a:solidFill>
                            <a:srgbClr val="000000"/>
                          </a:solidFill>
                          <a:latin typeface="Arial"/>
                        </a:rPr>
                        <a:t>●</a:t>
                      </a:r>
                      <a:r>
                        <a:rPr lang="en-US" sz="2400" b="0" i="0" u="none" strike="noStrike" dirty="0">
                          <a:solidFill>
                            <a:srgbClr val="000000"/>
                          </a:solidFill>
                          <a:latin typeface="Calibri"/>
                        </a:rPr>
                        <a:t> </a:t>
                      </a:r>
                      <a:endParaRPr lang="en-US" sz="2400" b="0" i="0" u="none" strike="noStrike" dirty="0">
                        <a:solidFill>
                          <a:srgbClr val="000000"/>
                        </a:solidFill>
                        <a:latin typeface="Arial"/>
                      </a:endParaRPr>
                    </a:p>
                  </a:txBody>
                  <a:tcPr marL="0" marR="27432" marT="0" marB="0" anchor="ctr">
                    <a:lnL>
                      <a:noFill/>
                    </a:lnL>
                    <a:lnR>
                      <a:noFill/>
                    </a:lnR>
                    <a:lnT>
                      <a:noFill/>
                    </a:lnT>
                    <a:lnB>
                      <a:noFill/>
                    </a:lnB>
                  </a:tcPr>
                </a:tc>
                <a:tc>
                  <a:txBody>
                    <a:bodyPr/>
                    <a:lstStyle/>
                    <a:p>
                      <a:pPr algn="l" rtl="0" fontAlgn="ctr"/>
                      <a:r>
                        <a:rPr lang="en-US" sz="1000" b="0" i="0" u="none" strike="noStrike" dirty="0">
                          <a:solidFill>
                            <a:srgbClr val="000000"/>
                          </a:solidFill>
                          <a:latin typeface="Calibri"/>
                        </a:rPr>
                        <a:t>Internet Governance</a:t>
                      </a:r>
                    </a:p>
                  </a:txBody>
                  <a:tcPr marL="0" marR="0" marT="0" marB="0" anchor="ctr">
                    <a:lnL>
                      <a:noFill/>
                    </a:lnL>
                    <a:lnR>
                      <a:noFill/>
                    </a:lnR>
                    <a:lnT>
                      <a:noFill/>
                    </a:lnT>
                    <a:lnB>
                      <a:noFill/>
                    </a:lnB>
                  </a:tcPr>
                </a:tc>
              </a:tr>
            </a:tbl>
          </a:graphicData>
        </a:graphic>
      </p:graphicFrame>
      <p:pic>
        <p:nvPicPr>
          <p:cNvPr id="1027" name="Picture 3"/>
          <p:cNvPicPr>
            <a:picLocks noChangeAspect="1" noChangeArrowheads="1"/>
          </p:cNvPicPr>
          <p:nvPr/>
        </p:nvPicPr>
        <p:blipFill>
          <a:blip r:embed="rId2" cstate="print"/>
          <a:srcRect/>
          <a:stretch>
            <a:fillRect/>
          </a:stretch>
        </p:blipFill>
        <p:spPr bwMode="auto">
          <a:xfrm>
            <a:off x="0" y="1006826"/>
            <a:ext cx="8110316" cy="5502696"/>
          </a:xfrm>
          <a:prstGeom prst="rect">
            <a:avLst/>
          </a:prstGeom>
          <a:noFill/>
          <a:ln w="9525">
            <a:noFill/>
            <a:miter lim="800000"/>
            <a:headEnd/>
            <a:tailEnd/>
          </a:ln>
          <a:effectLst/>
        </p:spPr>
      </p:pic>
    </p:spTree>
    <p:extLst>
      <p:ext uri="{BB962C8B-B14F-4D97-AF65-F5344CB8AC3E}">
        <p14:creationId xmlns:p14="http://schemas.microsoft.com/office/powerpoint/2010/main" val="42340546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799" y="2285999"/>
            <a:ext cx="6400800" cy="2743200"/>
          </a:xfrm>
        </p:spPr>
        <p:txBody>
          <a:bodyPr anchor="t">
            <a:normAutofit/>
          </a:bodyPr>
          <a:lstStyle/>
          <a:p>
            <a:r>
              <a:rPr lang="en-US" cap="small" dirty="0" smtClean="0">
                <a:solidFill>
                  <a:schemeClr val="tx1"/>
                </a:solidFill>
              </a:rPr>
              <a:t>ARIN Positioning</a:t>
            </a:r>
            <a:endParaRPr lang="en-US" cap="small" dirty="0">
              <a:solidFill>
                <a:schemeClr val="tx1"/>
              </a:solidFill>
            </a:endParaRPr>
          </a:p>
        </p:txBody>
      </p:sp>
    </p:spTree>
    <p:extLst>
      <p:ext uri="{BB962C8B-B14F-4D97-AF65-F5344CB8AC3E}">
        <p14:creationId xmlns:p14="http://schemas.microsoft.com/office/powerpoint/2010/main" val="282672090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A2904778-740C-4267-8D48-353E71543621}" type="slidenum">
              <a:rPr lang="en-US" smtClean="0"/>
              <a:pPr/>
              <a:t>28</a:t>
            </a:fld>
            <a:endParaRPr lang="en-US"/>
          </a:p>
        </p:txBody>
      </p:sp>
      <p:sp>
        <p:nvSpPr>
          <p:cNvPr id="2" name="Title 1"/>
          <p:cNvSpPr>
            <a:spLocks noGrp="1"/>
          </p:cNvSpPr>
          <p:nvPr>
            <p:ph type="title"/>
          </p:nvPr>
        </p:nvSpPr>
        <p:spPr/>
        <p:txBody>
          <a:bodyPr>
            <a:noAutofit/>
          </a:bodyPr>
          <a:lstStyle/>
          <a:p>
            <a:r>
              <a:rPr lang="en-US" sz="1600" dirty="0" smtClean="0"/>
              <a:t>A majority of community members believe ARIN adheres to the values of an open internet and cares about its members and customers.  Those more familiar with ARIN are less positive about its image, particularly in the area of being “bureaucratic.”</a:t>
            </a:r>
            <a:endParaRPr lang="en-US" sz="1600" dirty="0"/>
          </a:p>
        </p:txBody>
      </p:sp>
      <p:sp>
        <p:nvSpPr>
          <p:cNvPr id="13" name="Title 1"/>
          <p:cNvSpPr txBox="1">
            <a:spLocks/>
          </p:cNvSpPr>
          <p:nvPr/>
        </p:nvSpPr>
        <p:spPr>
          <a:xfrm>
            <a:off x="0" y="1677427"/>
            <a:ext cx="9144000" cy="60267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smtClean="0"/>
              <a:t>Descriptions of ARIN</a:t>
            </a:r>
          </a:p>
          <a:p>
            <a:r>
              <a:rPr lang="en-US" sz="1400" dirty="0" smtClean="0"/>
              <a:t>(n=699)</a:t>
            </a:r>
            <a:endParaRPr lang="en-US" sz="1400" dirty="0"/>
          </a:p>
        </p:txBody>
      </p:sp>
      <p:sp>
        <p:nvSpPr>
          <p:cNvPr id="14" name="Footer Placeholder 13"/>
          <p:cNvSpPr>
            <a:spLocks noGrp="1"/>
          </p:cNvSpPr>
          <p:nvPr>
            <p:ph type="ftr" sz="quarter" idx="11"/>
          </p:nvPr>
        </p:nvSpPr>
        <p:spPr/>
        <p:txBody>
          <a:bodyPr/>
          <a:lstStyle/>
          <a:p>
            <a:r>
              <a:rPr lang="en-US" dirty="0" smtClean="0"/>
              <a:t>Q11.  We are interested in your perceptions of ARIN.  Please tell us how well the following statements describe ARIN. </a:t>
            </a:r>
          </a:p>
        </p:txBody>
      </p:sp>
      <p:graphicFrame>
        <p:nvGraphicFramePr>
          <p:cNvPr id="15" name="Content Placeholder 7"/>
          <p:cNvGraphicFramePr>
            <a:graphicFrameLocks/>
          </p:cNvGraphicFramePr>
          <p:nvPr>
            <p:extLst>
              <p:ext uri="{D42A27DB-BD31-4B8C-83A1-F6EECF244321}">
                <p14:modId xmlns:p14="http://schemas.microsoft.com/office/powerpoint/2010/main" val="1362716245"/>
              </p:ext>
            </p:extLst>
          </p:nvPr>
        </p:nvGraphicFramePr>
        <p:xfrm>
          <a:off x="317634" y="2362211"/>
          <a:ext cx="8826366" cy="41773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683036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p:cNvSpPr>
            <a:spLocks noGrp="1"/>
          </p:cNvSpPr>
          <p:nvPr>
            <p:ph type="ftr" sz="quarter" idx="11"/>
          </p:nvPr>
        </p:nvSpPr>
        <p:spPr/>
        <p:txBody>
          <a:bodyPr/>
          <a:lstStyle/>
          <a:p>
            <a:r>
              <a:rPr lang="en-US" dirty="0" smtClean="0"/>
              <a:t>*Priority Index = Importance x  % Needs Improvement (rated (1-7) * 10</a:t>
            </a:r>
            <a:br>
              <a:rPr lang="en-US" dirty="0" smtClean="0"/>
            </a:br>
            <a:r>
              <a:rPr lang="en-US" dirty="0" smtClean="0"/>
              <a:t>^Based on correlation with likelihood to continue using ARIN in Q3</a:t>
            </a:r>
            <a:br>
              <a:rPr lang="en-US" dirty="0" smtClean="0"/>
            </a:br>
            <a:r>
              <a:rPr lang="en-US" dirty="0" smtClean="0"/>
              <a:t>Q10.  Below is a list of events and meetings facilitated by ARIN.  Please check the ones you have attended in the past two years</a:t>
            </a:r>
          </a:p>
        </p:txBody>
      </p:sp>
      <p:sp>
        <p:nvSpPr>
          <p:cNvPr id="6" name="Slide Number Placeholder 5"/>
          <p:cNvSpPr>
            <a:spLocks noGrp="1"/>
          </p:cNvSpPr>
          <p:nvPr>
            <p:ph type="sldNum" sz="quarter" idx="12"/>
          </p:nvPr>
        </p:nvSpPr>
        <p:spPr/>
        <p:txBody>
          <a:bodyPr/>
          <a:lstStyle/>
          <a:p>
            <a:fld id="{A2904778-740C-4267-8D48-353E71543621}" type="slidenum">
              <a:rPr lang="en-US" smtClean="0"/>
              <a:pPr/>
              <a:t>29</a:t>
            </a:fld>
            <a:endParaRPr lang="en-US"/>
          </a:p>
        </p:txBody>
      </p:sp>
      <p:sp>
        <p:nvSpPr>
          <p:cNvPr id="2" name="Title 1"/>
          <p:cNvSpPr>
            <a:spLocks noGrp="1"/>
          </p:cNvSpPr>
          <p:nvPr>
            <p:ph type="title"/>
          </p:nvPr>
        </p:nvSpPr>
        <p:spPr>
          <a:xfrm>
            <a:off x="235389" y="1"/>
            <a:ext cx="8777981" cy="914400"/>
          </a:xfrm>
        </p:spPr>
        <p:txBody>
          <a:bodyPr>
            <a:noAutofit/>
          </a:bodyPr>
          <a:lstStyle/>
          <a:p>
            <a:r>
              <a:rPr lang="en-US" sz="1600" dirty="0"/>
              <a:t>D</a:t>
            </a:r>
            <a:r>
              <a:rPr lang="en-US" sz="1600" dirty="0" smtClean="0"/>
              <a:t>ifferent image areas very in how much they impact loyalty to ARIN (defined by a composite of satisfaction, value, and willingness to switch if given a choice).  The most important image areas are being responsive to community needs, caring about customers, and using financial resources efficiently.</a:t>
            </a:r>
            <a:endParaRPr lang="en-US" sz="1600" dirty="0"/>
          </a:p>
        </p:txBody>
      </p:sp>
      <p:sp>
        <p:nvSpPr>
          <p:cNvPr id="5" name="Title 1"/>
          <p:cNvSpPr txBox="1">
            <a:spLocks/>
          </p:cNvSpPr>
          <p:nvPr/>
        </p:nvSpPr>
        <p:spPr>
          <a:xfrm>
            <a:off x="2153884" y="1194719"/>
            <a:ext cx="4836232" cy="570242"/>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smtClean="0"/>
              <a:t>ARIN Image</a:t>
            </a:r>
          </a:p>
          <a:p>
            <a:r>
              <a:rPr lang="en-US" sz="1400" dirty="0" smtClean="0"/>
              <a:t>(n=699)</a:t>
            </a:r>
            <a:endParaRPr lang="en-US" sz="1400" dirty="0"/>
          </a:p>
        </p:txBody>
      </p:sp>
      <p:graphicFrame>
        <p:nvGraphicFramePr>
          <p:cNvPr id="7" name="Table 6"/>
          <p:cNvGraphicFramePr>
            <a:graphicFrameLocks noGrp="1"/>
          </p:cNvGraphicFramePr>
          <p:nvPr>
            <p:extLst>
              <p:ext uri="{D42A27DB-BD31-4B8C-83A1-F6EECF244321}">
                <p14:modId xmlns:p14="http://schemas.microsoft.com/office/powerpoint/2010/main" val="1299212027"/>
              </p:ext>
            </p:extLst>
          </p:nvPr>
        </p:nvGraphicFramePr>
        <p:xfrm>
          <a:off x="441400" y="1755792"/>
          <a:ext cx="8192454" cy="2532667"/>
        </p:xfrm>
        <a:graphic>
          <a:graphicData uri="http://schemas.openxmlformats.org/drawingml/2006/table">
            <a:tbl>
              <a:tblPr firstRow="1" bandRow="1">
                <a:tableStyleId>{5C22544A-7EE6-4342-B048-85BDC9FD1C3A}</a:tableStyleId>
              </a:tblPr>
              <a:tblGrid>
                <a:gridCol w="3310001"/>
                <a:gridCol w="799894"/>
                <a:gridCol w="1056069"/>
                <a:gridCol w="3026490"/>
              </a:tblGrid>
              <a:tr h="619158">
                <a:tc>
                  <a:txBody>
                    <a:bodyPr/>
                    <a:lstStyle/>
                    <a:p>
                      <a:pPr algn="ctr"/>
                      <a:endParaRPr lang="en-US" sz="1800" b="0" dirty="0"/>
                    </a:p>
                  </a:txBody>
                  <a:tcPr marL="45720" marR="45720" anchor="ctr">
                    <a:solidFill>
                      <a:schemeClr val="accent1"/>
                    </a:solidFill>
                  </a:tcPr>
                </a:tc>
                <a:tc>
                  <a:txBody>
                    <a:bodyPr/>
                    <a:lstStyle/>
                    <a:p>
                      <a:pPr algn="ctr"/>
                      <a:r>
                        <a:rPr lang="en-US" sz="1400" b="0" dirty="0" smtClean="0"/>
                        <a:t>Priority Index*</a:t>
                      </a:r>
                      <a:endParaRPr lang="en-US" sz="1400" b="0" dirty="0"/>
                    </a:p>
                  </a:txBody>
                  <a:tcPr marL="45720" marR="45720" anchor="ctr">
                    <a:solidFill>
                      <a:schemeClr val="accent1"/>
                    </a:solidFill>
                  </a:tcPr>
                </a:tc>
                <a:tc>
                  <a:txBody>
                    <a:bodyPr/>
                    <a:lstStyle/>
                    <a:p>
                      <a:pPr algn="ctr"/>
                      <a:r>
                        <a:rPr lang="en-US" sz="1400" b="0" dirty="0" smtClean="0"/>
                        <a:t>Importance^</a:t>
                      </a:r>
                      <a:endParaRPr lang="en-US" sz="1400" b="0" dirty="0"/>
                    </a:p>
                  </a:txBody>
                  <a:tcPr marL="45720" marR="45720" anchor="ctr">
                    <a:solidFill>
                      <a:schemeClr val="accent1"/>
                    </a:solidFill>
                  </a:tcPr>
                </a:tc>
                <a:tc>
                  <a:txBody>
                    <a:bodyPr/>
                    <a:lstStyle/>
                    <a:p>
                      <a:pPr algn="ctr"/>
                      <a:r>
                        <a:rPr lang="en-US" sz="1400" b="0" dirty="0" smtClean="0"/>
                        <a:t>% Describes</a:t>
                      </a:r>
                      <a:r>
                        <a:rPr lang="en-US" sz="1400" b="0" baseline="0" dirty="0" smtClean="0"/>
                        <a:t> Well (8-10)</a:t>
                      </a:r>
                      <a:endParaRPr lang="en-US" sz="1400" b="0" dirty="0"/>
                    </a:p>
                  </a:txBody>
                  <a:tcPr marL="45720" marR="45720" anchor="ctr">
                    <a:solidFill>
                      <a:schemeClr val="accent1"/>
                    </a:solidFill>
                  </a:tcPr>
                </a:tc>
              </a:tr>
              <a:tr h="382065">
                <a:tc>
                  <a:txBody>
                    <a:bodyPr/>
                    <a:lstStyle/>
                    <a:p>
                      <a:pPr algn="l" fontAlgn="b"/>
                      <a:r>
                        <a:rPr lang="en-US" sz="1400" b="0" i="0" u="none" strike="noStrike" dirty="0">
                          <a:solidFill>
                            <a:srgbClr val="000000"/>
                          </a:solidFill>
                          <a:latin typeface="Calibri"/>
                        </a:rPr>
                        <a:t>Uses its financial resources efficiently </a:t>
                      </a:r>
                    </a:p>
                  </a:txBody>
                  <a:tcPr marL="45720" marR="45720" marT="0" marB="0" anchor="ctr">
                    <a:solidFill>
                      <a:schemeClr val="bg1">
                        <a:lumMod val="85000"/>
                      </a:schemeClr>
                    </a:solidFill>
                  </a:tcPr>
                </a:tc>
                <a:tc>
                  <a:txBody>
                    <a:bodyPr/>
                    <a:lstStyle/>
                    <a:p>
                      <a:pPr algn="ctr" fontAlgn="b"/>
                      <a:r>
                        <a:rPr lang="en-US" sz="1400" b="0" i="0" u="none" strike="noStrike" dirty="0" smtClean="0">
                          <a:solidFill>
                            <a:srgbClr val="000000"/>
                          </a:solidFill>
                          <a:latin typeface="Calibri"/>
                        </a:rPr>
                        <a:t>1.5</a:t>
                      </a:r>
                      <a:endParaRPr lang="en-US" sz="1400" b="0" i="0" u="none" strike="noStrike" dirty="0">
                        <a:solidFill>
                          <a:srgbClr val="000000"/>
                        </a:solidFill>
                        <a:latin typeface="Calibri"/>
                      </a:endParaRPr>
                    </a:p>
                  </a:txBody>
                  <a:tcPr marT="7620" marB="0" anchor="ctr">
                    <a:solidFill>
                      <a:schemeClr val="bg1">
                        <a:lumMod val="85000"/>
                      </a:schemeClr>
                    </a:solidFill>
                  </a:tcPr>
                </a:tc>
                <a:tc>
                  <a:txBody>
                    <a:bodyPr/>
                    <a:lstStyle/>
                    <a:p>
                      <a:pPr algn="ctr" rtl="0" fontAlgn="ctr"/>
                      <a:r>
                        <a:rPr lang="en-US" sz="1400" b="0" i="0" u="none" strike="noStrike" dirty="0">
                          <a:solidFill>
                            <a:srgbClr val="000000"/>
                          </a:solidFill>
                          <a:latin typeface="Calibri"/>
                        </a:rPr>
                        <a:t>23%</a:t>
                      </a:r>
                    </a:p>
                  </a:txBody>
                  <a:tcPr marT="7620" marB="0" anchor="ctr">
                    <a:solidFill>
                      <a:schemeClr val="bg1">
                        <a:lumMod val="85000"/>
                      </a:schemeClr>
                    </a:solidFill>
                  </a:tcPr>
                </a:tc>
                <a:tc>
                  <a:txBody>
                    <a:bodyPr/>
                    <a:lstStyle/>
                    <a:p>
                      <a:pPr algn="ctr" rtl="0" fontAlgn="ctr"/>
                      <a:endParaRPr lang="en-US" sz="1400" b="0" i="0" u="none" strike="noStrike" dirty="0">
                        <a:solidFill>
                          <a:srgbClr val="000000"/>
                        </a:solidFill>
                        <a:latin typeface="Calibri"/>
                      </a:endParaRPr>
                    </a:p>
                  </a:txBody>
                  <a:tcPr marT="7620" marB="0" anchor="ctr">
                    <a:solidFill>
                      <a:schemeClr val="bg1">
                        <a:lumMod val="85000"/>
                      </a:schemeClr>
                    </a:solidFill>
                  </a:tcPr>
                </a:tc>
              </a:tr>
              <a:tr h="382065">
                <a:tc>
                  <a:txBody>
                    <a:bodyPr/>
                    <a:lstStyle/>
                    <a:p>
                      <a:pPr algn="l" fontAlgn="b"/>
                      <a:r>
                        <a:rPr lang="en-US" sz="1400" b="0" i="0" u="none" strike="noStrike" dirty="0">
                          <a:solidFill>
                            <a:srgbClr val="000000"/>
                          </a:solidFill>
                          <a:latin typeface="Calibri"/>
                        </a:rPr>
                        <a:t>Is responsive to the needs of its community </a:t>
                      </a:r>
                    </a:p>
                  </a:txBody>
                  <a:tcPr marL="45720" marR="45720" marT="0" marB="0" anchor="ctr">
                    <a:solidFill>
                      <a:schemeClr val="bg1"/>
                    </a:solidFill>
                  </a:tcPr>
                </a:tc>
                <a:tc>
                  <a:txBody>
                    <a:bodyPr/>
                    <a:lstStyle/>
                    <a:p>
                      <a:pPr algn="ctr" fontAlgn="b"/>
                      <a:r>
                        <a:rPr lang="en-US" sz="1400" b="0" i="0" u="none" strike="noStrike" dirty="0" smtClean="0">
                          <a:solidFill>
                            <a:srgbClr val="000000"/>
                          </a:solidFill>
                          <a:latin typeface="Calibri"/>
                        </a:rPr>
                        <a:t>1.2</a:t>
                      </a:r>
                      <a:endParaRPr lang="en-US" sz="1400" b="0" i="0" u="none" strike="noStrike" dirty="0">
                        <a:solidFill>
                          <a:srgbClr val="000000"/>
                        </a:solidFill>
                        <a:latin typeface="Calibri"/>
                      </a:endParaRPr>
                    </a:p>
                  </a:txBody>
                  <a:tcPr marT="7620" marB="0" anchor="ctr">
                    <a:solidFill>
                      <a:schemeClr val="bg1"/>
                    </a:solidFill>
                  </a:tcPr>
                </a:tc>
                <a:tc>
                  <a:txBody>
                    <a:bodyPr/>
                    <a:lstStyle/>
                    <a:p>
                      <a:pPr algn="ctr" rtl="0" fontAlgn="ctr"/>
                      <a:r>
                        <a:rPr lang="en-US" sz="1400" b="0" i="0" u="none" strike="noStrike" dirty="0">
                          <a:solidFill>
                            <a:srgbClr val="000000"/>
                          </a:solidFill>
                          <a:latin typeface="Calibri"/>
                        </a:rPr>
                        <a:t>25%</a:t>
                      </a:r>
                    </a:p>
                  </a:txBody>
                  <a:tcPr marT="7620" marB="0" anchor="ctr">
                    <a:solidFill>
                      <a:schemeClr val="bg1"/>
                    </a:solidFill>
                  </a:tcPr>
                </a:tc>
                <a:tc>
                  <a:txBody>
                    <a:bodyPr/>
                    <a:lstStyle/>
                    <a:p>
                      <a:pPr algn="ctr" rtl="0" fontAlgn="ctr"/>
                      <a:endParaRPr lang="en-US" sz="1400" b="0" i="0" u="none" strike="noStrike" dirty="0">
                        <a:solidFill>
                          <a:srgbClr val="000000"/>
                        </a:solidFill>
                        <a:latin typeface="Calibri"/>
                      </a:endParaRPr>
                    </a:p>
                  </a:txBody>
                  <a:tcPr marT="7620" marB="0" anchor="ctr">
                    <a:solidFill>
                      <a:schemeClr val="bg1"/>
                    </a:solidFill>
                  </a:tcPr>
                </a:tc>
              </a:tr>
              <a:tr h="382065">
                <a:tc>
                  <a:txBody>
                    <a:bodyPr/>
                    <a:lstStyle/>
                    <a:p>
                      <a:pPr algn="l" fontAlgn="b"/>
                      <a:r>
                        <a:rPr lang="en-US" sz="1400" b="0" i="0" u="none" strike="noStrike" dirty="0">
                          <a:solidFill>
                            <a:srgbClr val="000000"/>
                          </a:solidFill>
                          <a:latin typeface="Calibri"/>
                        </a:rPr>
                        <a:t>Cares about customers and members</a:t>
                      </a:r>
                    </a:p>
                  </a:txBody>
                  <a:tcPr marL="45720" marR="45720" marT="0" marB="0" anchor="ctr">
                    <a:solidFill>
                      <a:schemeClr val="bg1">
                        <a:lumMod val="85000"/>
                      </a:schemeClr>
                    </a:solidFill>
                  </a:tcPr>
                </a:tc>
                <a:tc>
                  <a:txBody>
                    <a:bodyPr/>
                    <a:lstStyle/>
                    <a:p>
                      <a:pPr algn="ctr" fontAlgn="b"/>
                      <a:r>
                        <a:rPr lang="en-US" sz="1400" b="0" i="0" u="none" strike="noStrike" dirty="0" smtClean="0">
                          <a:solidFill>
                            <a:srgbClr val="000000"/>
                          </a:solidFill>
                          <a:latin typeface="Calibri"/>
                        </a:rPr>
                        <a:t>1.0</a:t>
                      </a:r>
                      <a:endParaRPr lang="en-US" sz="1400" b="0" i="0" u="none" strike="noStrike" dirty="0">
                        <a:solidFill>
                          <a:srgbClr val="000000"/>
                        </a:solidFill>
                        <a:latin typeface="Calibri"/>
                      </a:endParaRPr>
                    </a:p>
                  </a:txBody>
                  <a:tcPr marT="7620" marB="0" anchor="ctr">
                    <a:solidFill>
                      <a:schemeClr val="bg1">
                        <a:lumMod val="85000"/>
                      </a:schemeClr>
                    </a:solidFill>
                  </a:tcPr>
                </a:tc>
                <a:tc>
                  <a:txBody>
                    <a:bodyPr/>
                    <a:lstStyle/>
                    <a:p>
                      <a:pPr algn="ctr" rtl="0" fontAlgn="ctr"/>
                      <a:r>
                        <a:rPr lang="en-US" sz="1400" b="0" i="0" u="none" strike="noStrike" dirty="0">
                          <a:solidFill>
                            <a:srgbClr val="000000"/>
                          </a:solidFill>
                          <a:latin typeface="Calibri"/>
                        </a:rPr>
                        <a:t>24%</a:t>
                      </a:r>
                    </a:p>
                  </a:txBody>
                  <a:tcPr marT="7620" marB="0" anchor="ctr">
                    <a:solidFill>
                      <a:schemeClr val="bg1">
                        <a:lumMod val="85000"/>
                      </a:schemeClr>
                    </a:solidFill>
                  </a:tcPr>
                </a:tc>
                <a:tc>
                  <a:txBody>
                    <a:bodyPr/>
                    <a:lstStyle/>
                    <a:p>
                      <a:pPr algn="ctr" rtl="0" fontAlgn="ctr"/>
                      <a:endParaRPr lang="en-US" sz="1400" b="0" i="0" u="none" strike="noStrike" dirty="0">
                        <a:solidFill>
                          <a:srgbClr val="000000"/>
                        </a:solidFill>
                        <a:latin typeface="Calibri"/>
                      </a:endParaRPr>
                    </a:p>
                  </a:txBody>
                  <a:tcPr marT="7620" marB="0" anchor="ctr">
                    <a:solidFill>
                      <a:schemeClr val="bg1">
                        <a:lumMod val="85000"/>
                      </a:schemeClr>
                    </a:solidFill>
                  </a:tcPr>
                </a:tc>
              </a:tr>
              <a:tr h="382065">
                <a:tc>
                  <a:txBody>
                    <a:bodyPr/>
                    <a:lstStyle/>
                    <a:p>
                      <a:pPr algn="l" fontAlgn="b"/>
                      <a:r>
                        <a:rPr lang="en-US" sz="1400" b="0" i="0" u="none" strike="noStrike" dirty="0">
                          <a:solidFill>
                            <a:srgbClr val="000000"/>
                          </a:solidFill>
                          <a:latin typeface="Calibri"/>
                        </a:rPr>
                        <a:t>Adheres to the values of an open Internet</a:t>
                      </a:r>
                    </a:p>
                  </a:txBody>
                  <a:tcPr marL="45720" marR="45720" marT="0" marB="0" anchor="ctr">
                    <a:solidFill>
                      <a:schemeClr val="bg1"/>
                    </a:solidFill>
                  </a:tcPr>
                </a:tc>
                <a:tc>
                  <a:txBody>
                    <a:bodyPr/>
                    <a:lstStyle/>
                    <a:p>
                      <a:pPr algn="ctr" fontAlgn="b"/>
                      <a:r>
                        <a:rPr lang="en-US" sz="1400" b="0" i="0" u="none" strike="noStrike" dirty="0" smtClean="0">
                          <a:solidFill>
                            <a:srgbClr val="000000"/>
                          </a:solidFill>
                          <a:latin typeface="Calibri"/>
                        </a:rPr>
                        <a:t>0.7</a:t>
                      </a:r>
                      <a:endParaRPr lang="en-US" sz="1400" b="0" i="0" u="none" strike="noStrike" dirty="0">
                        <a:solidFill>
                          <a:srgbClr val="000000"/>
                        </a:solidFill>
                        <a:latin typeface="Calibri"/>
                      </a:endParaRPr>
                    </a:p>
                  </a:txBody>
                  <a:tcPr marT="7620" marB="0" anchor="ctr">
                    <a:solidFill>
                      <a:schemeClr val="bg1"/>
                    </a:solidFill>
                  </a:tcPr>
                </a:tc>
                <a:tc>
                  <a:txBody>
                    <a:bodyPr/>
                    <a:lstStyle/>
                    <a:p>
                      <a:pPr algn="ctr" rtl="0" fontAlgn="ctr"/>
                      <a:r>
                        <a:rPr lang="en-US" sz="1400" b="0" i="0" u="none" strike="noStrike" dirty="0">
                          <a:solidFill>
                            <a:srgbClr val="000000"/>
                          </a:solidFill>
                          <a:latin typeface="Calibri"/>
                        </a:rPr>
                        <a:t>20%</a:t>
                      </a:r>
                    </a:p>
                  </a:txBody>
                  <a:tcPr marT="7620" marB="0" anchor="ctr">
                    <a:solidFill>
                      <a:schemeClr val="bg1"/>
                    </a:solidFill>
                  </a:tcPr>
                </a:tc>
                <a:tc>
                  <a:txBody>
                    <a:bodyPr/>
                    <a:lstStyle/>
                    <a:p>
                      <a:pPr algn="ctr" rtl="0" fontAlgn="ctr"/>
                      <a:endParaRPr lang="en-US" sz="1400" b="0" i="0" u="none" strike="noStrike" dirty="0">
                        <a:solidFill>
                          <a:srgbClr val="000000"/>
                        </a:solidFill>
                        <a:latin typeface="Calibri"/>
                      </a:endParaRPr>
                    </a:p>
                  </a:txBody>
                  <a:tcPr marT="7620" marB="0" anchor="ctr">
                    <a:solidFill>
                      <a:schemeClr val="bg1"/>
                    </a:solidFill>
                  </a:tcPr>
                </a:tc>
              </a:tr>
              <a:tr h="385249">
                <a:tc>
                  <a:txBody>
                    <a:bodyPr/>
                    <a:lstStyle/>
                    <a:p>
                      <a:pPr algn="l" fontAlgn="b"/>
                      <a:r>
                        <a:rPr lang="en-US" sz="1400" b="0" i="0" u="none" strike="noStrike" dirty="0">
                          <a:solidFill>
                            <a:srgbClr val="000000"/>
                          </a:solidFill>
                          <a:latin typeface="Calibri"/>
                        </a:rPr>
                        <a:t>Bureaucratic</a:t>
                      </a:r>
                    </a:p>
                  </a:txBody>
                  <a:tcPr marL="45720" marR="45720" marT="0" marB="0" anchor="ctr">
                    <a:solidFill>
                      <a:schemeClr val="bg1">
                        <a:lumMod val="85000"/>
                      </a:schemeClr>
                    </a:solidFill>
                  </a:tcPr>
                </a:tc>
                <a:tc>
                  <a:txBody>
                    <a:bodyPr/>
                    <a:lstStyle/>
                    <a:p>
                      <a:pPr algn="ctr" fontAlgn="b"/>
                      <a:r>
                        <a:rPr lang="en-US" sz="1400" b="0" i="0" u="none" strike="noStrike" dirty="0" smtClean="0">
                          <a:solidFill>
                            <a:srgbClr val="000000"/>
                          </a:solidFill>
                          <a:latin typeface="Calibri"/>
                        </a:rPr>
                        <a:t>0.2</a:t>
                      </a:r>
                      <a:endParaRPr lang="en-US" sz="1400" b="0" i="0" u="none" strike="noStrike" dirty="0">
                        <a:solidFill>
                          <a:srgbClr val="000000"/>
                        </a:solidFill>
                        <a:latin typeface="Calibri"/>
                      </a:endParaRPr>
                    </a:p>
                  </a:txBody>
                  <a:tcPr marT="7620" marB="0" anchor="ctr">
                    <a:solidFill>
                      <a:schemeClr val="bg1">
                        <a:lumMod val="85000"/>
                      </a:schemeClr>
                    </a:solidFill>
                  </a:tcPr>
                </a:tc>
                <a:tc>
                  <a:txBody>
                    <a:bodyPr/>
                    <a:lstStyle/>
                    <a:p>
                      <a:pPr algn="ctr" rtl="0" fontAlgn="ctr"/>
                      <a:r>
                        <a:rPr lang="en-US" sz="1400" b="0" i="0" u="none" strike="noStrike" dirty="0">
                          <a:solidFill>
                            <a:srgbClr val="000000"/>
                          </a:solidFill>
                          <a:latin typeface="Calibri"/>
                        </a:rPr>
                        <a:t>7%</a:t>
                      </a:r>
                    </a:p>
                  </a:txBody>
                  <a:tcPr marT="7620" marB="0" anchor="ctr">
                    <a:solidFill>
                      <a:schemeClr val="bg1">
                        <a:lumMod val="85000"/>
                      </a:schemeClr>
                    </a:solidFill>
                  </a:tcPr>
                </a:tc>
                <a:tc>
                  <a:txBody>
                    <a:bodyPr/>
                    <a:lstStyle/>
                    <a:p>
                      <a:pPr algn="ctr" rtl="0" fontAlgn="ctr"/>
                      <a:endParaRPr lang="en-US" sz="1400" b="0" i="0" u="none" strike="noStrike" dirty="0">
                        <a:solidFill>
                          <a:srgbClr val="000000"/>
                        </a:solidFill>
                        <a:latin typeface="Calibri"/>
                      </a:endParaRPr>
                    </a:p>
                  </a:txBody>
                  <a:tcPr marT="7620" marB="0" anchor="ctr">
                    <a:solidFill>
                      <a:schemeClr val="bg1">
                        <a:lumMod val="85000"/>
                      </a:schemeClr>
                    </a:solidFill>
                  </a:tcPr>
                </a:tc>
              </a:tr>
            </a:tbl>
          </a:graphicData>
        </a:graphic>
      </p:graphicFrame>
      <p:graphicFrame>
        <p:nvGraphicFramePr>
          <p:cNvPr id="8" name="Content Placeholder 7"/>
          <p:cNvGraphicFramePr>
            <a:graphicFrameLocks noGrp="1"/>
          </p:cNvGraphicFramePr>
          <p:nvPr>
            <p:ph idx="4294967295"/>
            <p:extLst>
              <p:ext uri="{D42A27DB-BD31-4B8C-83A1-F6EECF244321}">
                <p14:modId xmlns:p14="http://schemas.microsoft.com/office/powerpoint/2010/main" val="3441582978"/>
              </p:ext>
            </p:extLst>
          </p:nvPr>
        </p:nvGraphicFramePr>
        <p:xfrm>
          <a:off x="5515279" y="2314056"/>
          <a:ext cx="3513221" cy="2030931"/>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ular Callout 2"/>
          <p:cNvSpPr/>
          <p:nvPr/>
        </p:nvSpPr>
        <p:spPr>
          <a:xfrm>
            <a:off x="1251856" y="4557481"/>
            <a:ext cx="5660571" cy="1320805"/>
          </a:xfrm>
          <a:prstGeom prst="wedgeRectCallout">
            <a:avLst>
              <a:gd name="adj1" fmla="val 2438"/>
              <a:gd name="adj2" fmla="val -676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lumMod val="75000"/>
                    <a:lumOff val="25000"/>
                  </a:schemeClr>
                </a:solidFill>
              </a:rPr>
              <a:t>A </a:t>
            </a:r>
            <a:r>
              <a:rPr lang="en-US" sz="1600" u="sng" dirty="0" smtClean="0">
                <a:solidFill>
                  <a:schemeClr val="tx1">
                    <a:lumMod val="75000"/>
                    <a:lumOff val="25000"/>
                  </a:schemeClr>
                </a:solidFill>
              </a:rPr>
              <a:t>Priority Index </a:t>
            </a:r>
            <a:r>
              <a:rPr lang="en-US" sz="1600" dirty="0" smtClean="0">
                <a:solidFill>
                  <a:schemeClr val="tx1">
                    <a:lumMod val="75000"/>
                    <a:lumOff val="25000"/>
                  </a:schemeClr>
                </a:solidFill>
              </a:rPr>
              <a:t>identifies areas where ARIN should focus most on managing its image.  The highest indexed area is in the perception of using financial resources efficiently.  Convincing people ARIN is effective here will have the greatest impact on loyalty. </a:t>
            </a:r>
            <a:endParaRPr lang="en-US" sz="1600" dirty="0">
              <a:solidFill>
                <a:schemeClr val="tx1">
                  <a:lumMod val="75000"/>
                  <a:lumOff val="25000"/>
                </a:schemeClr>
              </a:solidFill>
            </a:endParaRPr>
          </a:p>
        </p:txBody>
      </p:sp>
    </p:spTree>
    <p:extLst>
      <p:ext uri="{BB962C8B-B14F-4D97-AF65-F5344CB8AC3E}">
        <p14:creationId xmlns:p14="http://schemas.microsoft.com/office/powerpoint/2010/main" val="85412632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2904778-740C-4267-8D48-353E71543621}" type="slidenum">
              <a:rPr lang="en-US" smtClean="0"/>
              <a:pPr/>
              <a:t>3</a:t>
            </a:fld>
            <a:endParaRPr lang="en-US"/>
          </a:p>
        </p:txBody>
      </p:sp>
      <p:sp>
        <p:nvSpPr>
          <p:cNvPr id="5" name="Title 4"/>
          <p:cNvSpPr>
            <a:spLocks noGrp="1"/>
          </p:cNvSpPr>
          <p:nvPr>
            <p:ph type="title"/>
          </p:nvPr>
        </p:nvSpPr>
        <p:spPr/>
        <p:txBody>
          <a:bodyPr>
            <a:normAutofit/>
          </a:bodyPr>
          <a:lstStyle/>
          <a:p>
            <a:r>
              <a:rPr lang="en-US" sz="2800" dirty="0" smtClean="0"/>
              <a:t>Study Objectives</a:t>
            </a:r>
            <a:endParaRPr lang="en-US" sz="2800" dirty="0"/>
          </a:p>
        </p:txBody>
      </p:sp>
      <p:sp>
        <p:nvSpPr>
          <p:cNvPr id="3" name="Content Placeholder 2"/>
          <p:cNvSpPr>
            <a:spLocks noGrp="1"/>
          </p:cNvSpPr>
          <p:nvPr>
            <p:ph idx="4294967295"/>
          </p:nvPr>
        </p:nvSpPr>
        <p:spPr>
          <a:xfrm>
            <a:off x="228600" y="1097280"/>
            <a:ext cx="8686800" cy="4232275"/>
          </a:xfrm>
        </p:spPr>
        <p:txBody>
          <a:bodyPr anchor="t">
            <a:noAutofit/>
          </a:bodyPr>
          <a:lstStyle/>
          <a:p>
            <a:pPr marL="231775" indent="-231775">
              <a:buSzPct val="100000"/>
            </a:pPr>
            <a:r>
              <a:rPr lang="en-US" sz="1800" dirty="0"/>
              <a:t>ARIN, a nonprofit member-based organization, supports the operation of the Internet through the management of Internet number resources throughout its service region; coordinates the development of policies by the community for the management of Internet Protocol number resources; and advances the Internet through information outreach.  ARIN is one of five Regional Internet Registries (RIRs) in the world. </a:t>
            </a:r>
          </a:p>
          <a:p>
            <a:pPr marL="231775" indent="-231775">
              <a:buSzPct val="100000"/>
            </a:pPr>
            <a:r>
              <a:rPr lang="en-US" sz="1800" dirty="0" smtClean="0"/>
              <a:t>Rockbridge Associates conducted this customer/member satisfaction survey to help ARIN better understand members’ satisfaction and needs as the Internet number registry landscape evolves.  The study objectives were as follows:</a:t>
            </a:r>
          </a:p>
          <a:p>
            <a:pPr marL="688975" lvl="2" indent="-231775">
              <a:buSzPct val="100000"/>
              <a:buFont typeface="Calibri" pitchFamily="34" charset="0"/>
              <a:buChar char="─"/>
            </a:pPr>
            <a:r>
              <a:rPr lang="en-US" sz="1600" dirty="0" smtClean="0"/>
              <a:t>Determine </a:t>
            </a:r>
            <a:r>
              <a:rPr lang="en-US" sz="1600" dirty="0"/>
              <a:t>members' expectations and needs from ARIN</a:t>
            </a:r>
          </a:p>
          <a:p>
            <a:pPr marL="688975" lvl="2" indent="-231775">
              <a:buSzPct val="100000"/>
              <a:buFont typeface="Calibri" pitchFamily="34" charset="0"/>
              <a:buChar char="─"/>
            </a:pPr>
            <a:r>
              <a:rPr lang="en-US" sz="1600" dirty="0"/>
              <a:t>Assess current satisfaction with ARIN's services and operations</a:t>
            </a:r>
          </a:p>
          <a:p>
            <a:pPr marL="688975" lvl="2" indent="-231775">
              <a:buSzPct val="100000"/>
              <a:buFont typeface="Calibri" pitchFamily="34" charset="0"/>
              <a:buChar char="─"/>
            </a:pPr>
            <a:r>
              <a:rPr lang="en-US" sz="1600" dirty="0"/>
              <a:t>Determine any unmet needs members have </a:t>
            </a:r>
          </a:p>
          <a:p>
            <a:pPr marL="688975" lvl="2" indent="-231775">
              <a:buSzPct val="100000"/>
              <a:buFont typeface="Calibri" pitchFamily="34" charset="0"/>
              <a:buChar char="─"/>
            </a:pPr>
            <a:r>
              <a:rPr lang="en-US" sz="1600" dirty="0"/>
              <a:t>Identify and prioritize areas for improvement</a:t>
            </a:r>
          </a:p>
          <a:p>
            <a:pPr marL="688975" lvl="2" indent="-231775">
              <a:buSzPct val="100000"/>
              <a:buFont typeface="Calibri" pitchFamily="34" charset="0"/>
              <a:buChar char="─"/>
            </a:pPr>
            <a:r>
              <a:rPr lang="en-US" sz="1600" dirty="0"/>
              <a:t>Assess current perceptions of the organization within the Internet community</a:t>
            </a:r>
          </a:p>
          <a:p>
            <a:pPr marL="688975" lvl="2" indent="-231775">
              <a:buSzPct val="100000"/>
              <a:buFont typeface="Calibri" pitchFamily="34" charset="0"/>
              <a:buChar char="─"/>
            </a:pPr>
            <a:r>
              <a:rPr lang="en-US" sz="1600" dirty="0"/>
              <a:t>Identify opportunities to better engage the Internet community in terms of outreach, education and fostering participation</a:t>
            </a:r>
          </a:p>
          <a:p>
            <a:endParaRPr lang="en-US" sz="1800" dirty="0"/>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2135573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285999"/>
            <a:ext cx="6400800" cy="2743200"/>
          </a:xfrm>
        </p:spPr>
        <p:txBody>
          <a:bodyPr anchor="t">
            <a:noAutofit/>
          </a:bodyPr>
          <a:lstStyle/>
          <a:p>
            <a:r>
              <a:rPr lang="en-US" cap="small" dirty="0" smtClean="0">
                <a:solidFill>
                  <a:schemeClr val="tx1"/>
                </a:solidFill>
              </a:rPr>
              <a:t>Familiarity &amp; Usage of ARIN Products and Services</a:t>
            </a:r>
            <a:endParaRPr lang="en-US" cap="small" dirty="0">
              <a:solidFill>
                <a:schemeClr val="tx1"/>
              </a:solidFill>
            </a:endParaRPr>
          </a:p>
        </p:txBody>
      </p:sp>
    </p:spTree>
    <p:extLst>
      <p:ext uri="{BB962C8B-B14F-4D97-AF65-F5344CB8AC3E}">
        <p14:creationId xmlns:p14="http://schemas.microsoft.com/office/powerpoint/2010/main" val="282672090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p:cNvSpPr>
            <a:spLocks noGrp="1"/>
          </p:cNvSpPr>
          <p:nvPr>
            <p:ph type="ftr" sz="quarter" idx="11"/>
          </p:nvPr>
        </p:nvSpPr>
        <p:spPr>
          <a:xfrm>
            <a:off x="10159" y="6492875"/>
            <a:ext cx="7498080" cy="365125"/>
          </a:xfrm>
        </p:spPr>
        <p:txBody>
          <a:bodyPr/>
          <a:lstStyle/>
          <a:p>
            <a:r>
              <a:rPr lang="en-US" dirty="0" smtClean="0"/>
              <a:t>Q6.  How familiar are you with ARIN and its activities?</a:t>
            </a:r>
            <a:endParaRPr lang="en-US" dirty="0"/>
          </a:p>
        </p:txBody>
      </p:sp>
      <p:sp>
        <p:nvSpPr>
          <p:cNvPr id="8" name="Slide Number Placeholder 7"/>
          <p:cNvSpPr>
            <a:spLocks noGrp="1"/>
          </p:cNvSpPr>
          <p:nvPr>
            <p:ph type="sldNum" sz="quarter" idx="12"/>
          </p:nvPr>
        </p:nvSpPr>
        <p:spPr>
          <a:xfrm>
            <a:off x="7350293" y="6492875"/>
            <a:ext cx="413375" cy="365125"/>
          </a:xfrm>
        </p:spPr>
        <p:txBody>
          <a:bodyPr/>
          <a:lstStyle/>
          <a:p>
            <a:fld id="{A2904778-740C-4267-8D48-353E71543621}" type="slidenum">
              <a:rPr lang="en-US" smtClean="0"/>
              <a:pPr/>
              <a:t>31</a:t>
            </a:fld>
            <a:endParaRPr lang="en-US"/>
          </a:p>
        </p:txBody>
      </p:sp>
      <p:sp>
        <p:nvSpPr>
          <p:cNvPr id="2" name="Title 1"/>
          <p:cNvSpPr>
            <a:spLocks noGrp="1"/>
          </p:cNvSpPr>
          <p:nvPr>
            <p:ph type="title"/>
          </p:nvPr>
        </p:nvSpPr>
        <p:spPr/>
        <p:txBody>
          <a:bodyPr>
            <a:noAutofit/>
          </a:bodyPr>
          <a:lstStyle/>
          <a:p>
            <a:r>
              <a:rPr lang="en-US" sz="2000" dirty="0" smtClean="0"/>
              <a:t>Just over half of community members are at least moderately familiar with ARIN, though only a tenth are highly familiar</a:t>
            </a:r>
            <a:endParaRPr lang="en-US" sz="1200" dirty="0"/>
          </a:p>
        </p:txBody>
      </p:sp>
      <p:sp>
        <p:nvSpPr>
          <p:cNvPr id="5" name="Title 1"/>
          <p:cNvSpPr txBox="1">
            <a:spLocks/>
          </p:cNvSpPr>
          <p:nvPr/>
        </p:nvSpPr>
        <p:spPr>
          <a:xfrm>
            <a:off x="3193341" y="1780673"/>
            <a:ext cx="3319219" cy="60267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smtClean="0">
                <a:solidFill>
                  <a:schemeClr val="tx1">
                    <a:lumMod val="75000"/>
                    <a:lumOff val="25000"/>
                  </a:schemeClr>
                </a:solidFill>
              </a:rPr>
              <a:t>Familiarity with ARIN</a:t>
            </a:r>
            <a:endParaRPr lang="en-US" sz="1800" b="1" dirty="0">
              <a:solidFill>
                <a:schemeClr val="tx1">
                  <a:lumMod val="75000"/>
                  <a:lumOff val="25000"/>
                </a:schemeClr>
              </a:solidFill>
            </a:endParaRPr>
          </a:p>
        </p:txBody>
      </p:sp>
      <p:graphicFrame>
        <p:nvGraphicFramePr>
          <p:cNvPr id="9" name="Content Placeholder 7"/>
          <p:cNvGraphicFramePr>
            <a:graphicFrameLocks/>
          </p:cNvGraphicFramePr>
          <p:nvPr>
            <p:extLst>
              <p:ext uri="{D42A27DB-BD31-4B8C-83A1-F6EECF244321}">
                <p14:modId xmlns:p14="http://schemas.microsoft.com/office/powerpoint/2010/main" val="2677370729"/>
              </p:ext>
            </p:extLst>
          </p:nvPr>
        </p:nvGraphicFramePr>
        <p:xfrm>
          <a:off x="1361440" y="2362211"/>
          <a:ext cx="6868159" cy="4177364"/>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traight Connector 10"/>
          <p:cNvCxnSpPr/>
          <p:nvPr/>
        </p:nvCxnSpPr>
        <p:spPr>
          <a:xfrm>
            <a:off x="2982976" y="2497328"/>
            <a:ext cx="0" cy="3291840"/>
          </a:xfrm>
          <a:prstGeom prst="line">
            <a:avLst/>
          </a:prstGeom>
          <a:ln w="9525"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3" name="Content Placeholder 2"/>
          <p:cNvSpPr txBox="1">
            <a:spLocks/>
          </p:cNvSpPr>
          <p:nvPr/>
        </p:nvSpPr>
        <p:spPr>
          <a:xfrm>
            <a:off x="228600" y="1097281"/>
            <a:ext cx="8686800" cy="802640"/>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231775" indent="-231775">
              <a:buSzPct val="100000"/>
            </a:pPr>
            <a:r>
              <a:rPr lang="en-US" sz="1800" dirty="0" smtClean="0"/>
              <a:t>Familiarity is much higher among Internet Service Providers; 75% of ISPs are highly/moderately familiar with ARIN, compared to 49% of Non-ISPs.</a:t>
            </a:r>
          </a:p>
          <a:p>
            <a:pPr>
              <a:buNone/>
            </a:pPr>
            <a:endParaRPr lang="en-US" sz="1800" dirty="0"/>
          </a:p>
        </p:txBody>
      </p:sp>
    </p:spTree>
    <p:extLst>
      <p:ext uri="{BB962C8B-B14F-4D97-AF65-F5344CB8AC3E}">
        <p14:creationId xmlns:p14="http://schemas.microsoft.com/office/powerpoint/2010/main" val="278006283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2904778-740C-4267-8D48-353E71543621}" type="slidenum">
              <a:rPr lang="en-US" smtClean="0"/>
              <a:pPr/>
              <a:t>32</a:t>
            </a:fld>
            <a:endParaRPr lang="en-US"/>
          </a:p>
        </p:txBody>
      </p:sp>
      <p:sp>
        <p:nvSpPr>
          <p:cNvPr id="2" name="Title 1"/>
          <p:cNvSpPr>
            <a:spLocks noGrp="1"/>
          </p:cNvSpPr>
          <p:nvPr>
            <p:ph type="title"/>
          </p:nvPr>
        </p:nvSpPr>
        <p:spPr/>
        <p:txBody>
          <a:bodyPr>
            <a:noAutofit/>
          </a:bodyPr>
          <a:lstStyle/>
          <a:p>
            <a:r>
              <a:rPr lang="en-US" sz="1800" dirty="0" smtClean="0"/>
              <a:t>The majority is familiar with every ARIN product or service.   Not surprisingly, WHOIS and IPv4 head the list.</a:t>
            </a:r>
            <a:endParaRPr lang="en-US" sz="1800" dirty="0"/>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824369393"/>
              </p:ext>
            </p:extLst>
          </p:nvPr>
        </p:nvGraphicFramePr>
        <p:xfrm>
          <a:off x="250257" y="1443789"/>
          <a:ext cx="8893743" cy="510139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2310064" y="902213"/>
            <a:ext cx="4523872" cy="60267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smtClean="0">
                <a:solidFill>
                  <a:schemeClr val="tx1">
                    <a:lumMod val="75000"/>
                    <a:lumOff val="25000"/>
                  </a:schemeClr>
                </a:solidFill>
              </a:rPr>
              <a:t>Familiarity with ARIN Products and Services</a:t>
            </a:r>
            <a:r>
              <a:rPr lang="en-US" sz="1800" dirty="0" smtClean="0">
                <a:solidFill>
                  <a:schemeClr val="tx1">
                    <a:lumMod val="75000"/>
                    <a:lumOff val="25000"/>
                  </a:schemeClr>
                </a:solidFill>
              </a:rPr>
              <a:t/>
            </a:r>
            <a:br>
              <a:rPr lang="en-US" sz="1800" dirty="0" smtClean="0">
                <a:solidFill>
                  <a:schemeClr val="tx1">
                    <a:lumMod val="75000"/>
                    <a:lumOff val="25000"/>
                  </a:schemeClr>
                </a:solidFill>
              </a:rPr>
            </a:br>
            <a:r>
              <a:rPr lang="en-US" sz="1400" dirty="0" smtClean="0">
                <a:solidFill>
                  <a:schemeClr val="tx1">
                    <a:lumMod val="75000"/>
                    <a:lumOff val="25000"/>
                  </a:schemeClr>
                </a:solidFill>
              </a:rPr>
              <a:t>(n=699)</a:t>
            </a:r>
            <a:endParaRPr lang="en-US" sz="1800" dirty="0">
              <a:solidFill>
                <a:schemeClr val="tx1">
                  <a:lumMod val="75000"/>
                  <a:lumOff val="25000"/>
                </a:schemeClr>
              </a:solidFill>
            </a:endParaRPr>
          </a:p>
        </p:txBody>
      </p:sp>
      <p:sp>
        <p:nvSpPr>
          <p:cNvPr id="11" name="Footer Placeholder 10"/>
          <p:cNvSpPr>
            <a:spLocks noGrp="1"/>
          </p:cNvSpPr>
          <p:nvPr>
            <p:ph type="ftr" sz="quarter" idx="11"/>
          </p:nvPr>
        </p:nvSpPr>
        <p:spPr/>
        <p:txBody>
          <a:bodyPr/>
          <a:lstStyle/>
          <a:p>
            <a:r>
              <a:rPr lang="en-US" dirty="0" smtClean="0"/>
              <a:t>Q7.  Below is a list of services and products developed by ARIN.  For each one, please indicate how frequently you use each product or service (not familiar was an option).</a:t>
            </a:r>
          </a:p>
        </p:txBody>
      </p:sp>
    </p:spTree>
    <p:extLst>
      <p:ext uri="{BB962C8B-B14F-4D97-AF65-F5344CB8AC3E}">
        <p14:creationId xmlns:p14="http://schemas.microsoft.com/office/powerpoint/2010/main" val="165213561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2904778-740C-4267-8D48-353E71543621}" type="slidenum">
              <a:rPr lang="en-US" smtClean="0"/>
              <a:pPr/>
              <a:t>33</a:t>
            </a:fld>
            <a:endParaRPr lang="en-US"/>
          </a:p>
        </p:txBody>
      </p:sp>
      <p:sp>
        <p:nvSpPr>
          <p:cNvPr id="2" name="Title 1"/>
          <p:cNvSpPr>
            <a:spLocks noGrp="1"/>
          </p:cNvSpPr>
          <p:nvPr>
            <p:ph type="title"/>
          </p:nvPr>
        </p:nvSpPr>
        <p:spPr/>
        <p:txBody>
          <a:bodyPr>
            <a:noAutofit/>
          </a:bodyPr>
          <a:lstStyle/>
          <a:p>
            <a:r>
              <a:rPr lang="en-US" sz="1800" dirty="0" smtClean="0"/>
              <a:t>WHOIS is the most frequently used ARIN product followed by ARIN Online and Reverse DNS. Several products and services appear to be narrowly marketed with up to one-third of community members completely unaware of the many products and services.</a:t>
            </a:r>
            <a:endParaRPr lang="en-US" sz="1100" dirty="0"/>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824369393"/>
              </p:ext>
            </p:extLst>
          </p:nvPr>
        </p:nvGraphicFramePr>
        <p:xfrm>
          <a:off x="250257" y="1443789"/>
          <a:ext cx="8893743" cy="5006707"/>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991404" y="902213"/>
            <a:ext cx="3445844" cy="60267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smtClean="0">
                <a:solidFill>
                  <a:schemeClr val="tx1">
                    <a:lumMod val="75000"/>
                    <a:lumOff val="25000"/>
                  </a:schemeClr>
                </a:solidFill>
              </a:rPr>
              <a:t>Use of ARIN Products and Services</a:t>
            </a:r>
            <a:br>
              <a:rPr lang="en-US" sz="1800" b="1" dirty="0" smtClean="0">
                <a:solidFill>
                  <a:schemeClr val="tx1">
                    <a:lumMod val="75000"/>
                    <a:lumOff val="25000"/>
                  </a:schemeClr>
                </a:solidFill>
              </a:rPr>
            </a:br>
            <a:r>
              <a:rPr lang="en-US" sz="1400" dirty="0" smtClean="0">
                <a:solidFill>
                  <a:schemeClr val="tx1">
                    <a:lumMod val="75000"/>
                    <a:lumOff val="25000"/>
                  </a:schemeClr>
                </a:solidFill>
              </a:rPr>
              <a:t>(n=699)</a:t>
            </a:r>
            <a:endParaRPr lang="en-US" sz="1800" dirty="0">
              <a:solidFill>
                <a:schemeClr val="tx1">
                  <a:lumMod val="75000"/>
                  <a:lumOff val="25000"/>
                </a:schemeClr>
              </a:solidFill>
            </a:endParaRPr>
          </a:p>
        </p:txBody>
      </p:sp>
      <p:sp>
        <p:nvSpPr>
          <p:cNvPr id="11" name="Footer Placeholder 10"/>
          <p:cNvSpPr>
            <a:spLocks noGrp="1"/>
          </p:cNvSpPr>
          <p:nvPr>
            <p:ph type="ftr" sz="quarter" idx="11"/>
          </p:nvPr>
        </p:nvSpPr>
        <p:spPr/>
        <p:txBody>
          <a:bodyPr/>
          <a:lstStyle/>
          <a:p>
            <a:r>
              <a:rPr lang="en-US" dirty="0" smtClean="0"/>
              <a:t>Q7.  Below is a list of services and products developed by ARIN.  For each one, please indicate how frequently you use each product or service.</a:t>
            </a:r>
            <a:br>
              <a:rPr lang="en-US" dirty="0" smtClean="0"/>
            </a:br>
            <a:r>
              <a:rPr lang="en-US" dirty="0" smtClean="0"/>
              <a:t>Q9a. Why haven’t you used ARIN Online? </a:t>
            </a:r>
          </a:p>
        </p:txBody>
      </p:sp>
      <p:sp>
        <p:nvSpPr>
          <p:cNvPr id="10" name="Rectangular Callout 9"/>
          <p:cNvSpPr/>
          <p:nvPr/>
        </p:nvSpPr>
        <p:spPr>
          <a:xfrm>
            <a:off x="6553601" y="1827646"/>
            <a:ext cx="2426770" cy="954055"/>
          </a:xfrm>
          <a:prstGeom prst="wedgeRectCallout">
            <a:avLst>
              <a:gd name="adj1" fmla="val -62138"/>
              <a:gd name="adj2" fmla="val -39292"/>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 indent="-57150" algn="ctr">
              <a:spcAft>
                <a:spcPts val="300"/>
              </a:spcAft>
            </a:pPr>
            <a:r>
              <a:rPr lang="en-US" sz="1100" i="1" dirty="0" smtClean="0">
                <a:solidFill>
                  <a:schemeClr val="tx1">
                    <a:lumMod val="75000"/>
                    <a:lumOff val="25000"/>
                  </a:schemeClr>
                </a:solidFill>
              </a:rPr>
              <a:t>“I don’t think I have any need to use it.”</a:t>
            </a:r>
          </a:p>
          <a:p>
            <a:pPr marL="57150" indent="-57150" algn="ctr">
              <a:spcAft>
                <a:spcPts val="300"/>
              </a:spcAft>
            </a:pPr>
            <a:r>
              <a:rPr lang="en-US" sz="1100" i="1" dirty="0" smtClean="0">
                <a:solidFill>
                  <a:schemeClr val="tx1">
                    <a:lumMod val="75000"/>
                    <a:lumOff val="25000"/>
                  </a:schemeClr>
                </a:solidFill>
              </a:rPr>
              <a:t>“I rarely if ever, need it.”</a:t>
            </a:r>
          </a:p>
          <a:p>
            <a:pPr marL="57150" indent="-57150" algn="ctr">
              <a:spcAft>
                <a:spcPts val="300"/>
              </a:spcAft>
            </a:pPr>
            <a:r>
              <a:rPr lang="en-US" sz="1100" i="1" dirty="0" smtClean="0">
                <a:solidFill>
                  <a:schemeClr val="tx1">
                    <a:lumMod val="75000"/>
                    <a:lumOff val="25000"/>
                  </a:schemeClr>
                </a:solidFill>
              </a:rPr>
              <a:t>“I’m not really sure what it is.”</a:t>
            </a:r>
          </a:p>
          <a:p>
            <a:pPr marL="57150" indent="-57150" algn="ctr">
              <a:spcAft>
                <a:spcPts val="300"/>
              </a:spcAft>
            </a:pPr>
            <a:r>
              <a:rPr lang="en-US" sz="1100" i="1" dirty="0" smtClean="0">
                <a:solidFill>
                  <a:schemeClr val="tx1">
                    <a:lumMod val="75000"/>
                    <a:lumOff val="25000"/>
                  </a:schemeClr>
                </a:solidFill>
              </a:rPr>
              <a:t>“Didn’t know it was available.”</a:t>
            </a:r>
          </a:p>
        </p:txBody>
      </p:sp>
      <p:sp>
        <p:nvSpPr>
          <p:cNvPr id="12" name="Content Placeholder 2"/>
          <p:cNvSpPr txBox="1">
            <a:spLocks/>
          </p:cNvSpPr>
          <p:nvPr/>
        </p:nvSpPr>
        <p:spPr>
          <a:xfrm>
            <a:off x="5351646" y="2868328"/>
            <a:ext cx="3696099" cy="802640"/>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sz="1600" dirty="0" smtClean="0"/>
              <a:t>Community members who do not use ARIN Online do not need it or have little knowledge of what it offers.</a:t>
            </a:r>
          </a:p>
          <a:p>
            <a:pPr>
              <a:buNone/>
            </a:pPr>
            <a:endParaRPr lang="en-US" sz="1600" dirty="0"/>
          </a:p>
        </p:txBody>
      </p:sp>
    </p:spTree>
    <p:extLst>
      <p:ext uri="{BB962C8B-B14F-4D97-AF65-F5344CB8AC3E}">
        <p14:creationId xmlns:p14="http://schemas.microsoft.com/office/powerpoint/2010/main" val="165213561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2904778-740C-4267-8D48-353E71543621}" type="slidenum">
              <a:rPr lang="en-US" smtClean="0"/>
              <a:pPr/>
              <a:t>34</a:t>
            </a:fld>
            <a:endParaRPr lang="en-US"/>
          </a:p>
        </p:txBody>
      </p:sp>
      <p:sp>
        <p:nvSpPr>
          <p:cNvPr id="2" name="Title 1"/>
          <p:cNvSpPr>
            <a:spLocks noGrp="1"/>
          </p:cNvSpPr>
          <p:nvPr>
            <p:ph type="title"/>
          </p:nvPr>
        </p:nvSpPr>
        <p:spPr/>
        <p:txBody>
          <a:bodyPr>
            <a:noAutofit/>
          </a:bodyPr>
          <a:lstStyle/>
          <a:p>
            <a:r>
              <a:rPr lang="en-US" sz="1800" dirty="0" smtClean="0"/>
              <a:t>Satisfaction is high with ARIN’s most frequently used products (WHOIS and Reverse DNS).  At least two out of three tend to be satisfied with any product or service. </a:t>
            </a:r>
            <a:endParaRPr lang="en-US" sz="1800" dirty="0"/>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824369393"/>
              </p:ext>
            </p:extLst>
          </p:nvPr>
        </p:nvGraphicFramePr>
        <p:xfrm>
          <a:off x="250257" y="1636293"/>
          <a:ext cx="8893743" cy="4985886"/>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2021306" y="979213"/>
            <a:ext cx="5101388" cy="60267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1" dirty="0" smtClean="0">
                <a:solidFill>
                  <a:schemeClr val="tx1">
                    <a:lumMod val="75000"/>
                    <a:lumOff val="25000"/>
                  </a:schemeClr>
                </a:solidFill>
              </a:rPr>
              <a:t>Satisfaction with ARIN Products and Services </a:t>
            </a:r>
            <a:br>
              <a:rPr lang="en-US" sz="1600" b="1" dirty="0" smtClean="0">
                <a:solidFill>
                  <a:schemeClr val="tx1">
                    <a:lumMod val="75000"/>
                    <a:lumOff val="25000"/>
                  </a:schemeClr>
                </a:solidFill>
              </a:rPr>
            </a:br>
            <a:r>
              <a:rPr lang="en-US" sz="1600" b="1" dirty="0" smtClean="0">
                <a:solidFill>
                  <a:schemeClr val="tx1">
                    <a:lumMod val="75000"/>
                    <a:lumOff val="25000"/>
                  </a:schemeClr>
                </a:solidFill>
              </a:rPr>
              <a:t>% Highly Satisfied (6-7)</a:t>
            </a:r>
            <a:r>
              <a:rPr lang="en-US" sz="1800" dirty="0" smtClean="0">
                <a:solidFill>
                  <a:schemeClr val="tx1">
                    <a:lumMod val="75000"/>
                    <a:lumOff val="25000"/>
                  </a:schemeClr>
                </a:solidFill>
              </a:rPr>
              <a:t/>
            </a:r>
            <a:br>
              <a:rPr lang="en-US" sz="1800" dirty="0" smtClean="0">
                <a:solidFill>
                  <a:schemeClr val="tx1">
                    <a:lumMod val="75000"/>
                    <a:lumOff val="25000"/>
                  </a:schemeClr>
                </a:solidFill>
              </a:rPr>
            </a:br>
            <a:r>
              <a:rPr lang="en-US" sz="1200" dirty="0" smtClean="0">
                <a:solidFill>
                  <a:schemeClr val="tx1">
                    <a:lumMod val="75000"/>
                    <a:lumOff val="25000"/>
                  </a:schemeClr>
                </a:solidFill>
              </a:rPr>
              <a:t>Among those who have used product or service; n=113-627)</a:t>
            </a:r>
          </a:p>
        </p:txBody>
      </p:sp>
      <p:sp>
        <p:nvSpPr>
          <p:cNvPr id="11" name="Footer Placeholder 10"/>
          <p:cNvSpPr>
            <a:spLocks noGrp="1"/>
          </p:cNvSpPr>
          <p:nvPr>
            <p:ph type="ftr" sz="quarter" idx="11"/>
          </p:nvPr>
        </p:nvSpPr>
        <p:spPr/>
        <p:txBody>
          <a:bodyPr/>
          <a:lstStyle/>
          <a:p>
            <a:r>
              <a:rPr lang="en-US" dirty="0" smtClean="0"/>
              <a:t>Q8. How satisfied are you with each of the following products and services offered by ARIN?</a:t>
            </a:r>
          </a:p>
        </p:txBody>
      </p:sp>
    </p:spTree>
    <p:extLst>
      <p:ext uri="{BB962C8B-B14F-4D97-AF65-F5344CB8AC3E}">
        <p14:creationId xmlns:p14="http://schemas.microsoft.com/office/powerpoint/2010/main" val="165213561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p:cNvSpPr>
            <a:spLocks noGrp="1"/>
          </p:cNvSpPr>
          <p:nvPr>
            <p:ph type="ftr" sz="quarter" idx="11"/>
          </p:nvPr>
        </p:nvSpPr>
        <p:spPr/>
        <p:txBody>
          <a:bodyPr/>
          <a:lstStyle/>
          <a:p>
            <a:r>
              <a:rPr lang="en-US" dirty="0" smtClean="0"/>
              <a:t>Q10.  Below is a list of events and meetings facilitated by ARIN.  Please check the ones you have attended in the past two years</a:t>
            </a:r>
          </a:p>
        </p:txBody>
      </p:sp>
      <p:sp>
        <p:nvSpPr>
          <p:cNvPr id="6" name="Slide Number Placeholder 5"/>
          <p:cNvSpPr>
            <a:spLocks noGrp="1"/>
          </p:cNvSpPr>
          <p:nvPr>
            <p:ph type="sldNum" sz="quarter" idx="12"/>
          </p:nvPr>
        </p:nvSpPr>
        <p:spPr/>
        <p:txBody>
          <a:bodyPr/>
          <a:lstStyle/>
          <a:p>
            <a:fld id="{A2904778-740C-4267-8D48-353E71543621}" type="slidenum">
              <a:rPr lang="en-US" smtClean="0"/>
              <a:pPr/>
              <a:t>35</a:t>
            </a:fld>
            <a:endParaRPr lang="en-US"/>
          </a:p>
        </p:txBody>
      </p:sp>
      <p:sp>
        <p:nvSpPr>
          <p:cNvPr id="2" name="Title 1"/>
          <p:cNvSpPr>
            <a:spLocks noGrp="1"/>
          </p:cNvSpPr>
          <p:nvPr>
            <p:ph type="title"/>
          </p:nvPr>
        </p:nvSpPr>
        <p:spPr/>
        <p:txBody>
          <a:bodyPr>
            <a:noAutofit/>
          </a:bodyPr>
          <a:lstStyle/>
          <a:p>
            <a:r>
              <a:rPr lang="en-US" sz="2000" dirty="0" smtClean="0"/>
              <a:t>The vast majority of the community does not attend ARIN events </a:t>
            </a:r>
            <a:r>
              <a:rPr lang="en-US" sz="2800" dirty="0" smtClean="0"/>
              <a:t/>
            </a:r>
            <a:br>
              <a:rPr lang="en-US" sz="2800" dirty="0" smtClean="0"/>
            </a:br>
            <a:endParaRPr lang="en-US" sz="1200" dirty="0"/>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2548953011"/>
              </p:ext>
            </p:extLst>
          </p:nvPr>
        </p:nvGraphicFramePr>
        <p:xfrm>
          <a:off x="154005" y="1958975"/>
          <a:ext cx="8989996" cy="4216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2153884" y="1296604"/>
            <a:ext cx="4836232" cy="60267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smtClean="0">
                <a:solidFill>
                  <a:schemeClr val="tx1">
                    <a:lumMod val="75000"/>
                    <a:lumOff val="25000"/>
                  </a:schemeClr>
                </a:solidFill>
              </a:rPr>
              <a:t>Attendance of ARIN Events</a:t>
            </a:r>
            <a:r>
              <a:rPr lang="en-US" sz="2000" dirty="0" smtClean="0">
                <a:solidFill>
                  <a:schemeClr val="tx1">
                    <a:lumMod val="75000"/>
                    <a:lumOff val="25000"/>
                  </a:schemeClr>
                </a:solidFill>
              </a:rPr>
              <a:t/>
            </a:r>
            <a:br>
              <a:rPr lang="en-US" sz="2000" dirty="0" smtClean="0">
                <a:solidFill>
                  <a:schemeClr val="tx1">
                    <a:lumMod val="75000"/>
                    <a:lumOff val="25000"/>
                  </a:schemeClr>
                </a:solidFill>
              </a:rPr>
            </a:br>
            <a:r>
              <a:rPr lang="en-US" sz="1400" dirty="0" smtClean="0">
                <a:solidFill>
                  <a:schemeClr val="tx1">
                    <a:lumMod val="75000"/>
                    <a:lumOff val="25000"/>
                  </a:schemeClr>
                </a:solidFill>
              </a:rPr>
              <a:t>(n=699)</a:t>
            </a:r>
            <a:endParaRPr lang="en-US" sz="2000" dirty="0">
              <a:solidFill>
                <a:schemeClr val="tx1">
                  <a:lumMod val="75000"/>
                  <a:lumOff val="25000"/>
                </a:schemeClr>
              </a:solidFill>
            </a:endParaRPr>
          </a:p>
        </p:txBody>
      </p:sp>
    </p:spTree>
    <p:extLst>
      <p:ext uri="{BB962C8B-B14F-4D97-AF65-F5344CB8AC3E}">
        <p14:creationId xmlns:p14="http://schemas.microsoft.com/office/powerpoint/2010/main" val="85412632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Q10a. What events and meetings </a:t>
            </a:r>
            <a:r>
              <a:rPr lang="en-US" u="sng" dirty="0" smtClean="0"/>
              <a:t>not</a:t>
            </a:r>
            <a:r>
              <a:rPr lang="en-US" dirty="0" smtClean="0"/>
              <a:t> facilitated by ARIN have you attended in the past two years related to Internet number registry topics? </a:t>
            </a:r>
            <a:endParaRPr lang="en-US" dirty="0"/>
          </a:p>
        </p:txBody>
      </p:sp>
      <p:sp>
        <p:nvSpPr>
          <p:cNvPr id="5" name="Slide Number Placeholder 4"/>
          <p:cNvSpPr>
            <a:spLocks noGrp="1"/>
          </p:cNvSpPr>
          <p:nvPr>
            <p:ph type="sldNum" sz="quarter" idx="12"/>
          </p:nvPr>
        </p:nvSpPr>
        <p:spPr/>
        <p:txBody>
          <a:bodyPr/>
          <a:lstStyle/>
          <a:p>
            <a:fld id="{A2904778-740C-4267-8D48-353E71543621}" type="slidenum">
              <a:rPr lang="en-US" smtClean="0"/>
              <a:pPr/>
              <a:t>36</a:t>
            </a:fld>
            <a:endParaRPr lang="en-US"/>
          </a:p>
        </p:txBody>
      </p:sp>
      <p:sp>
        <p:nvSpPr>
          <p:cNvPr id="6" name="Title 5"/>
          <p:cNvSpPr>
            <a:spLocks noGrp="1"/>
          </p:cNvSpPr>
          <p:nvPr>
            <p:ph type="title"/>
          </p:nvPr>
        </p:nvSpPr>
        <p:spPr/>
        <p:txBody>
          <a:bodyPr>
            <a:normAutofit/>
          </a:bodyPr>
          <a:lstStyle/>
          <a:p>
            <a:r>
              <a:rPr lang="en-US" sz="2000" dirty="0" smtClean="0"/>
              <a:t>ARIN community members mentioned a number of other meetings they attend in connection with their jobs.  NANOG, CISCO, other RIRs and IPv6 related events were most frequently mentioned.</a:t>
            </a:r>
            <a:endParaRPr lang="en-US" sz="2000" dirty="0"/>
          </a:p>
        </p:txBody>
      </p:sp>
      <p:graphicFrame>
        <p:nvGraphicFramePr>
          <p:cNvPr id="11" name="Table 10"/>
          <p:cNvGraphicFramePr>
            <a:graphicFrameLocks noGrp="1"/>
          </p:cNvGraphicFramePr>
          <p:nvPr>
            <p:extLst>
              <p:ext uri="{D42A27DB-BD31-4B8C-83A1-F6EECF244321}">
                <p14:modId xmlns:p14="http://schemas.microsoft.com/office/powerpoint/2010/main" val="3942402467"/>
              </p:ext>
            </p:extLst>
          </p:nvPr>
        </p:nvGraphicFramePr>
        <p:xfrm>
          <a:off x="385000" y="2069405"/>
          <a:ext cx="4364419" cy="4437793"/>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1983232"/>
                <a:gridCol w="2381187"/>
              </a:tblGrid>
              <a:tr h="286633">
                <a:tc gridSpan="2">
                  <a:txBody>
                    <a:bodyPr/>
                    <a:lstStyle/>
                    <a:p>
                      <a:pPr algn="l"/>
                      <a:r>
                        <a:rPr lang="en-US" sz="1600" b="1" dirty="0" smtClean="0">
                          <a:solidFill>
                            <a:schemeClr val="bg1"/>
                          </a:solidFill>
                          <a:latin typeface="+mn-lt"/>
                        </a:rPr>
                        <a:t>Events include: </a:t>
                      </a:r>
                      <a:endParaRPr lang="en-US" sz="1600" b="0" dirty="0" smtClean="0">
                        <a:solidFill>
                          <a:schemeClr val="bg1"/>
                        </a:solidFill>
                        <a:latin typeface="+mn-lt"/>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chemeClr val="accent1"/>
                    </a:solidFill>
                  </a:tcPr>
                </a:tc>
                <a:tc hMerge="1">
                  <a:txBody>
                    <a:bodyPr/>
                    <a:lstStyle/>
                    <a:p>
                      <a:pPr algn="ctr" fontAlgn="b"/>
                      <a:endParaRPr lang="en-US" sz="1100" b="1" i="0" u="none" strike="noStrike" dirty="0" smtClean="0">
                        <a:solidFill>
                          <a:schemeClr val="bg1"/>
                        </a:solidFill>
                        <a:latin typeface="+mn-lt"/>
                      </a:endParaRPr>
                    </a:p>
                  </a:txBody>
                  <a:tcPr marL="45720" marR="45720" anchor="ctr">
                    <a:lnT w="19050" cap="flat" cmpd="sng" algn="ctr">
                      <a:solidFill>
                        <a:schemeClr val="bg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tx1">
                        <a:lumMod val="75000"/>
                        <a:lumOff val="25000"/>
                      </a:schemeClr>
                    </a:solidFill>
                  </a:tcPr>
                </a:tc>
              </a:tr>
              <a:tr h="273349">
                <a:tc>
                  <a:txBody>
                    <a:bodyPr/>
                    <a:lstStyle/>
                    <a:p>
                      <a:pPr algn="l" rtl="0" fontAlgn="ctr">
                        <a:buFont typeface="Arial" pitchFamily="34" charset="0"/>
                        <a:buChar char="•"/>
                      </a:pPr>
                      <a:r>
                        <a:rPr lang="en-US" sz="1400" b="0" i="0" u="none" strike="noStrike" dirty="0" smtClean="0">
                          <a:solidFill>
                            <a:srgbClr val="000000"/>
                          </a:solidFill>
                          <a:effectLst/>
                          <a:latin typeface="+mn-lt"/>
                        </a:rPr>
                        <a:t> AFRINIC</a:t>
                      </a:r>
                      <a:endParaRPr lang="en-US" sz="1400" b="0" i="0" u="none" strike="noStrike" dirty="0">
                        <a:solidFill>
                          <a:srgbClr val="000000"/>
                        </a:solidFill>
                        <a:effectLst/>
                        <a:latin typeface="+mn-lt"/>
                      </a:endParaRPr>
                    </a:p>
                  </a:txBody>
                  <a:tcPr marT="9525" marB="0" anchor="ctr">
                    <a:lnL w="12700" cap="flat" cmpd="sng" algn="ctr">
                      <a:solidFill>
                        <a:schemeClr val="bg2"/>
                      </a:solidFill>
                      <a:prstDash val="solid"/>
                      <a:round/>
                      <a:headEnd type="none" w="med" len="med"/>
                      <a:tailEnd type="none" w="med" len="med"/>
                    </a:lnL>
                    <a:solidFill>
                      <a:schemeClr val="bg1"/>
                    </a:solidFill>
                  </a:tcPr>
                </a:tc>
                <a:tc>
                  <a:txBody>
                    <a:bodyPr/>
                    <a:lstStyle/>
                    <a:p>
                      <a:pPr algn="l" rtl="0" fontAlgn="ctr">
                        <a:buFont typeface="Arial" pitchFamily="34" charset="0"/>
                        <a:buChar char="•"/>
                      </a:pPr>
                      <a:r>
                        <a:rPr lang="en-US" sz="1400" b="0" i="0" u="none" strike="noStrike" dirty="0" smtClean="0">
                          <a:solidFill>
                            <a:srgbClr val="000000"/>
                          </a:solidFill>
                          <a:effectLst/>
                          <a:latin typeface="+mn-lt"/>
                        </a:rPr>
                        <a:t> IGF</a:t>
                      </a:r>
                      <a:endParaRPr lang="en-US" sz="1400" b="0" i="0" u="none" strike="noStrike" dirty="0">
                        <a:solidFill>
                          <a:srgbClr val="000000"/>
                        </a:solidFill>
                        <a:effectLst/>
                        <a:latin typeface="+mn-lt"/>
                      </a:endParaRPr>
                    </a:p>
                  </a:txBody>
                  <a:tcPr marT="9525" marB="0" anchor="ctr">
                    <a:lnR w="12700" cap="flat" cmpd="sng" algn="ctr">
                      <a:solidFill>
                        <a:schemeClr val="bg2"/>
                      </a:solidFill>
                      <a:prstDash val="solid"/>
                      <a:round/>
                      <a:headEnd type="none" w="med" len="med"/>
                      <a:tailEnd type="none" w="med" len="med"/>
                    </a:lnR>
                    <a:solidFill>
                      <a:schemeClr val="bg1"/>
                    </a:solidFill>
                  </a:tcPr>
                </a:tc>
              </a:tr>
              <a:tr h="273349">
                <a:tc>
                  <a:txBody>
                    <a:bodyPr/>
                    <a:lstStyle/>
                    <a:p>
                      <a:pPr algn="l" rtl="0" fontAlgn="ctr">
                        <a:buFont typeface="Arial" pitchFamily="34" charset="0"/>
                        <a:buChar char="•"/>
                      </a:pPr>
                      <a:r>
                        <a:rPr lang="en-US" sz="1400" b="0" i="0" u="none" strike="noStrike" dirty="0" smtClean="0">
                          <a:solidFill>
                            <a:srgbClr val="000000"/>
                          </a:solidFill>
                          <a:effectLst/>
                          <a:latin typeface="+mn-lt"/>
                        </a:rPr>
                        <a:t> APNIC</a:t>
                      </a:r>
                      <a:endParaRPr lang="en-US" sz="1400" b="0" i="0" u="none" strike="noStrike" dirty="0">
                        <a:solidFill>
                          <a:srgbClr val="000000"/>
                        </a:solidFill>
                        <a:effectLst/>
                        <a:latin typeface="+mn-lt"/>
                      </a:endParaRPr>
                    </a:p>
                  </a:txBody>
                  <a:tcPr marT="9525" marB="0" anchor="ctr">
                    <a:lnL w="12700" cap="flat" cmpd="sng" algn="ctr">
                      <a:solidFill>
                        <a:schemeClr val="bg2"/>
                      </a:solidFill>
                      <a:prstDash val="solid"/>
                      <a:round/>
                      <a:headEnd type="none" w="med" len="med"/>
                      <a:tailEnd type="none" w="med" len="med"/>
                    </a:lnL>
                    <a:solidFill>
                      <a:schemeClr val="bg1"/>
                    </a:solidFill>
                  </a:tcPr>
                </a:tc>
                <a:tc>
                  <a:txBody>
                    <a:bodyPr/>
                    <a:lstStyle/>
                    <a:p>
                      <a:pPr algn="l" rtl="0" fontAlgn="ctr">
                        <a:buFont typeface="Arial" pitchFamily="34" charset="0"/>
                        <a:buChar char="•"/>
                      </a:pPr>
                      <a:r>
                        <a:rPr lang="en-US" sz="1400" b="0" i="0" u="none" strike="noStrike" dirty="0" smtClean="0">
                          <a:solidFill>
                            <a:srgbClr val="000000"/>
                          </a:solidFill>
                          <a:effectLst/>
                          <a:latin typeface="+mn-lt"/>
                        </a:rPr>
                        <a:t> Internet2</a:t>
                      </a:r>
                      <a:endParaRPr lang="en-US" sz="1400" b="0" i="0" u="none" strike="noStrike" dirty="0">
                        <a:solidFill>
                          <a:srgbClr val="000000"/>
                        </a:solidFill>
                        <a:effectLst/>
                        <a:latin typeface="+mn-lt"/>
                      </a:endParaRPr>
                    </a:p>
                  </a:txBody>
                  <a:tcPr marT="9525" marB="0" anchor="ctr">
                    <a:lnR w="12700" cap="flat" cmpd="sng" algn="ctr">
                      <a:solidFill>
                        <a:schemeClr val="bg2"/>
                      </a:solidFill>
                      <a:prstDash val="solid"/>
                      <a:round/>
                      <a:headEnd type="none" w="med" len="med"/>
                      <a:tailEnd type="none" w="med" len="med"/>
                    </a:lnR>
                    <a:solidFill>
                      <a:schemeClr val="bg1"/>
                    </a:solidFill>
                  </a:tcPr>
                </a:tc>
              </a:tr>
              <a:tr h="273349">
                <a:tc>
                  <a:txBody>
                    <a:bodyPr/>
                    <a:lstStyle/>
                    <a:p>
                      <a:pPr algn="l" rtl="0" fontAlgn="ctr">
                        <a:buFont typeface="Arial" pitchFamily="34" charset="0"/>
                        <a:buChar char="•"/>
                      </a:pPr>
                      <a:r>
                        <a:rPr lang="en-US" sz="1400" b="0" i="0" u="none" strike="noStrike" dirty="0" smtClean="0">
                          <a:solidFill>
                            <a:srgbClr val="000000"/>
                          </a:solidFill>
                          <a:effectLst/>
                          <a:latin typeface="+mn-lt"/>
                        </a:rPr>
                        <a:t> CANTO</a:t>
                      </a:r>
                      <a:endParaRPr lang="en-US" sz="1400" b="0" i="0" u="none" strike="noStrike" dirty="0">
                        <a:solidFill>
                          <a:srgbClr val="000000"/>
                        </a:solidFill>
                        <a:effectLst/>
                        <a:latin typeface="+mn-lt"/>
                      </a:endParaRPr>
                    </a:p>
                  </a:txBody>
                  <a:tcPr marT="9525" marB="0" anchor="ctr">
                    <a:lnL w="12700" cap="flat" cmpd="sng" algn="ctr">
                      <a:solidFill>
                        <a:schemeClr val="bg2"/>
                      </a:solidFill>
                      <a:prstDash val="solid"/>
                      <a:round/>
                      <a:headEnd type="none" w="med" len="med"/>
                      <a:tailEnd type="none" w="med" len="med"/>
                    </a:lnL>
                    <a:solidFill>
                      <a:schemeClr val="bg1"/>
                    </a:solidFill>
                  </a:tcPr>
                </a:tc>
                <a:tc>
                  <a:txBody>
                    <a:bodyPr/>
                    <a:lstStyle/>
                    <a:p>
                      <a:pPr algn="l" rtl="0" fontAlgn="ctr">
                        <a:buFont typeface="Arial" pitchFamily="34" charset="0"/>
                        <a:buChar char="•"/>
                      </a:pPr>
                      <a:r>
                        <a:rPr lang="en-US" sz="1400" b="0" i="0" u="none" strike="noStrike" dirty="0" smtClean="0">
                          <a:solidFill>
                            <a:srgbClr val="000000"/>
                          </a:solidFill>
                          <a:effectLst/>
                          <a:latin typeface="+mn-lt"/>
                        </a:rPr>
                        <a:t> </a:t>
                      </a:r>
                      <a:r>
                        <a:rPr lang="en-US" sz="1400" b="0" i="0" u="none" strike="noStrike" dirty="0" err="1" smtClean="0">
                          <a:solidFill>
                            <a:srgbClr val="000000"/>
                          </a:solidFill>
                          <a:effectLst/>
                          <a:latin typeface="+mn-lt"/>
                        </a:rPr>
                        <a:t>Interop</a:t>
                      </a:r>
                      <a:endParaRPr lang="en-US" sz="1400" b="0" i="0" u="none" strike="noStrike" dirty="0">
                        <a:solidFill>
                          <a:srgbClr val="000000"/>
                        </a:solidFill>
                        <a:effectLst/>
                        <a:latin typeface="+mn-lt"/>
                      </a:endParaRPr>
                    </a:p>
                  </a:txBody>
                  <a:tcPr marT="9525" marB="0" anchor="ctr">
                    <a:lnR w="12700" cap="flat" cmpd="sng" algn="ctr">
                      <a:solidFill>
                        <a:schemeClr val="bg2"/>
                      </a:solidFill>
                      <a:prstDash val="solid"/>
                      <a:round/>
                      <a:headEnd type="none" w="med" len="med"/>
                      <a:tailEnd type="none" w="med" len="med"/>
                    </a:lnR>
                    <a:solidFill>
                      <a:schemeClr val="bg1"/>
                    </a:solidFill>
                  </a:tcPr>
                </a:tc>
              </a:tr>
              <a:tr h="273349">
                <a:tc>
                  <a:txBody>
                    <a:bodyPr/>
                    <a:lstStyle/>
                    <a:p>
                      <a:pPr algn="l" rtl="0" fontAlgn="ctr">
                        <a:buFont typeface="Arial" pitchFamily="34" charset="0"/>
                        <a:buChar char="•"/>
                      </a:pPr>
                      <a:r>
                        <a:rPr lang="en-US" sz="1400" b="0" i="0" u="none" strike="noStrike" dirty="0" smtClean="0">
                          <a:solidFill>
                            <a:srgbClr val="000000"/>
                          </a:solidFill>
                          <a:effectLst/>
                          <a:latin typeface="+mn-lt"/>
                        </a:rPr>
                        <a:t> CES</a:t>
                      </a:r>
                      <a:endParaRPr lang="en-US" sz="1400" b="0" i="0" u="none" strike="noStrike" dirty="0">
                        <a:solidFill>
                          <a:srgbClr val="000000"/>
                        </a:solidFill>
                        <a:effectLst/>
                        <a:latin typeface="+mn-lt"/>
                      </a:endParaRPr>
                    </a:p>
                  </a:txBody>
                  <a:tcPr marT="9525" marB="0" anchor="ctr">
                    <a:lnL w="12700" cap="flat" cmpd="sng" algn="ctr">
                      <a:solidFill>
                        <a:schemeClr val="bg2"/>
                      </a:solidFill>
                      <a:prstDash val="solid"/>
                      <a:round/>
                      <a:headEnd type="none" w="med" len="med"/>
                      <a:tailEnd type="none" w="med" len="med"/>
                    </a:lnL>
                    <a:solidFill>
                      <a:schemeClr val="bg1"/>
                    </a:solidFill>
                  </a:tcPr>
                </a:tc>
                <a:tc>
                  <a:txBody>
                    <a:bodyPr/>
                    <a:lstStyle/>
                    <a:p>
                      <a:pPr algn="l" rtl="0" fontAlgn="ctr">
                        <a:buFont typeface="Arial" pitchFamily="34" charset="0"/>
                        <a:buChar char="•"/>
                      </a:pPr>
                      <a:r>
                        <a:rPr lang="en-US" sz="1400" b="0" i="0" u="none" strike="noStrike" dirty="0" smtClean="0">
                          <a:solidFill>
                            <a:srgbClr val="000000"/>
                          </a:solidFill>
                          <a:effectLst/>
                          <a:latin typeface="+mn-lt"/>
                        </a:rPr>
                        <a:t> IPv6  </a:t>
                      </a:r>
                      <a:r>
                        <a:rPr lang="en-US" sz="1400" b="0" i="0" u="none" strike="noStrike" dirty="0">
                          <a:solidFill>
                            <a:srgbClr val="000000"/>
                          </a:solidFill>
                          <a:effectLst/>
                          <a:latin typeface="+mn-lt"/>
                        </a:rPr>
                        <a:t>IPAM and DNS Seminar</a:t>
                      </a:r>
                    </a:p>
                  </a:txBody>
                  <a:tcPr marT="9525" marB="0" anchor="ctr">
                    <a:lnR w="12700" cap="flat" cmpd="sng" algn="ctr">
                      <a:solidFill>
                        <a:schemeClr val="bg2"/>
                      </a:solidFill>
                      <a:prstDash val="solid"/>
                      <a:round/>
                      <a:headEnd type="none" w="med" len="med"/>
                      <a:tailEnd type="none" w="med" len="med"/>
                    </a:lnR>
                    <a:solidFill>
                      <a:schemeClr val="bg1"/>
                    </a:solidFill>
                  </a:tcPr>
                </a:tc>
              </a:tr>
              <a:tr h="275627">
                <a:tc>
                  <a:txBody>
                    <a:bodyPr/>
                    <a:lstStyle/>
                    <a:p>
                      <a:pPr algn="l" rtl="0" fontAlgn="ctr">
                        <a:buFont typeface="Arial" pitchFamily="34" charset="0"/>
                        <a:buChar char="•"/>
                      </a:pPr>
                      <a:r>
                        <a:rPr lang="en-US" sz="1400" b="0" i="0" u="none" strike="noStrike" dirty="0" smtClean="0">
                          <a:solidFill>
                            <a:srgbClr val="000000"/>
                          </a:solidFill>
                          <a:effectLst/>
                          <a:latin typeface="+mn-lt"/>
                        </a:rPr>
                        <a:t> </a:t>
                      </a:r>
                      <a:r>
                        <a:rPr lang="en-US" sz="1400" b="0" i="0" u="none" strike="noStrike" dirty="0" err="1" smtClean="0">
                          <a:solidFill>
                            <a:srgbClr val="000000"/>
                          </a:solidFill>
                          <a:effectLst/>
                          <a:latin typeface="+mn-lt"/>
                        </a:rPr>
                        <a:t>ChimeNET</a:t>
                      </a:r>
                      <a:endParaRPr lang="en-US" sz="1400" b="0" i="0" u="none" strike="noStrike" dirty="0">
                        <a:solidFill>
                          <a:srgbClr val="000000"/>
                        </a:solidFill>
                        <a:effectLst/>
                        <a:latin typeface="+mn-lt"/>
                      </a:endParaRPr>
                    </a:p>
                  </a:txBody>
                  <a:tcPr marT="9525" marB="0" anchor="ctr">
                    <a:lnL w="12700" cap="flat" cmpd="sng" algn="ctr">
                      <a:solidFill>
                        <a:schemeClr val="bg2"/>
                      </a:solidFill>
                      <a:prstDash val="solid"/>
                      <a:round/>
                      <a:headEnd type="none" w="med" len="med"/>
                      <a:tailEnd type="none" w="med" len="med"/>
                    </a:lnL>
                    <a:solidFill>
                      <a:schemeClr val="bg1"/>
                    </a:solidFill>
                  </a:tcPr>
                </a:tc>
                <a:tc>
                  <a:txBody>
                    <a:bodyPr/>
                    <a:lstStyle/>
                    <a:p>
                      <a:pPr algn="l" rtl="0" fontAlgn="ctr">
                        <a:buFont typeface="Arial" pitchFamily="34" charset="0"/>
                        <a:buChar char="•"/>
                      </a:pPr>
                      <a:r>
                        <a:rPr lang="en-US" sz="1400" b="0" i="0" u="none" strike="noStrike" dirty="0" smtClean="0">
                          <a:solidFill>
                            <a:srgbClr val="000000"/>
                          </a:solidFill>
                          <a:effectLst/>
                          <a:latin typeface="+mn-lt"/>
                        </a:rPr>
                        <a:t> IPv6 </a:t>
                      </a:r>
                      <a:r>
                        <a:rPr lang="en-US" sz="1400" b="0" i="0" u="none" strike="noStrike" dirty="0">
                          <a:solidFill>
                            <a:srgbClr val="000000"/>
                          </a:solidFill>
                          <a:effectLst/>
                          <a:latin typeface="+mn-lt"/>
                        </a:rPr>
                        <a:t>Adoption Conference</a:t>
                      </a:r>
                    </a:p>
                  </a:txBody>
                  <a:tcPr marT="9525" marB="0" anchor="ctr">
                    <a:lnR w="12700" cap="flat" cmpd="sng" algn="ctr">
                      <a:solidFill>
                        <a:schemeClr val="bg2"/>
                      </a:solidFill>
                      <a:prstDash val="solid"/>
                      <a:round/>
                      <a:headEnd type="none" w="med" len="med"/>
                      <a:tailEnd type="none" w="med" len="med"/>
                    </a:lnR>
                    <a:solidFill>
                      <a:schemeClr val="bg1"/>
                    </a:solidFill>
                  </a:tcPr>
                </a:tc>
              </a:tr>
              <a:tr h="273349">
                <a:tc>
                  <a:txBody>
                    <a:bodyPr/>
                    <a:lstStyle/>
                    <a:p>
                      <a:pPr algn="l" rtl="0" fontAlgn="ctr">
                        <a:buFont typeface="Arial" pitchFamily="34" charset="0"/>
                        <a:buChar char="•"/>
                      </a:pPr>
                      <a:r>
                        <a:rPr lang="en-US" sz="1400" b="0" i="0" u="none" strike="noStrike" dirty="0" smtClean="0">
                          <a:solidFill>
                            <a:srgbClr val="000000"/>
                          </a:solidFill>
                          <a:effectLst/>
                          <a:latin typeface="+mn-lt"/>
                        </a:rPr>
                        <a:t> Cisco </a:t>
                      </a:r>
                      <a:r>
                        <a:rPr lang="en-US" sz="1400" b="0" i="0" u="none" strike="noStrike" dirty="0">
                          <a:solidFill>
                            <a:srgbClr val="000000"/>
                          </a:solidFill>
                          <a:effectLst/>
                          <a:latin typeface="+mn-lt"/>
                        </a:rPr>
                        <a:t>Live</a:t>
                      </a:r>
                    </a:p>
                  </a:txBody>
                  <a:tcPr marT="9525" marB="0" anchor="ctr">
                    <a:lnL w="12700" cap="flat" cmpd="sng" algn="ctr">
                      <a:solidFill>
                        <a:schemeClr val="bg2"/>
                      </a:solidFill>
                      <a:prstDash val="solid"/>
                      <a:round/>
                      <a:headEnd type="none" w="med" len="med"/>
                      <a:tailEnd type="none" w="med" len="med"/>
                    </a:lnL>
                    <a:solidFill>
                      <a:schemeClr val="bg1"/>
                    </a:solidFill>
                  </a:tcPr>
                </a:tc>
                <a:tc>
                  <a:txBody>
                    <a:bodyPr/>
                    <a:lstStyle/>
                    <a:p>
                      <a:pPr algn="l" rtl="0" fontAlgn="ctr">
                        <a:buFont typeface="Arial" pitchFamily="34" charset="0"/>
                        <a:buChar char="•"/>
                      </a:pPr>
                      <a:r>
                        <a:rPr lang="en-US" sz="1400" b="0" i="0" u="none" strike="noStrike" dirty="0" smtClean="0">
                          <a:solidFill>
                            <a:srgbClr val="000000"/>
                          </a:solidFill>
                          <a:effectLst/>
                          <a:latin typeface="+mn-lt"/>
                        </a:rPr>
                        <a:t> IPv6 </a:t>
                      </a:r>
                      <a:r>
                        <a:rPr lang="en-US" sz="1400" b="0" i="0" u="none" strike="noStrike" dirty="0">
                          <a:solidFill>
                            <a:srgbClr val="000000"/>
                          </a:solidFill>
                          <a:effectLst/>
                          <a:latin typeface="+mn-lt"/>
                        </a:rPr>
                        <a:t>Training</a:t>
                      </a:r>
                    </a:p>
                  </a:txBody>
                  <a:tcPr marT="9525" marB="0" anchor="ctr">
                    <a:lnR w="12700" cap="flat" cmpd="sng" algn="ctr">
                      <a:solidFill>
                        <a:schemeClr val="bg2"/>
                      </a:solidFill>
                      <a:prstDash val="solid"/>
                      <a:round/>
                      <a:headEnd type="none" w="med" len="med"/>
                      <a:tailEnd type="none" w="med" len="med"/>
                    </a:lnR>
                    <a:solidFill>
                      <a:schemeClr val="bg1"/>
                    </a:solidFill>
                  </a:tcPr>
                </a:tc>
              </a:tr>
              <a:tr h="273349">
                <a:tc>
                  <a:txBody>
                    <a:bodyPr/>
                    <a:lstStyle/>
                    <a:p>
                      <a:pPr algn="l" rtl="0" fontAlgn="ctr">
                        <a:buFont typeface="Arial" pitchFamily="34" charset="0"/>
                        <a:buChar char="•"/>
                      </a:pPr>
                      <a:r>
                        <a:rPr lang="en-US" sz="1400" b="0" i="0" u="none" strike="noStrike" dirty="0" smtClean="0">
                          <a:solidFill>
                            <a:srgbClr val="000000"/>
                          </a:solidFill>
                          <a:effectLst/>
                          <a:latin typeface="+mn-lt"/>
                        </a:rPr>
                        <a:t> Cisco-related </a:t>
                      </a:r>
                      <a:r>
                        <a:rPr lang="en-US" sz="1400" b="0" i="0" u="none" strike="noStrike" dirty="0">
                          <a:solidFill>
                            <a:srgbClr val="000000"/>
                          </a:solidFill>
                          <a:effectLst/>
                          <a:latin typeface="+mn-lt"/>
                        </a:rPr>
                        <a:t>classes</a:t>
                      </a:r>
                    </a:p>
                  </a:txBody>
                  <a:tcPr marT="9525" marB="0" anchor="ctr">
                    <a:lnL w="12700" cap="flat" cmpd="sng" algn="ctr">
                      <a:solidFill>
                        <a:schemeClr val="bg2"/>
                      </a:solidFill>
                      <a:prstDash val="solid"/>
                      <a:round/>
                      <a:headEnd type="none" w="med" len="med"/>
                      <a:tailEnd type="none" w="med" len="med"/>
                    </a:lnL>
                    <a:solidFill>
                      <a:schemeClr val="bg1"/>
                    </a:solidFill>
                  </a:tcPr>
                </a:tc>
                <a:tc>
                  <a:txBody>
                    <a:bodyPr/>
                    <a:lstStyle/>
                    <a:p>
                      <a:pPr algn="l" rtl="0" fontAlgn="ctr">
                        <a:buFont typeface="Arial" pitchFamily="34" charset="0"/>
                        <a:buChar char="•"/>
                      </a:pPr>
                      <a:r>
                        <a:rPr lang="en-US" sz="1400" b="0" i="0" u="none" strike="noStrike" dirty="0" smtClean="0">
                          <a:solidFill>
                            <a:srgbClr val="000000"/>
                          </a:solidFill>
                          <a:effectLst/>
                          <a:latin typeface="+mn-lt"/>
                        </a:rPr>
                        <a:t> ITU</a:t>
                      </a:r>
                      <a:endParaRPr lang="en-US" sz="1400" b="0" i="0" u="none" strike="noStrike" dirty="0">
                        <a:solidFill>
                          <a:srgbClr val="000000"/>
                        </a:solidFill>
                        <a:effectLst/>
                        <a:latin typeface="+mn-lt"/>
                      </a:endParaRPr>
                    </a:p>
                  </a:txBody>
                  <a:tcPr marT="9525" marB="0" anchor="ctr">
                    <a:lnR w="12700" cap="flat" cmpd="sng" algn="ctr">
                      <a:solidFill>
                        <a:schemeClr val="bg2"/>
                      </a:solidFill>
                      <a:prstDash val="solid"/>
                      <a:round/>
                      <a:headEnd type="none" w="med" len="med"/>
                      <a:tailEnd type="none" w="med" len="med"/>
                    </a:lnR>
                    <a:solidFill>
                      <a:schemeClr val="bg1"/>
                    </a:solidFill>
                  </a:tcPr>
                </a:tc>
              </a:tr>
              <a:tr h="273349">
                <a:tc>
                  <a:txBody>
                    <a:bodyPr/>
                    <a:lstStyle/>
                    <a:p>
                      <a:pPr algn="l" rtl="0" fontAlgn="ctr">
                        <a:buFont typeface="Arial" pitchFamily="34" charset="0"/>
                        <a:buChar char="•"/>
                      </a:pPr>
                      <a:r>
                        <a:rPr lang="en-US" sz="1400" b="0" i="0" u="none" strike="noStrike" dirty="0" smtClean="0">
                          <a:solidFill>
                            <a:srgbClr val="000000"/>
                          </a:solidFill>
                          <a:effectLst/>
                          <a:latin typeface="+mn-lt"/>
                        </a:rPr>
                        <a:t> CTA</a:t>
                      </a:r>
                      <a:endParaRPr lang="en-US" sz="1400" b="0" i="0" u="none" strike="noStrike" dirty="0">
                        <a:solidFill>
                          <a:srgbClr val="000000"/>
                        </a:solidFill>
                        <a:effectLst/>
                        <a:latin typeface="+mn-lt"/>
                      </a:endParaRPr>
                    </a:p>
                  </a:txBody>
                  <a:tcPr marT="9525" marB="0" anchor="ctr">
                    <a:lnL w="12700" cap="flat" cmpd="sng" algn="ctr">
                      <a:solidFill>
                        <a:schemeClr val="bg2"/>
                      </a:solidFill>
                      <a:prstDash val="solid"/>
                      <a:round/>
                      <a:headEnd type="none" w="med" len="med"/>
                      <a:tailEnd type="none" w="med" len="med"/>
                    </a:lnL>
                    <a:solidFill>
                      <a:schemeClr val="bg1"/>
                    </a:solidFill>
                  </a:tcPr>
                </a:tc>
                <a:tc>
                  <a:txBody>
                    <a:bodyPr/>
                    <a:lstStyle/>
                    <a:p>
                      <a:pPr algn="l" rtl="0" fontAlgn="ctr">
                        <a:buFont typeface="Arial" pitchFamily="34" charset="0"/>
                        <a:buChar char="•"/>
                      </a:pPr>
                      <a:r>
                        <a:rPr lang="en-US" sz="1400" b="0" i="0" u="none" strike="noStrike" dirty="0" smtClean="0">
                          <a:solidFill>
                            <a:srgbClr val="000000"/>
                          </a:solidFill>
                          <a:effectLst/>
                          <a:latin typeface="+mn-lt"/>
                        </a:rPr>
                        <a:t> LACNIC</a:t>
                      </a:r>
                      <a:endParaRPr lang="en-US" sz="1400" b="0" i="0" u="none" strike="noStrike" dirty="0">
                        <a:solidFill>
                          <a:srgbClr val="000000"/>
                        </a:solidFill>
                        <a:effectLst/>
                        <a:latin typeface="+mn-lt"/>
                      </a:endParaRPr>
                    </a:p>
                  </a:txBody>
                  <a:tcPr marT="9525" marB="0" anchor="ctr">
                    <a:lnR w="12700" cap="flat" cmpd="sng" algn="ctr">
                      <a:solidFill>
                        <a:schemeClr val="bg2"/>
                      </a:solidFill>
                      <a:prstDash val="solid"/>
                      <a:round/>
                      <a:headEnd type="none" w="med" len="med"/>
                      <a:tailEnd type="none" w="med" len="med"/>
                    </a:lnR>
                    <a:solidFill>
                      <a:schemeClr val="bg1"/>
                    </a:solidFill>
                  </a:tcPr>
                </a:tc>
              </a:tr>
              <a:tr h="273349">
                <a:tc>
                  <a:txBody>
                    <a:bodyPr/>
                    <a:lstStyle/>
                    <a:p>
                      <a:pPr algn="l" rtl="0" fontAlgn="ctr">
                        <a:buFont typeface="Arial" pitchFamily="34" charset="0"/>
                        <a:buChar char="•"/>
                      </a:pPr>
                      <a:r>
                        <a:rPr lang="en-US" sz="1400" b="0" i="0" u="none" strike="noStrike" dirty="0" smtClean="0">
                          <a:solidFill>
                            <a:srgbClr val="000000"/>
                          </a:solidFill>
                          <a:effectLst/>
                          <a:latin typeface="+mn-lt"/>
                        </a:rPr>
                        <a:t> </a:t>
                      </a:r>
                      <a:r>
                        <a:rPr lang="en-US" sz="1400" b="0" i="0" u="none" strike="noStrike" dirty="0" err="1" smtClean="0">
                          <a:solidFill>
                            <a:srgbClr val="000000"/>
                          </a:solidFill>
                          <a:effectLst/>
                          <a:latin typeface="+mn-lt"/>
                        </a:rPr>
                        <a:t>Educause</a:t>
                      </a:r>
                      <a:endParaRPr lang="en-US" sz="1400" b="0" i="0" u="none" strike="noStrike" dirty="0">
                        <a:solidFill>
                          <a:srgbClr val="000000"/>
                        </a:solidFill>
                        <a:effectLst/>
                        <a:latin typeface="+mn-lt"/>
                      </a:endParaRPr>
                    </a:p>
                  </a:txBody>
                  <a:tcPr marT="9525" marB="0" anchor="ctr">
                    <a:lnL w="12700" cap="flat" cmpd="sng" algn="ctr">
                      <a:solidFill>
                        <a:schemeClr val="bg2"/>
                      </a:solidFill>
                      <a:prstDash val="solid"/>
                      <a:round/>
                      <a:headEnd type="none" w="med" len="med"/>
                      <a:tailEnd type="none" w="med" len="med"/>
                    </a:lnL>
                    <a:solidFill>
                      <a:schemeClr val="bg1"/>
                    </a:solidFill>
                  </a:tcPr>
                </a:tc>
                <a:tc>
                  <a:txBody>
                    <a:bodyPr/>
                    <a:lstStyle/>
                    <a:p>
                      <a:pPr algn="l" rtl="0" fontAlgn="ctr">
                        <a:buFont typeface="Arial" pitchFamily="34" charset="0"/>
                        <a:buChar char="•"/>
                      </a:pPr>
                      <a:r>
                        <a:rPr lang="en-US" sz="1400" b="0" i="0" u="none" strike="noStrike" dirty="0" smtClean="0">
                          <a:solidFill>
                            <a:schemeClr val="tx1"/>
                          </a:solidFill>
                          <a:effectLst/>
                          <a:latin typeface="+mn-lt"/>
                        </a:rPr>
                        <a:t> NANOG</a:t>
                      </a:r>
                      <a:endParaRPr lang="en-US" sz="1400" b="0" i="0" u="none" strike="noStrike" dirty="0">
                        <a:solidFill>
                          <a:schemeClr val="tx1"/>
                        </a:solidFill>
                        <a:effectLst/>
                        <a:latin typeface="+mn-lt"/>
                      </a:endParaRPr>
                    </a:p>
                  </a:txBody>
                  <a:tcPr marT="9525" marB="0" anchor="ctr">
                    <a:lnR w="12700" cap="flat" cmpd="sng" algn="ctr">
                      <a:solidFill>
                        <a:schemeClr val="bg2"/>
                      </a:solidFill>
                      <a:prstDash val="solid"/>
                      <a:round/>
                      <a:headEnd type="none" w="med" len="med"/>
                      <a:tailEnd type="none" w="med" len="med"/>
                    </a:lnR>
                    <a:solidFill>
                      <a:schemeClr val="bg1"/>
                    </a:solidFill>
                  </a:tcPr>
                </a:tc>
              </a:tr>
              <a:tr h="273349">
                <a:tc>
                  <a:txBody>
                    <a:bodyPr/>
                    <a:lstStyle/>
                    <a:p>
                      <a:pPr algn="l" rtl="0" fontAlgn="ctr">
                        <a:buFont typeface="Arial" pitchFamily="34" charset="0"/>
                        <a:buChar char="•"/>
                      </a:pPr>
                      <a:r>
                        <a:rPr lang="en-US" sz="1400" b="0" i="0" u="none" strike="noStrike" dirty="0" smtClean="0">
                          <a:solidFill>
                            <a:srgbClr val="000000"/>
                          </a:solidFill>
                          <a:effectLst/>
                          <a:latin typeface="+mn-lt"/>
                        </a:rPr>
                        <a:t> FISPA</a:t>
                      </a:r>
                      <a:endParaRPr lang="en-US" sz="1400" b="0" i="0" u="none" strike="noStrike" dirty="0">
                        <a:solidFill>
                          <a:srgbClr val="000000"/>
                        </a:solidFill>
                        <a:effectLst/>
                        <a:latin typeface="+mn-lt"/>
                      </a:endParaRPr>
                    </a:p>
                  </a:txBody>
                  <a:tcPr marT="9525" marB="0" anchor="ctr">
                    <a:lnL w="12700" cap="flat" cmpd="sng" algn="ctr">
                      <a:solidFill>
                        <a:schemeClr val="bg2"/>
                      </a:solidFill>
                      <a:prstDash val="solid"/>
                      <a:round/>
                      <a:headEnd type="none" w="med" len="med"/>
                      <a:tailEnd type="none" w="med" len="med"/>
                    </a:lnL>
                    <a:solidFill>
                      <a:schemeClr val="bg1"/>
                    </a:solidFill>
                  </a:tcPr>
                </a:tc>
                <a:tc>
                  <a:txBody>
                    <a:bodyPr/>
                    <a:lstStyle/>
                    <a:p>
                      <a:pPr algn="l" rtl="0" fontAlgn="ctr">
                        <a:buFont typeface="Arial" pitchFamily="34" charset="0"/>
                        <a:buChar char="•"/>
                      </a:pPr>
                      <a:r>
                        <a:rPr lang="en-US" sz="1400" b="0" i="0" u="none" strike="noStrike" dirty="0" smtClean="0">
                          <a:solidFill>
                            <a:srgbClr val="000000"/>
                          </a:solidFill>
                          <a:effectLst/>
                          <a:latin typeface="+mn-lt"/>
                        </a:rPr>
                        <a:t> </a:t>
                      </a:r>
                      <a:r>
                        <a:rPr lang="en-US" sz="1400" b="0" i="0" u="none" strike="noStrike" dirty="0" err="1" smtClean="0">
                          <a:solidFill>
                            <a:srgbClr val="000000"/>
                          </a:solidFill>
                          <a:effectLst/>
                          <a:latin typeface="+mn-lt"/>
                        </a:rPr>
                        <a:t>Opnetwork</a:t>
                      </a:r>
                      <a:r>
                        <a:rPr lang="en-US" sz="1400" b="0" i="0" u="none" strike="noStrike" dirty="0" smtClean="0">
                          <a:solidFill>
                            <a:srgbClr val="000000"/>
                          </a:solidFill>
                          <a:effectLst/>
                          <a:latin typeface="+mn-lt"/>
                        </a:rPr>
                        <a:t> </a:t>
                      </a:r>
                      <a:r>
                        <a:rPr lang="en-US" sz="1400" b="0" i="0" u="none" strike="noStrike" dirty="0">
                          <a:solidFill>
                            <a:srgbClr val="000000"/>
                          </a:solidFill>
                          <a:effectLst/>
                          <a:latin typeface="+mn-lt"/>
                        </a:rPr>
                        <a:t>in DC</a:t>
                      </a:r>
                    </a:p>
                  </a:txBody>
                  <a:tcPr marT="9525" marB="0" anchor="ctr">
                    <a:lnR w="12700" cap="flat" cmpd="sng" algn="ctr">
                      <a:solidFill>
                        <a:schemeClr val="bg2"/>
                      </a:solidFill>
                      <a:prstDash val="solid"/>
                      <a:round/>
                      <a:headEnd type="none" w="med" len="med"/>
                      <a:tailEnd type="none" w="med" len="med"/>
                    </a:lnR>
                    <a:solidFill>
                      <a:schemeClr val="bg1"/>
                    </a:solidFill>
                  </a:tcPr>
                </a:tc>
              </a:tr>
              <a:tr h="273349">
                <a:tc>
                  <a:txBody>
                    <a:bodyPr/>
                    <a:lstStyle/>
                    <a:p>
                      <a:pPr algn="l" rtl="0" fontAlgn="ctr">
                        <a:buFont typeface="Arial" pitchFamily="34" charset="0"/>
                        <a:buChar char="•"/>
                      </a:pPr>
                      <a:r>
                        <a:rPr lang="en-US" sz="1400" b="0" i="0" u="none" strike="noStrike" dirty="0" smtClean="0">
                          <a:solidFill>
                            <a:srgbClr val="000000"/>
                          </a:solidFill>
                          <a:effectLst/>
                          <a:latin typeface="+mn-lt"/>
                        </a:rPr>
                        <a:t> FOSDEM </a:t>
                      </a:r>
                      <a:r>
                        <a:rPr lang="en-US" sz="1400" b="0" i="0" u="none" strike="noStrike" dirty="0">
                          <a:solidFill>
                            <a:srgbClr val="000000"/>
                          </a:solidFill>
                          <a:effectLst/>
                          <a:latin typeface="+mn-lt"/>
                        </a:rPr>
                        <a:t>Presentations</a:t>
                      </a:r>
                    </a:p>
                  </a:txBody>
                  <a:tcPr marT="9525" marB="0" anchor="ctr">
                    <a:lnL w="12700" cap="flat" cmpd="sng" algn="ctr">
                      <a:solidFill>
                        <a:schemeClr val="bg2"/>
                      </a:solidFill>
                      <a:prstDash val="solid"/>
                      <a:round/>
                      <a:headEnd type="none" w="med" len="med"/>
                      <a:tailEnd type="none" w="med" len="med"/>
                    </a:lnL>
                    <a:solidFill>
                      <a:schemeClr val="bg1"/>
                    </a:solidFill>
                  </a:tcPr>
                </a:tc>
                <a:tc>
                  <a:txBody>
                    <a:bodyPr/>
                    <a:lstStyle/>
                    <a:p>
                      <a:pPr algn="l" rtl="0" fontAlgn="ctr">
                        <a:buFont typeface="Arial" pitchFamily="34" charset="0"/>
                        <a:buChar char="•"/>
                      </a:pPr>
                      <a:r>
                        <a:rPr lang="en-US" sz="1400" b="0" i="0" u="none" strike="noStrike" dirty="0" smtClean="0">
                          <a:solidFill>
                            <a:srgbClr val="000000"/>
                          </a:solidFill>
                          <a:effectLst/>
                          <a:latin typeface="+mn-lt"/>
                        </a:rPr>
                        <a:t> OTA </a:t>
                      </a:r>
                      <a:r>
                        <a:rPr lang="en-US" sz="1400" b="0" i="0" u="none" strike="noStrike" dirty="0">
                          <a:solidFill>
                            <a:srgbClr val="000000"/>
                          </a:solidFill>
                          <a:effectLst/>
                          <a:latin typeface="+mn-lt"/>
                        </a:rPr>
                        <a:t>Conventions</a:t>
                      </a:r>
                    </a:p>
                  </a:txBody>
                  <a:tcPr marT="9525" marB="0" anchor="ctr">
                    <a:lnR w="12700" cap="flat" cmpd="sng" algn="ctr">
                      <a:solidFill>
                        <a:schemeClr val="bg2"/>
                      </a:solidFill>
                      <a:prstDash val="solid"/>
                      <a:round/>
                      <a:headEnd type="none" w="med" len="med"/>
                      <a:tailEnd type="none" w="med" len="med"/>
                    </a:lnR>
                    <a:solidFill>
                      <a:schemeClr val="bg1"/>
                    </a:solidFill>
                  </a:tcPr>
                </a:tc>
              </a:tr>
              <a:tr h="273349">
                <a:tc>
                  <a:txBody>
                    <a:bodyPr/>
                    <a:lstStyle/>
                    <a:p>
                      <a:pPr algn="l" rtl="0" fontAlgn="ctr">
                        <a:buFont typeface="Arial" pitchFamily="34" charset="0"/>
                        <a:buChar char="•"/>
                      </a:pPr>
                      <a:r>
                        <a:rPr lang="en-US" sz="1400" b="0" i="0" u="none" strike="noStrike" dirty="0" smtClean="0">
                          <a:solidFill>
                            <a:schemeClr val="tx1"/>
                          </a:solidFill>
                          <a:effectLst/>
                          <a:latin typeface="+mn-lt"/>
                        </a:rPr>
                        <a:t> GPN </a:t>
                      </a:r>
                      <a:r>
                        <a:rPr lang="en-US" sz="1400" b="0" i="0" u="none" strike="noStrike" dirty="0">
                          <a:solidFill>
                            <a:schemeClr val="tx1"/>
                          </a:solidFill>
                          <a:effectLst/>
                          <a:latin typeface="+mn-lt"/>
                        </a:rPr>
                        <a:t>Annual Meeting</a:t>
                      </a:r>
                    </a:p>
                  </a:txBody>
                  <a:tcPr marT="9525" marB="0" anchor="ctr">
                    <a:lnL w="12700" cap="flat" cmpd="sng" algn="ctr">
                      <a:solidFill>
                        <a:schemeClr val="bg2"/>
                      </a:solidFill>
                      <a:prstDash val="solid"/>
                      <a:round/>
                      <a:headEnd type="none" w="med" len="med"/>
                      <a:tailEnd type="none" w="med" len="med"/>
                    </a:lnL>
                    <a:solidFill>
                      <a:schemeClr val="bg1"/>
                    </a:solidFill>
                  </a:tcPr>
                </a:tc>
                <a:tc>
                  <a:txBody>
                    <a:bodyPr/>
                    <a:lstStyle/>
                    <a:p>
                      <a:pPr algn="l" rtl="0" fontAlgn="ctr">
                        <a:buFont typeface="Arial" pitchFamily="34" charset="0"/>
                        <a:buChar char="•"/>
                      </a:pPr>
                      <a:r>
                        <a:rPr lang="en-US" sz="1400" b="0" i="0" u="none" strike="noStrike" dirty="0" smtClean="0">
                          <a:solidFill>
                            <a:srgbClr val="000000"/>
                          </a:solidFill>
                          <a:effectLst/>
                          <a:latin typeface="+mn-lt"/>
                        </a:rPr>
                        <a:t> RIPE</a:t>
                      </a:r>
                      <a:endParaRPr lang="en-US" sz="1400" b="0" i="0" u="none" strike="noStrike" dirty="0">
                        <a:solidFill>
                          <a:srgbClr val="000000"/>
                        </a:solidFill>
                        <a:effectLst/>
                        <a:latin typeface="+mn-lt"/>
                      </a:endParaRPr>
                    </a:p>
                  </a:txBody>
                  <a:tcPr marT="9525" marB="0" anchor="ctr">
                    <a:lnR w="12700" cap="flat" cmpd="sng" algn="ctr">
                      <a:solidFill>
                        <a:schemeClr val="bg2"/>
                      </a:solidFill>
                      <a:prstDash val="solid"/>
                      <a:round/>
                      <a:headEnd type="none" w="med" len="med"/>
                      <a:tailEnd type="none" w="med" len="med"/>
                    </a:lnR>
                    <a:solidFill>
                      <a:schemeClr val="bg1"/>
                    </a:solidFill>
                  </a:tcPr>
                </a:tc>
              </a:tr>
              <a:tr h="273349">
                <a:tc>
                  <a:txBody>
                    <a:bodyPr/>
                    <a:lstStyle/>
                    <a:p>
                      <a:pPr algn="l" rtl="0" fontAlgn="ctr">
                        <a:buFont typeface="Arial" pitchFamily="34" charset="0"/>
                        <a:buChar char="•"/>
                      </a:pPr>
                      <a:r>
                        <a:rPr lang="en-US" sz="1400" b="0" i="0" u="none" strike="noStrike" dirty="0" smtClean="0">
                          <a:solidFill>
                            <a:srgbClr val="000000"/>
                          </a:solidFill>
                          <a:effectLst/>
                          <a:latin typeface="+mn-lt"/>
                        </a:rPr>
                        <a:t> IANA</a:t>
                      </a:r>
                      <a:endParaRPr lang="en-US" sz="1400" b="0" i="0" u="none" strike="noStrike" dirty="0">
                        <a:solidFill>
                          <a:srgbClr val="000000"/>
                        </a:solidFill>
                        <a:effectLst/>
                        <a:latin typeface="+mn-lt"/>
                      </a:endParaRPr>
                    </a:p>
                  </a:txBody>
                  <a:tcPr marT="9525" marB="0" anchor="ctr">
                    <a:lnL w="12700" cap="flat" cmpd="sng" algn="ctr">
                      <a:solidFill>
                        <a:schemeClr val="bg2"/>
                      </a:solidFill>
                      <a:prstDash val="solid"/>
                      <a:round/>
                      <a:headEnd type="none" w="med" len="med"/>
                      <a:tailEnd type="none" w="med" len="med"/>
                    </a:lnL>
                    <a:solidFill>
                      <a:schemeClr val="bg1"/>
                    </a:solidFill>
                  </a:tcPr>
                </a:tc>
                <a:tc>
                  <a:txBody>
                    <a:bodyPr/>
                    <a:lstStyle/>
                    <a:p>
                      <a:pPr algn="l" rtl="0" fontAlgn="ctr">
                        <a:buFont typeface="Arial" pitchFamily="34" charset="0"/>
                        <a:buChar char="•"/>
                      </a:pPr>
                      <a:r>
                        <a:rPr lang="en-US" sz="1400" b="0" i="0" u="none" strike="noStrike" dirty="0" smtClean="0">
                          <a:solidFill>
                            <a:srgbClr val="000000"/>
                          </a:solidFill>
                          <a:effectLst/>
                          <a:latin typeface="+mn-lt"/>
                        </a:rPr>
                        <a:t> USG/IAWG</a:t>
                      </a:r>
                      <a:endParaRPr lang="en-US" sz="1400" b="0" i="0" u="none" strike="noStrike" dirty="0">
                        <a:solidFill>
                          <a:srgbClr val="000000"/>
                        </a:solidFill>
                        <a:effectLst/>
                        <a:latin typeface="+mn-lt"/>
                      </a:endParaRPr>
                    </a:p>
                  </a:txBody>
                  <a:tcPr marT="9525" marB="0" anchor="ctr">
                    <a:lnR w="12700" cap="flat" cmpd="sng" algn="ctr">
                      <a:solidFill>
                        <a:schemeClr val="bg2"/>
                      </a:solidFill>
                      <a:prstDash val="solid"/>
                      <a:round/>
                      <a:headEnd type="none" w="med" len="med"/>
                      <a:tailEnd type="none" w="med" len="med"/>
                    </a:lnR>
                    <a:solidFill>
                      <a:schemeClr val="bg1"/>
                    </a:solidFill>
                  </a:tcPr>
                </a:tc>
              </a:tr>
              <a:tr h="273349">
                <a:tc>
                  <a:txBody>
                    <a:bodyPr/>
                    <a:lstStyle/>
                    <a:p>
                      <a:pPr algn="l" rtl="0" fontAlgn="ctr">
                        <a:buFont typeface="Arial" pitchFamily="34" charset="0"/>
                        <a:buChar char="•"/>
                      </a:pPr>
                      <a:r>
                        <a:rPr lang="en-US" sz="1400" b="0" i="0" u="none" strike="noStrike" dirty="0" smtClean="0">
                          <a:solidFill>
                            <a:srgbClr val="000000"/>
                          </a:solidFill>
                          <a:effectLst/>
                          <a:latin typeface="+mn-lt"/>
                        </a:rPr>
                        <a:t> ICANN</a:t>
                      </a:r>
                      <a:endParaRPr lang="en-US" sz="1400" b="0" i="0" u="none" strike="noStrike" dirty="0">
                        <a:solidFill>
                          <a:srgbClr val="000000"/>
                        </a:solidFill>
                        <a:effectLst/>
                        <a:latin typeface="+mn-lt"/>
                      </a:endParaRPr>
                    </a:p>
                  </a:txBody>
                  <a:tcPr marT="9525" marB="0" anchor="ctr">
                    <a:lnL w="12700" cap="flat" cmpd="sng" algn="ctr">
                      <a:solidFill>
                        <a:schemeClr val="bg2"/>
                      </a:solidFill>
                      <a:prstDash val="solid"/>
                      <a:round/>
                      <a:headEnd type="none" w="med" len="med"/>
                      <a:tailEnd type="none" w="med" len="med"/>
                    </a:lnL>
                    <a:solidFill>
                      <a:schemeClr val="bg1"/>
                    </a:solidFill>
                  </a:tcPr>
                </a:tc>
                <a:tc>
                  <a:txBody>
                    <a:bodyPr/>
                    <a:lstStyle/>
                    <a:p>
                      <a:pPr algn="l" rtl="0" fontAlgn="ctr">
                        <a:buFont typeface="Arial" pitchFamily="34" charset="0"/>
                        <a:buChar char="•"/>
                      </a:pPr>
                      <a:r>
                        <a:rPr lang="en-US" sz="1400" b="0" i="0" u="none" strike="noStrike" dirty="0" smtClean="0">
                          <a:solidFill>
                            <a:srgbClr val="000000"/>
                          </a:solidFill>
                          <a:effectLst/>
                          <a:latin typeface="+mn-lt"/>
                        </a:rPr>
                        <a:t> </a:t>
                      </a:r>
                      <a:r>
                        <a:rPr lang="en-US" sz="1400" b="0" i="0" u="none" strike="noStrike" dirty="0" err="1" smtClean="0">
                          <a:solidFill>
                            <a:srgbClr val="000000"/>
                          </a:solidFill>
                          <a:effectLst/>
                          <a:latin typeface="+mn-lt"/>
                        </a:rPr>
                        <a:t>Wispa</a:t>
                      </a:r>
                      <a:endParaRPr lang="en-US" sz="1400" b="0" i="0" u="none" strike="noStrike" dirty="0">
                        <a:solidFill>
                          <a:srgbClr val="000000"/>
                        </a:solidFill>
                        <a:effectLst/>
                        <a:latin typeface="+mn-lt"/>
                      </a:endParaRPr>
                    </a:p>
                  </a:txBody>
                  <a:tcPr marT="9525" marB="0" anchor="ctr">
                    <a:lnR w="12700" cap="flat" cmpd="sng" algn="ctr">
                      <a:solidFill>
                        <a:schemeClr val="bg2"/>
                      </a:solidFill>
                      <a:prstDash val="solid"/>
                      <a:round/>
                      <a:headEnd type="none" w="med" len="med"/>
                      <a:tailEnd type="none" w="med" len="med"/>
                    </a:lnR>
                    <a:solidFill>
                      <a:schemeClr val="bg1"/>
                    </a:solidFill>
                  </a:tcPr>
                </a:tc>
              </a:tr>
              <a:tr h="273349">
                <a:tc>
                  <a:txBody>
                    <a:bodyPr/>
                    <a:lstStyle/>
                    <a:p>
                      <a:pPr algn="l" rtl="0" fontAlgn="ctr">
                        <a:buFont typeface="Arial" pitchFamily="34" charset="0"/>
                        <a:buChar char="•"/>
                      </a:pPr>
                      <a:r>
                        <a:rPr lang="en-US" sz="1400" b="0" i="0" u="none" strike="noStrike" dirty="0" smtClean="0">
                          <a:solidFill>
                            <a:srgbClr val="000000"/>
                          </a:solidFill>
                          <a:effectLst/>
                          <a:latin typeface="+mn-lt"/>
                        </a:rPr>
                        <a:t> IETF</a:t>
                      </a:r>
                      <a:endParaRPr lang="en-US" sz="1400" b="0" i="0" u="none" strike="noStrike" dirty="0">
                        <a:solidFill>
                          <a:srgbClr val="000000"/>
                        </a:solidFill>
                        <a:effectLst/>
                        <a:latin typeface="+mn-lt"/>
                      </a:endParaRPr>
                    </a:p>
                  </a:txBody>
                  <a:tcPr marT="9525" marB="0" anchor="ctr">
                    <a:lnL w="12700" cap="flat" cmpd="sng" algn="ctr">
                      <a:solidFill>
                        <a:schemeClr val="bg2"/>
                      </a:solidFill>
                      <a:prstDash val="solid"/>
                      <a:round/>
                      <a:headEnd type="none" w="med" len="med"/>
                      <a:tailEnd type="none" w="med" len="med"/>
                    </a:lnL>
                    <a:lnB w="12700" cap="flat" cmpd="sng" algn="ctr">
                      <a:solidFill>
                        <a:schemeClr val="bg2"/>
                      </a:solidFill>
                      <a:prstDash val="solid"/>
                      <a:round/>
                      <a:headEnd type="none" w="med" len="med"/>
                      <a:tailEnd type="none" w="med" len="med"/>
                    </a:lnB>
                    <a:solidFill>
                      <a:schemeClr val="bg1"/>
                    </a:solidFill>
                  </a:tcPr>
                </a:tc>
                <a:tc>
                  <a:txBody>
                    <a:bodyPr/>
                    <a:lstStyle/>
                    <a:p>
                      <a:pPr algn="l" rtl="0" fontAlgn="ctr">
                        <a:buFont typeface="Arial" pitchFamily="34" charset="0"/>
                        <a:buChar char="•"/>
                      </a:pPr>
                      <a:endParaRPr lang="en-US" sz="1400" b="0" i="0" u="none" strike="noStrike" dirty="0">
                        <a:solidFill>
                          <a:srgbClr val="000000"/>
                        </a:solidFill>
                        <a:effectLst/>
                        <a:latin typeface="+mn-lt"/>
                      </a:endParaRPr>
                    </a:p>
                  </a:txBody>
                  <a:tcPr marT="9525" marB="0" anchor="ct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bg1"/>
                    </a:solidFill>
                  </a:tcPr>
                </a:tc>
              </a:tr>
            </a:tbl>
          </a:graphicData>
        </a:graphic>
      </p:graphicFrame>
      <p:pic>
        <p:nvPicPr>
          <p:cNvPr id="1026" name="Picture 2"/>
          <p:cNvPicPr>
            <a:picLocks noChangeAspect="1" noChangeArrowheads="1"/>
          </p:cNvPicPr>
          <p:nvPr/>
        </p:nvPicPr>
        <p:blipFill>
          <a:blip r:embed="rId2" cstate="print">
            <a:clrChange>
              <a:clrFrom>
                <a:srgbClr val="FFFFFF"/>
              </a:clrFrom>
              <a:clrTo>
                <a:srgbClr val="FFFFFF">
                  <a:alpha val="0"/>
                </a:srgbClr>
              </a:clrTo>
            </a:clrChange>
          </a:blip>
          <a:srcRect l="2613" t="2933" r="3758" b="6022"/>
          <a:stretch>
            <a:fillRect/>
          </a:stretch>
        </p:blipFill>
        <p:spPr bwMode="auto">
          <a:xfrm>
            <a:off x="4825528" y="1962510"/>
            <a:ext cx="4260721" cy="3620143"/>
          </a:xfrm>
          <a:prstGeom prst="rect">
            <a:avLst/>
          </a:prstGeom>
          <a:noFill/>
          <a:ln w="9525">
            <a:noFill/>
            <a:miter lim="800000"/>
            <a:headEnd/>
            <a:tailEnd/>
          </a:ln>
          <a:effectLst/>
        </p:spPr>
      </p:pic>
      <p:grpSp>
        <p:nvGrpSpPr>
          <p:cNvPr id="13" name="Group 12"/>
          <p:cNvGrpSpPr/>
          <p:nvPr/>
        </p:nvGrpSpPr>
        <p:grpSpPr>
          <a:xfrm>
            <a:off x="327261" y="1169001"/>
            <a:ext cx="8489479" cy="610693"/>
            <a:chOff x="221384" y="1169001"/>
            <a:chExt cx="8489479" cy="610693"/>
          </a:xfrm>
        </p:grpSpPr>
        <p:sp>
          <p:nvSpPr>
            <p:cNvPr id="10" name="Title 1"/>
            <p:cNvSpPr txBox="1">
              <a:spLocks/>
            </p:cNvSpPr>
            <p:nvPr/>
          </p:nvSpPr>
          <p:spPr>
            <a:xfrm>
              <a:off x="1152625" y="1169001"/>
              <a:ext cx="7558238" cy="60267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800" dirty="0" smtClean="0">
                  <a:solidFill>
                    <a:schemeClr val="tx1">
                      <a:lumMod val="75000"/>
                      <a:lumOff val="25000"/>
                    </a:schemeClr>
                  </a:solidFill>
                </a:rPr>
                <a:t>said they attended events and meetings related to Internet number registry topics that were </a:t>
              </a:r>
              <a:r>
                <a:rPr lang="en-US" sz="1800" u="sng" dirty="0" smtClean="0">
                  <a:solidFill>
                    <a:schemeClr val="tx1">
                      <a:lumMod val="75000"/>
                      <a:lumOff val="25000"/>
                    </a:schemeClr>
                  </a:solidFill>
                </a:rPr>
                <a:t>not</a:t>
              </a:r>
              <a:r>
                <a:rPr lang="en-US" sz="1800" dirty="0" smtClean="0">
                  <a:solidFill>
                    <a:schemeClr val="tx1">
                      <a:lumMod val="75000"/>
                      <a:lumOff val="25000"/>
                    </a:schemeClr>
                  </a:solidFill>
                </a:rPr>
                <a:t> facilitated by ARIN </a:t>
              </a:r>
              <a:endParaRPr lang="en-US" sz="1800" dirty="0">
                <a:solidFill>
                  <a:schemeClr val="tx1">
                    <a:lumMod val="75000"/>
                    <a:lumOff val="25000"/>
                  </a:schemeClr>
                </a:solidFill>
              </a:endParaRPr>
            </a:p>
          </p:txBody>
        </p:sp>
        <p:sp>
          <p:nvSpPr>
            <p:cNvPr id="12" name="Title 1"/>
            <p:cNvSpPr txBox="1">
              <a:spLocks/>
            </p:cNvSpPr>
            <p:nvPr/>
          </p:nvSpPr>
          <p:spPr>
            <a:xfrm>
              <a:off x="221384" y="1177021"/>
              <a:ext cx="1174277" cy="60267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1" dirty="0" smtClean="0">
                  <a:solidFill>
                    <a:schemeClr val="tx1">
                      <a:lumMod val="75000"/>
                      <a:lumOff val="25000"/>
                    </a:schemeClr>
                  </a:solidFill>
                </a:rPr>
                <a:t>8%</a:t>
              </a:r>
              <a:endParaRPr lang="en-US" sz="4800" dirty="0">
                <a:solidFill>
                  <a:schemeClr val="tx1">
                    <a:lumMod val="75000"/>
                    <a:lumOff val="25000"/>
                  </a:schemeClr>
                </a:solidFill>
              </a:endParaRPr>
            </a:p>
          </p:txBody>
        </p:sp>
      </p:gr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p:cNvSpPr>
            <a:spLocks noGrp="1"/>
          </p:cNvSpPr>
          <p:nvPr>
            <p:ph type="ftr" sz="quarter" idx="11"/>
          </p:nvPr>
        </p:nvSpPr>
        <p:spPr/>
        <p:txBody>
          <a:bodyPr/>
          <a:lstStyle/>
          <a:p>
            <a:r>
              <a:rPr lang="en-US" dirty="0" smtClean="0"/>
              <a:t>Q12.  In the past 12 months, which of the following types of contact, if any, have you had with ARIN?  Please check all that apply.</a:t>
            </a:r>
          </a:p>
        </p:txBody>
      </p:sp>
      <p:sp>
        <p:nvSpPr>
          <p:cNvPr id="6" name="Slide Number Placeholder 5"/>
          <p:cNvSpPr>
            <a:spLocks noGrp="1"/>
          </p:cNvSpPr>
          <p:nvPr>
            <p:ph type="sldNum" sz="quarter" idx="12"/>
          </p:nvPr>
        </p:nvSpPr>
        <p:spPr/>
        <p:txBody>
          <a:bodyPr/>
          <a:lstStyle/>
          <a:p>
            <a:fld id="{A2904778-740C-4267-8D48-353E71543621}" type="slidenum">
              <a:rPr lang="en-US" smtClean="0"/>
              <a:pPr/>
              <a:t>37</a:t>
            </a:fld>
            <a:endParaRPr lang="en-US"/>
          </a:p>
        </p:txBody>
      </p:sp>
      <p:sp>
        <p:nvSpPr>
          <p:cNvPr id="2" name="Title 1"/>
          <p:cNvSpPr>
            <a:spLocks noGrp="1"/>
          </p:cNvSpPr>
          <p:nvPr>
            <p:ph type="title"/>
          </p:nvPr>
        </p:nvSpPr>
        <p:spPr/>
        <p:txBody>
          <a:bodyPr>
            <a:noAutofit/>
          </a:bodyPr>
          <a:lstStyle/>
          <a:p>
            <a:r>
              <a:rPr lang="en-US" sz="2000" dirty="0" smtClean="0"/>
              <a:t>Virtual methods are the most common way members of the community contact ARIN; email and contact through ARIN online are the most frequently cited.</a:t>
            </a:r>
            <a:endParaRPr lang="en-US" sz="2000" dirty="0"/>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1292153088"/>
              </p:ext>
            </p:extLst>
          </p:nvPr>
        </p:nvGraphicFramePr>
        <p:xfrm>
          <a:off x="815182" y="1940326"/>
          <a:ext cx="7513637" cy="454025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txBox="1">
            <a:spLocks/>
          </p:cNvSpPr>
          <p:nvPr/>
        </p:nvSpPr>
        <p:spPr>
          <a:xfrm>
            <a:off x="848044" y="1383690"/>
            <a:ext cx="7514035" cy="60267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smtClean="0">
                <a:solidFill>
                  <a:schemeClr val="tx1">
                    <a:lumMod val="75000"/>
                    <a:lumOff val="25000"/>
                  </a:schemeClr>
                </a:solidFill>
              </a:rPr>
              <a:t>Contact with ARIN in the Past 12 Months</a:t>
            </a:r>
            <a:r>
              <a:rPr lang="en-US" sz="1400" dirty="0" smtClean="0">
                <a:solidFill>
                  <a:schemeClr val="tx1">
                    <a:lumMod val="75000"/>
                    <a:lumOff val="25000"/>
                  </a:schemeClr>
                </a:solidFill>
              </a:rPr>
              <a:t/>
            </a:r>
            <a:br>
              <a:rPr lang="en-US" sz="1400" dirty="0" smtClean="0">
                <a:solidFill>
                  <a:schemeClr val="tx1">
                    <a:lumMod val="75000"/>
                    <a:lumOff val="25000"/>
                  </a:schemeClr>
                </a:solidFill>
              </a:rPr>
            </a:br>
            <a:r>
              <a:rPr lang="en-US" sz="1400" dirty="0" smtClean="0">
                <a:solidFill>
                  <a:schemeClr val="tx1">
                    <a:lumMod val="75000"/>
                    <a:lumOff val="25000"/>
                  </a:schemeClr>
                </a:solidFill>
              </a:rPr>
              <a:t>(n=699)</a:t>
            </a:r>
            <a:endParaRPr lang="en-US" sz="1400" dirty="0">
              <a:solidFill>
                <a:schemeClr val="tx1">
                  <a:lumMod val="75000"/>
                  <a:lumOff val="25000"/>
                </a:schemeClr>
              </a:solidFill>
            </a:endParaRPr>
          </a:p>
        </p:txBody>
      </p:sp>
    </p:spTree>
    <p:extLst>
      <p:ext uri="{BB962C8B-B14F-4D97-AF65-F5344CB8AC3E}">
        <p14:creationId xmlns:p14="http://schemas.microsoft.com/office/powerpoint/2010/main" val="94114855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p:cNvSpPr>
            <a:spLocks noGrp="1"/>
          </p:cNvSpPr>
          <p:nvPr>
            <p:ph type="ftr" sz="quarter" idx="11"/>
          </p:nvPr>
        </p:nvSpPr>
        <p:spPr/>
        <p:txBody>
          <a:bodyPr/>
          <a:lstStyle/>
          <a:p>
            <a:r>
              <a:rPr lang="en-US" dirty="0" smtClean="0"/>
              <a:t>Q13.  What is your preferred method of interacting with the ARIN organization?  Please check all that apply.</a:t>
            </a:r>
          </a:p>
        </p:txBody>
      </p:sp>
      <p:sp>
        <p:nvSpPr>
          <p:cNvPr id="6" name="Slide Number Placeholder 5"/>
          <p:cNvSpPr>
            <a:spLocks noGrp="1"/>
          </p:cNvSpPr>
          <p:nvPr>
            <p:ph type="sldNum" sz="quarter" idx="12"/>
          </p:nvPr>
        </p:nvSpPr>
        <p:spPr/>
        <p:txBody>
          <a:bodyPr/>
          <a:lstStyle/>
          <a:p>
            <a:fld id="{A2904778-740C-4267-8D48-353E71543621}" type="slidenum">
              <a:rPr lang="en-US" smtClean="0"/>
              <a:pPr/>
              <a:t>38</a:t>
            </a:fld>
            <a:endParaRPr lang="en-US"/>
          </a:p>
        </p:txBody>
      </p:sp>
      <p:sp>
        <p:nvSpPr>
          <p:cNvPr id="2" name="Title 1"/>
          <p:cNvSpPr>
            <a:spLocks noGrp="1"/>
          </p:cNvSpPr>
          <p:nvPr>
            <p:ph type="title"/>
          </p:nvPr>
        </p:nvSpPr>
        <p:spPr>
          <a:xfrm>
            <a:off x="235390" y="40945"/>
            <a:ext cx="8686800" cy="914400"/>
          </a:xfrm>
        </p:spPr>
        <p:txBody>
          <a:bodyPr>
            <a:noAutofit/>
          </a:bodyPr>
          <a:lstStyle/>
          <a:p>
            <a:r>
              <a:rPr lang="en-US" sz="2000" dirty="0" smtClean="0"/>
              <a:t>Recent contact methods reflect community member preference as the vast majority desire to communicate via email and the Internet.  However, a fourth prefers telephone.</a:t>
            </a:r>
            <a:r>
              <a:rPr lang="en-US" sz="2800" dirty="0" smtClean="0"/>
              <a:t/>
            </a:r>
            <a:br>
              <a:rPr lang="en-US" sz="2800" dirty="0" smtClean="0"/>
            </a:br>
            <a:endParaRPr lang="en-US" sz="1200" dirty="0"/>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1075779401"/>
              </p:ext>
            </p:extLst>
          </p:nvPr>
        </p:nvGraphicFramePr>
        <p:xfrm>
          <a:off x="250257" y="1958975"/>
          <a:ext cx="8643486" cy="421640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txBox="1">
            <a:spLocks/>
          </p:cNvSpPr>
          <p:nvPr/>
        </p:nvSpPr>
        <p:spPr>
          <a:xfrm>
            <a:off x="978756" y="2264997"/>
            <a:ext cx="7514035" cy="60267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smtClean="0">
                <a:solidFill>
                  <a:schemeClr val="tx1">
                    <a:lumMod val="75000"/>
                    <a:lumOff val="25000"/>
                  </a:schemeClr>
                </a:solidFill>
              </a:rPr>
              <a:t>Preferred Contact Method</a:t>
            </a:r>
            <a:r>
              <a:rPr lang="en-US" sz="1800" dirty="0" smtClean="0">
                <a:solidFill>
                  <a:schemeClr val="tx1">
                    <a:lumMod val="75000"/>
                    <a:lumOff val="25000"/>
                  </a:schemeClr>
                </a:solidFill>
              </a:rPr>
              <a:t/>
            </a:r>
            <a:br>
              <a:rPr lang="en-US" sz="1800" dirty="0" smtClean="0">
                <a:solidFill>
                  <a:schemeClr val="tx1">
                    <a:lumMod val="75000"/>
                    <a:lumOff val="25000"/>
                  </a:schemeClr>
                </a:solidFill>
              </a:rPr>
            </a:br>
            <a:r>
              <a:rPr lang="en-US" sz="1400" dirty="0" smtClean="0">
                <a:solidFill>
                  <a:schemeClr val="tx1">
                    <a:lumMod val="75000"/>
                    <a:lumOff val="25000"/>
                  </a:schemeClr>
                </a:solidFill>
              </a:rPr>
              <a:t>(n=699)</a:t>
            </a:r>
            <a:endParaRPr lang="en-US" sz="1800" dirty="0">
              <a:solidFill>
                <a:schemeClr val="tx1">
                  <a:lumMod val="75000"/>
                  <a:lumOff val="25000"/>
                </a:schemeClr>
              </a:solidFill>
            </a:endParaRPr>
          </a:p>
        </p:txBody>
      </p:sp>
    </p:spTree>
    <p:extLst>
      <p:ext uri="{BB962C8B-B14F-4D97-AF65-F5344CB8AC3E}">
        <p14:creationId xmlns:p14="http://schemas.microsoft.com/office/powerpoint/2010/main" val="173656910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en-US" dirty="0" smtClean="0"/>
              <a:t>Q14.  Have you participated in the ARIN Policy Development Process in the past 12 months? </a:t>
            </a:r>
          </a:p>
          <a:p>
            <a:r>
              <a:rPr lang="en-US" dirty="0" smtClean="0"/>
              <a:t>Q14a.  Why not?  You may check all that apply.</a:t>
            </a:r>
          </a:p>
        </p:txBody>
      </p:sp>
      <p:sp>
        <p:nvSpPr>
          <p:cNvPr id="15" name="Slide Number Placeholder 14"/>
          <p:cNvSpPr>
            <a:spLocks noGrp="1"/>
          </p:cNvSpPr>
          <p:nvPr>
            <p:ph type="sldNum" sz="quarter" idx="12"/>
          </p:nvPr>
        </p:nvSpPr>
        <p:spPr/>
        <p:txBody>
          <a:bodyPr/>
          <a:lstStyle/>
          <a:p>
            <a:fld id="{A2904778-740C-4267-8D48-353E71543621}" type="slidenum">
              <a:rPr lang="en-US" smtClean="0"/>
              <a:pPr/>
              <a:t>39</a:t>
            </a:fld>
            <a:endParaRPr lang="en-US"/>
          </a:p>
        </p:txBody>
      </p:sp>
      <p:sp>
        <p:nvSpPr>
          <p:cNvPr id="5" name="Title 1"/>
          <p:cNvSpPr txBox="1">
            <a:spLocks/>
          </p:cNvSpPr>
          <p:nvPr/>
        </p:nvSpPr>
        <p:spPr>
          <a:xfrm>
            <a:off x="399912" y="1353993"/>
            <a:ext cx="7514035" cy="60267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sz="1800" dirty="0"/>
          </a:p>
        </p:txBody>
      </p:sp>
      <p:graphicFrame>
        <p:nvGraphicFramePr>
          <p:cNvPr id="10" name="Content Placeholder 9"/>
          <p:cNvGraphicFramePr>
            <a:graphicFrameLocks/>
          </p:cNvGraphicFramePr>
          <p:nvPr>
            <p:extLst>
              <p:ext uri="{D42A27DB-BD31-4B8C-83A1-F6EECF244321}">
                <p14:modId xmlns:p14="http://schemas.microsoft.com/office/powerpoint/2010/main" val="2297782039"/>
              </p:ext>
            </p:extLst>
          </p:nvPr>
        </p:nvGraphicFramePr>
        <p:xfrm>
          <a:off x="323289" y="2858692"/>
          <a:ext cx="3406811" cy="3695872"/>
        </p:xfrm>
        <a:graphic>
          <a:graphicData uri="http://schemas.openxmlformats.org/drawingml/2006/chart">
            <c:chart xmlns:c="http://schemas.openxmlformats.org/drawingml/2006/chart" xmlns:r="http://schemas.openxmlformats.org/officeDocument/2006/relationships" r:id="rId2"/>
          </a:graphicData>
        </a:graphic>
      </p:graphicFrame>
      <p:sp>
        <p:nvSpPr>
          <p:cNvPr id="16" name="Title 1"/>
          <p:cNvSpPr txBox="1">
            <a:spLocks/>
          </p:cNvSpPr>
          <p:nvPr/>
        </p:nvSpPr>
        <p:spPr>
          <a:xfrm>
            <a:off x="365757" y="2016521"/>
            <a:ext cx="3176337" cy="60267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smtClean="0">
                <a:solidFill>
                  <a:schemeClr val="tx1">
                    <a:lumMod val="75000"/>
                    <a:lumOff val="25000"/>
                  </a:schemeClr>
                </a:solidFill>
              </a:rPr>
              <a:t>Participation in the ARIN Policy Development Process in the Past 12 Months</a:t>
            </a:r>
            <a:r>
              <a:rPr lang="en-US" sz="1800" dirty="0" smtClean="0">
                <a:solidFill>
                  <a:schemeClr val="tx1">
                    <a:lumMod val="75000"/>
                    <a:lumOff val="25000"/>
                  </a:schemeClr>
                </a:solidFill>
              </a:rPr>
              <a:t/>
            </a:r>
            <a:br>
              <a:rPr lang="en-US" sz="1800" dirty="0" smtClean="0">
                <a:solidFill>
                  <a:schemeClr val="tx1">
                    <a:lumMod val="75000"/>
                    <a:lumOff val="25000"/>
                  </a:schemeClr>
                </a:solidFill>
              </a:rPr>
            </a:br>
            <a:r>
              <a:rPr lang="en-US" sz="1400" dirty="0" smtClean="0">
                <a:solidFill>
                  <a:schemeClr val="tx1">
                    <a:lumMod val="75000"/>
                    <a:lumOff val="25000"/>
                  </a:schemeClr>
                </a:solidFill>
              </a:rPr>
              <a:t>(n=699)</a:t>
            </a:r>
            <a:endParaRPr lang="en-US" sz="1800" dirty="0">
              <a:solidFill>
                <a:schemeClr val="tx1">
                  <a:lumMod val="75000"/>
                  <a:lumOff val="25000"/>
                </a:schemeClr>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3942402467"/>
              </p:ext>
            </p:extLst>
          </p:nvPr>
        </p:nvGraphicFramePr>
        <p:xfrm>
          <a:off x="4177364" y="1819179"/>
          <a:ext cx="4427622" cy="2959353"/>
        </p:xfrm>
        <a:graphic>
          <a:graphicData uri="http://schemas.openxmlformats.org/drawingml/2006/table">
            <a:tbl>
              <a:tblPr firstRow="1" bandRow="1">
                <a:tableStyleId>{5C22544A-7EE6-4342-B048-85BDC9FD1C3A}</a:tableStyleId>
              </a:tblPr>
              <a:tblGrid>
                <a:gridCol w="3753853"/>
                <a:gridCol w="673769"/>
              </a:tblGrid>
              <a:tr h="227483">
                <a:tc gridSpan="2">
                  <a:txBody>
                    <a:bodyPr/>
                    <a:lstStyle/>
                    <a:p>
                      <a:pPr algn="ctr"/>
                      <a:r>
                        <a:rPr lang="en-US" sz="1800" dirty="0" smtClean="0"/>
                        <a:t>Reason for Not Participating</a:t>
                      </a:r>
                    </a:p>
                    <a:p>
                      <a:pPr algn="ctr"/>
                      <a:r>
                        <a:rPr lang="en-US" sz="1400" b="0" dirty="0" smtClean="0"/>
                        <a:t>(Among those not</a:t>
                      </a:r>
                      <a:r>
                        <a:rPr lang="en-US" sz="1400" b="0" baseline="0" dirty="0" smtClean="0"/>
                        <a:t> participating; n=663)</a:t>
                      </a:r>
                      <a:endParaRPr lang="en-US" sz="1400" b="0" dirty="0"/>
                    </a:p>
                  </a:txBody>
                  <a:tcPr marL="45720" marR="45720" anchor="ctr">
                    <a:solidFill>
                      <a:schemeClr val="accent1"/>
                    </a:solidFill>
                  </a:tcPr>
                </a:tc>
                <a:tc hMerge="1">
                  <a:txBody>
                    <a:bodyPr/>
                    <a:lstStyle/>
                    <a:p>
                      <a:pPr algn="ctr" fontAlgn="b"/>
                      <a:endParaRPr lang="en-US" sz="1100" b="1" i="0" u="none" strike="noStrike" dirty="0" smtClean="0">
                        <a:solidFill>
                          <a:schemeClr val="bg1"/>
                        </a:solidFill>
                        <a:latin typeface="+mn-lt"/>
                      </a:endParaRPr>
                    </a:p>
                  </a:txBody>
                  <a:tcPr marL="45720" marR="45720" anchor="ctr">
                    <a:lnT w="19050" cap="flat" cmpd="sng" algn="ctr">
                      <a:solidFill>
                        <a:schemeClr val="bg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tx1">
                        <a:lumMod val="75000"/>
                        <a:lumOff val="25000"/>
                      </a:schemeClr>
                    </a:solidFill>
                  </a:tcPr>
                </a:tc>
              </a:tr>
              <a:tr h="202844">
                <a:tc>
                  <a:txBody>
                    <a:bodyPr/>
                    <a:lstStyle/>
                    <a:p>
                      <a:pPr algn="l"/>
                      <a:r>
                        <a:rPr lang="en-US" sz="1400" dirty="0" smtClean="0"/>
                        <a:t>I do not have time to participate</a:t>
                      </a:r>
                      <a:endParaRPr lang="en-US" sz="1400" dirty="0"/>
                    </a:p>
                  </a:txBody>
                  <a:tcPr marL="68580" marR="68580" anchor="ctr">
                    <a:solidFill>
                      <a:schemeClr val="bg1">
                        <a:lumMod val="85000"/>
                      </a:schemeClr>
                    </a:solidFill>
                  </a:tcPr>
                </a:tc>
                <a:tc>
                  <a:txBody>
                    <a:bodyPr/>
                    <a:lstStyle/>
                    <a:p>
                      <a:pPr algn="ctr"/>
                      <a:r>
                        <a:rPr lang="en-US" sz="1400" dirty="0" smtClean="0"/>
                        <a:t>26%</a:t>
                      </a:r>
                      <a:endParaRPr lang="en-US" sz="1400" dirty="0"/>
                    </a:p>
                  </a:txBody>
                  <a:tcPr marL="68580" marR="68580" anchor="ctr">
                    <a:solidFill>
                      <a:schemeClr val="bg1">
                        <a:lumMod val="85000"/>
                      </a:schemeClr>
                    </a:solidFill>
                  </a:tcPr>
                </a:tc>
              </a:tr>
              <a:tr h="202844">
                <a:tc>
                  <a:txBody>
                    <a:bodyPr/>
                    <a:lstStyle/>
                    <a:p>
                      <a:pPr algn="l"/>
                      <a:r>
                        <a:rPr lang="en-US" sz="1400" dirty="0" smtClean="0"/>
                        <a:t>I am happy with ARIN policy and do not see a need to get involved</a:t>
                      </a:r>
                      <a:endParaRPr lang="en-US" sz="1400" dirty="0"/>
                    </a:p>
                  </a:txBody>
                  <a:tcPr marL="68580" marR="68580" anchor="ctr">
                    <a:solidFill>
                      <a:schemeClr val="bg1"/>
                    </a:solidFill>
                  </a:tcPr>
                </a:tc>
                <a:tc>
                  <a:txBody>
                    <a:bodyPr/>
                    <a:lstStyle/>
                    <a:p>
                      <a:pPr algn="ctr"/>
                      <a:r>
                        <a:rPr lang="en-US" sz="1400" dirty="0" smtClean="0"/>
                        <a:t>23%</a:t>
                      </a:r>
                      <a:endParaRPr lang="en-US" sz="1400" dirty="0"/>
                    </a:p>
                  </a:txBody>
                  <a:tcPr marL="68580" marR="68580" anchor="ctr">
                    <a:solidFill>
                      <a:schemeClr val="bg1"/>
                    </a:solidFill>
                  </a:tcPr>
                </a:tc>
              </a:tr>
              <a:tr h="202844">
                <a:tc>
                  <a:txBody>
                    <a:bodyPr/>
                    <a:lstStyle/>
                    <a:p>
                      <a:pPr algn="l"/>
                      <a:r>
                        <a:rPr lang="en-US" sz="1400" dirty="0" smtClean="0"/>
                        <a:t>I do not think I can have an impact on ARIN Policy</a:t>
                      </a:r>
                      <a:endParaRPr lang="en-US" sz="1400" dirty="0"/>
                    </a:p>
                  </a:txBody>
                  <a:tcPr marL="68580" marR="68580" anchor="ctr">
                    <a:solidFill>
                      <a:schemeClr val="bg1">
                        <a:lumMod val="85000"/>
                      </a:schemeClr>
                    </a:solidFill>
                  </a:tcPr>
                </a:tc>
                <a:tc>
                  <a:txBody>
                    <a:bodyPr/>
                    <a:lstStyle/>
                    <a:p>
                      <a:pPr algn="ctr"/>
                      <a:r>
                        <a:rPr lang="en-US" sz="1400" dirty="0" smtClean="0"/>
                        <a:t>22%</a:t>
                      </a:r>
                      <a:endParaRPr lang="en-US" sz="1400" dirty="0"/>
                    </a:p>
                  </a:txBody>
                  <a:tcPr marL="68580" marR="68580" anchor="ctr">
                    <a:solidFill>
                      <a:schemeClr val="bg1">
                        <a:lumMod val="85000"/>
                      </a:schemeClr>
                    </a:solidFill>
                  </a:tcPr>
                </a:tc>
              </a:tr>
              <a:tr h="202844">
                <a:tc>
                  <a:txBody>
                    <a:bodyPr/>
                    <a:lstStyle/>
                    <a:p>
                      <a:pPr algn="l"/>
                      <a:r>
                        <a:rPr lang="en-US" sz="1400" dirty="0" smtClean="0"/>
                        <a:t>I do not have</a:t>
                      </a:r>
                      <a:r>
                        <a:rPr lang="en-US" sz="1400" baseline="0" dirty="0" smtClean="0"/>
                        <a:t> the resources to participate</a:t>
                      </a:r>
                      <a:endParaRPr lang="en-US" sz="1400" dirty="0"/>
                    </a:p>
                  </a:txBody>
                  <a:tcPr marL="68580" marR="68580" anchor="ctr">
                    <a:solidFill>
                      <a:schemeClr val="bg1"/>
                    </a:solidFill>
                  </a:tcPr>
                </a:tc>
                <a:tc>
                  <a:txBody>
                    <a:bodyPr/>
                    <a:lstStyle/>
                    <a:p>
                      <a:pPr algn="ctr"/>
                      <a:r>
                        <a:rPr lang="en-US" sz="1400" dirty="0" smtClean="0"/>
                        <a:t>18%</a:t>
                      </a:r>
                      <a:endParaRPr lang="en-US" sz="1400" dirty="0"/>
                    </a:p>
                  </a:txBody>
                  <a:tcPr marL="68580" marR="68580" anchor="ctr">
                    <a:solidFill>
                      <a:schemeClr val="bg1"/>
                    </a:solidFill>
                  </a:tcPr>
                </a:tc>
              </a:tr>
              <a:tr h="338074">
                <a:tc>
                  <a:txBody>
                    <a:bodyPr/>
                    <a:lstStyle/>
                    <a:p>
                      <a:pPr algn="l"/>
                      <a:r>
                        <a:rPr lang="en-US" sz="1400" dirty="0" smtClean="0"/>
                        <a:t>I do not have any interest in participating</a:t>
                      </a:r>
                      <a:endParaRPr lang="en-US" sz="1400" dirty="0"/>
                    </a:p>
                  </a:txBody>
                  <a:tcPr marL="68580" marR="68580" anchor="ctr">
                    <a:solidFill>
                      <a:schemeClr val="bg1">
                        <a:lumMod val="85000"/>
                      </a:schemeClr>
                    </a:solidFill>
                  </a:tcPr>
                </a:tc>
                <a:tc>
                  <a:txBody>
                    <a:bodyPr/>
                    <a:lstStyle/>
                    <a:p>
                      <a:pPr algn="ctr"/>
                      <a:r>
                        <a:rPr lang="en-US" sz="1400" dirty="0" smtClean="0"/>
                        <a:t>13%</a:t>
                      </a:r>
                      <a:endParaRPr lang="en-US" sz="1400" dirty="0"/>
                    </a:p>
                  </a:txBody>
                  <a:tcPr marL="68580" marR="68580" anchor="ctr">
                    <a:solidFill>
                      <a:schemeClr val="bg1">
                        <a:lumMod val="85000"/>
                      </a:schemeClr>
                    </a:solidFill>
                  </a:tcPr>
                </a:tc>
              </a:tr>
              <a:tr h="202844">
                <a:tc>
                  <a:txBody>
                    <a:bodyPr/>
                    <a:lstStyle/>
                    <a:p>
                      <a:pPr algn="l"/>
                      <a:r>
                        <a:rPr lang="en-US" sz="1400" dirty="0" smtClean="0"/>
                        <a:t>Other</a:t>
                      </a:r>
                      <a:endParaRPr lang="en-US" sz="1400" dirty="0"/>
                    </a:p>
                  </a:txBody>
                  <a:tcPr marL="68580" marR="68580" anchor="ctr">
                    <a:solidFill>
                      <a:schemeClr val="bg1"/>
                    </a:solidFill>
                  </a:tcPr>
                </a:tc>
                <a:tc>
                  <a:txBody>
                    <a:bodyPr/>
                    <a:lstStyle/>
                    <a:p>
                      <a:pPr algn="ctr"/>
                      <a:r>
                        <a:rPr lang="en-US" sz="1400" dirty="0" smtClean="0"/>
                        <a:t>12%</a:t>
                      </a:r>
                      <a:endParaRPr lang="en-US" sz="1400" dirty="0"/>
                    </a:p>
                  </a:txBody>
                  <a:tcPr marL="68580" marR="68580" anchor="ctr">
                    <a:solidFill>
                      <a:schemeClr val="bg1"/>
                    </a:solidFill>
                  </a:tcPr>
                </a:tc>
              </a:tr>
              <a:tr h="202844">
                <a:tc>
                  <a:txBody>
                    <a:bodyPr/>
                    <a:lstStyle/>
                    <a:p>
                      <a:pPr algn="l"/>
                      <a:r>
                        <a:rPr lang="en-US" sz="1400" dirty="0" smtClean="0"/>
                        <a:t>Not sure</a:t>
                      </a:r>
                      <a:endParaRPr lang="en-US" sz="1400" dirty="0"/>
                    </a:p>
                  </a:txBody>
                  <a:tcPr marL="68580" marR="68580" anchor="ctr">
                    <a:solidFill>
                      <a:schemeClr val="bg1">
                        <a:lumMod val="85000"/>
                      </a:schemeClr>
                    </a:solidFill>
                  </a:tcPr>
                </a:tc>
                <a:tc>
                  <a:txBody>
                    <a:bodyPr/>
                    <a:lstStyle/>
                    <a:p>
                      <a:pPr algn="ctr"/>
                      <a:r>
                        <a:rPr lang="en-US" sz="1400" dirty="0" smtClean="0"/>
                        <a:t>16%</a:t>
                      </a:r>
                      <a:endParaRPr lang="en-US" sz="1400" dirty="0"/>
                    </a:p>
                  </a:txBody>
                  <a:tcPr marL="68580" marR="68580" anchor="ctr">
                    <a:solidFill>
                      <a:schemeClr val="bg1">
                        <a:lumMod val="85000"/>
                      </a:schemeClr>
                    </a:solidFill>
                  </a:tcPr>
                </a:tc>
              </a:tr>
            </a:tbl>
          </a:graphicData>
        </a:graphic>
      </p:graphicFrame>
      <p:sp>
        <p:nvSpPr>
          <p:cNvPr id="19" name="Title 1"/>
          <p:cNvSpPr>
            <a:spLocks noGrp="1"/>
          </p:cNvSpPr>
          <p:nvPr>
            <p:ph type="title"/>
          </p:nvPr>
        </p:nvSpPr>
        <p:spPr>
          <a:xfrm>
            <a:off x="235390" y="1"/>
            <a:ext cx="8686800" cy="914400"/>
          </a:xfrm>
        </p:spPr>
        <p:txBody>
          <a:bodyPr>
            <a:noAutofit/>
          </a:bodyPr>
          <a:lstStyle/>
          <a:p>
            <a:r>
              <a:rPr lang="en-US" sz="1600" dirty="0" smtClean="0"/>
              <a:t>Few community members have participated in the Policy Development Process in the last year. A lack of time, satisfaction with current policy and a belief that individuals do not think they can have an impact are top reasons why community members do not participate.</a:t>
            </a:r>
            <a:endParaRPr lang="en-US" sz="1050" dirty="0"/>
          </a:p>
        </p:txBody>
      </p:sp>
      <p:sp>
        <p:nvSpPr>
          <p:cNvPr id="20" name="Freeform 8"/>
          <p:cNvSpPr>
            <a:spLocks noEditPoints="1"/>
          </p:cNvSpPr>
          <p:nvPr/>
        </p:nvSpPr>
        <p:spPr bwMode="gray">
          <a:xfrm rot="9260222" flipH="1" flipV="1">
            <a:off x="3030527" y="3090449"/>
            <a:ext cx="854465" cy="251512"/>
          </a:xfrm>
          <a:custGeom>
            <a:avLst/>
            <a:gdLst>
              <a:gd name="T0" fmla="*/ 508 w 642"/>
              <a:gd name="T1" fmla="*/ 94 h 189"/>
              <a:gd name="T2" fmla="*/ 243 w 642"/>
              <a:gd name="T3" fmla="*/ 72 h 189"/>
              <a:gd name="T4" fmla="*/ 21 w 642"/>
              <a:gd name="T5" fmla="*/ 183 h 189"/>
              <a:gd name="T6" fmla="*/ 4 w 642"/>
              <a:gd name="T7" fmla="*/ 182 h 189"/>
              <a:gd name="T8" fmla="*/ 10 w 642"/>
              <a:gd name="T9" fmla="*/ 164 h 189"/>
              <a:gd name="T10" fmla="*/ 239 w 642"/>
              <a:gd name="T11" fmla="*/ 47 h 189"/>
              <a:gd name="T12" fmla="*/ 522 w 642"/>
              <a:gd name="T13" fmla="*/ 68 h 189"/>
              <a:gd name="T14" fmla="*/ 508 w 642"/>
              <a:gd name="T15" fmla="*/ 94 h 189"/>
              <a:gd name="T16" fmla="*/ 630 w 642"/>
              <a:gd name="T17" fmla="*/ 93 h 189"/>
              <a:gd name="T18" fmla="*/ 515 w 642"/>
              <a:gd name="T19" fmla="*/ 7 h 189"/>
              <a:gd name="T20" fmla="*/ 496 w 642"/>
              <a:gd name="T21" fmla="*/ 30 h 189"/>
              <a:gd name="T22" fmla="*/ 572 w 642"/>
              <a:gd name="T23" fmla="*/ 87 h 189"/>
              <a:gd name="T24" fmla="*/ 541 w 642"/>
              <a:gd name="T25" fmla="*/ 98 h 189"/>
              <a:gd name="T26" fmla="*/ 459 w 642"/>
              <a:gd name="T27" fmla="*/ 162 h 189"/>
              <a:gd name="T28" fmla="*/ 462 w 642"/>
              <a:gd name="T29" fmla="*/ 179 h 189"/>
              <a:gd name="T30" fmla="*/ 479 w 642"/>
              <a:gd name="T31" fmla="*/ 169 h 189"/>
              <a:gd name="T32" fmla="*/ 536 w 642"/>
              <a:gd name="T33" fmla="*/ 125 h 189"/>
              <a:gd name="T34" fmla="*/ 611 w 642"/>
              <a:gd name="T35" fmla="*/ 116 h 189"/>
              <a:gd name="T36" fmla="*/ 630 w 642"/>
              <a:gd name="T37" fmla="*/ 9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2" h="189">
                <a:moveTo>
                  <a:pt x="508" y="94"/>
                </a:moveTo>
                <a:cubicBezTo>
                  <a:pt x="422" y="74"/>
                  <a:pt x="331" y="62"/>
                  <a:pt x="243" y="72"/>
                </a:cubicBezTo>
                <a:cubicBezTo>
                  <a:pt x="160" y="82"/>
                  <a:pt x="79" y="125"/>
                  <a:pt x="21" y="183"/>
                </a:cubicBezTo>
                <a:cubicBezTo>
                  <a:pt x="16" y="187"/>
                  <a:pt x="7" y="189"/>
                  <a:pt x="4" y="182"/>
                </a:cubicBezTo>
                <a:cubicBezTo>
                  <a:pt x="0" y="176"/>
                  <a:pt x="5" y="168"/>
                  <a:pt x="10" y="164"/>
                </a:cubicBezTo>
                <a:cubicBezTo>
                  <a:pt x="70" y="104"/>
                  <a:pt x="155" y="58"/>
                  <a:pt x="239" y="47"/>
                </a:cubicBezTo>
                <a:cubicBezTo>
                  <a:pt x="333" y="34"/>
                  <a:pt x="430" y="47"/>
                  <a:pt x="522" y="68"/>
                </a:cubicBezTo>
                <a:cubicBezTo>
                  <a:pt x="537" y="71"/>
                  <a:pt x="521" y="97"/>
                  <a:pt x="508" y="94"/>
                </a:cubicBezTo>
                <a:close/>
                <a:moveTo>
                  <a:pt x="630" y="93"/>
                </a:moveTo>
                <a:cubicBezTo>
                  <a:pt x="590" y="67"/>
                  <a:pt x="555" y="33"/>
                  <a:pt x="515" y="7"/>
                </a:cubicBezTo>
                <a:cubicBezTo>
                  <a:pt x="503" y="0"/>
                  <a:pt x="484" y="23"/>
                  <a:pt x="496" y="30"/>
                </a:cubicBezTo>
                <a:cubicBezTo>
                  <a:pt x="523" y="47"/>
                  <a:pt x="547" y="68"/>
                  <a:pt x="572" y="87"/>
                </a:cubicBezTo>
                <a:cubicBezTo>
                  <a:pt x="561" y="90"/>
                  <a:pt x="551" y="94"/>
                  <a:pt x="541" y="98"/>
                </a:cubicBezTo>
                <a:cubicBezTo>
                  <a:pt x="509" y="111"/>
                  <a:pt x="478" y="133"/>
                  <a:pt x="459" y="162"/>
                </a:cubicBezTo>
                <a:cubicBezTo>
                  <a:pt x="455" y="167"/>
                  <a:pt x="455" y="176"/>
                  <a:pt x="462" y="179"/>
                </a:cubicBezTo>
                <a:cubicBezTo>
                  <a:pt x="469" y="181"/>
                  <a:pt x="475" y="175"/>
                  <a:pt x="479" y="169"/>
                </a:cubicBezTo>
                <a:cubicBezTo>
                  <a:pt x="493" y="150"/>
                  <a:pt x="515" y="136"/>
                  <a:pt x="536" y="125"/>
                </a:cubicBezTo>
                <a:cubicBezTo>
                  <a:pt x="557" y="115"/>
                  <a:pt x="588" y="103"/>
                  <a:pt x="611" y="116"/>
                </a:cubicBezTo>
                <a:cubicBezTo>
                  <a:pt x="623" y="122"/>
                  <a:pt x="642" y="100"/>
                  <a:pt x="630" y="93"/>
                </a:cubicBezTo>
                <a:close/>
              </a:path>
            </a:pathLst>
          </a:custGeom>
          <a:solidFill>
            <a:schemeClr val="tx1">
              <a:lumMod val="65000"/>
              <a:lumOff val="35000"/>
            </a:schemeClr>
          </a:solidFill>
          <a:ln>
            <a:noFill/>
          </a:ln>
          <a:effectLst>
            <a:outerShdw blurRad="38100" dist="25400" dir="2700000" algn="tl"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37694084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2904778-740C-4267-8D48-353E71543621}" type="slidenum">
              <a:rPr lang="en-US" smtClean="0"/>
              <a:pPr/>
              <a:t>4</a:t>
            </a:fld>
            <a:endParaRPr lang="en-US"/>
          </a:p>
        </p:txBody>
      </p:sp>
      <p:sp>
        <p:nvSpPr>
          <p:cNvPr id="5" name="Title 4"/>
          <p:cNvSpPr>
            <a:spLocks noGrp="1"/>
          </p:cNvSpPr>
          <p:nvPr>
            <p:ph type="title"/>
          </p:nvPr>
        </p:nvSpPr>
        <p:spPr/>
        <p:txBody>
          <a:bodyPr>
            <a:normAutofit/>
          </a:bodyPr>
          <a:lstStyle/>
          <a:p>
            <a:r>
              <a:rPr lang="en-US" sz="2800" dirty="0" smtClean="0"/>
              <a:t>Background &amp; Methodology</a:t>
            </a:r>
            <a:endParaRPr lang="en-US" sz="2800" dirty="0"/>
          </a:p>
        </p:txBody>
      </p:sp>
      <p:sp>
        <p:nvSpPr>
          <p:cNvPr id="3" name="Content Placeholder 2"/>
          <p:cNvSpPr>
            <a:spLocks noGrp="1"/>
          </p:cNvSpPr>
          <p:nvPr>
            <p:ph idx="4294967295"/>
          </p:nvPr>
        </p:nvSpPr>
        <p:spPr>
          <a:xfrm>
            <a:off x="228600" y="1097280"/>
            <a:ext cx="8686800" cy="4232275"/>
          </a:xfrm>
        </p:spPr>
        <p:txBody>
          <a:bodyPr anchor="t">
            <a:noAutofit/>
          </a:bodyPr>
          <a:lstStyle/>
          <a:p>
            <a:pPr marL="231775" indent="-231775">
              <a:buSzPct val="100000"/>
            </a:pPr>
            <a:r>
              <a:rPr lang="en-US" sz="1800" dirty="0" smtClean="0"/>
              <a:t>This report provides results to a survey of ARIN members, customers, and community. An online survey was conducted between February 10 and February 25, 2014. </a:t>
            </a:r>
          </a:p>
          <a:p>
            <a:pPr marL="231775" indent="-231775">
              <a:buSzPct val="100000"/>
            </a:pPr>
            <a:r>
              <a:rPr lang="en-US" sz="1800" dirty="0" smtClean="0"/>
              <a:t>699 individuals participated in the survey, and have the following relationships with ARIN: </a:t>
            </a:r>
          </a:p>
          <a:p>
            <a:pPr lvl="1">
              <a:spcBef>
                <a:spcPts val="0"/>
              </a:spcBef>
              <a:spcAft>
                <a:spcPts val="300"/>
              </a:spcAft>
              <a:buSzPct val="100000"/>
              <a:buFont typeface="Calibri" pitchFamily="34" charset="0"/>
              <a:buChar char="─"/>
            </a:pPr>
            <a:r>
              <a:rPr lang="en-US" sz="1600" dirty="0" smtClean="0"/>
              <a:t>324 – Has a direct allocation of IP addresses (IPv4, IPv6) from ARIN, and is a member.</a:t>
            </a:r>
          </a:p>
          <a:p>
            <a:pPr lvl="1">
              <a:spcBef>
                <a:spcPts val="0"/>
              </a:spcBef>
              <a:spcAft>
                <a:spcPts val="300"/>
              </a:spcAft>
              <a:buSzPct val="100000"/>
              <a:buFont typeface="Calibri" pitchFamily="34" charset="0"/>
              <a:buChar char="─"/>
            </a:pPr>
            <a:r>
              <a:rPr lang="en-US" sz="1600" dirty="0" smtClean="0"/>
              <a:t>353 - Has a direct assignment of Internet number resources (IPv4, IPv6, ASN) from ARIN.</a:t>
            </a:r>
          </a:p>
          <a:p>
            <a:pPr lvl="1">
              <a:spcBef>
                <a:spcPts val="0"/>
              </a:spcBef>
              <a:spcAft>
                <a:spcPts val="300"/>
              </a:spcAft>
              <a:buSzPct val="100000"/>
              <a:buFont typeface="Calibri" pitchFamily="34" charset="0"/>
              <a:buChar char="─"/>
            </a:pPr>
            <a:r>
              <a:rPr lang="en-US" sz="1600" dirty="0" smtClean="0"/>
              <a:t>16 - Has no direct Internet number resources from ARIN, but uses some ARIN services.</a:t>
            </a:r>
          </a:p>
          <a:p>
            <a:pPr lvl="1">
              <a:spcBef>
                <a:spcPts val="0"/>
              </a:spcBef>
              <a:spcAft>
                <a:spcPts val="300"/>
              </a:spcAft>
              <a:buSzPct val="100000"/>
              <a:buFont typeface="Calibri" pitchFamily="34" charset="0"/>
              <a:buChar char="─"/>
            </a:pPr>
            <a:r>
              <a:rPr lang="en-US" sz="1600" dirty="0" smtClean="0"/>
              <a:t>6 - Has no direct Internet number resources from ARIN, and does not use ARIN services, but is part of the ARIN community. </a:t>
            </a:r>
          </a:p>
          <a:p>
            <a:pPr marL="231775" indent="-231775">
              <a:buSzPct val="100000"/>
            </a:pPr>
            <a:r>
              <a:rPr lang="en-US" sz="1800" dirty="0" smtClean="0"/>
              <a:t>The median survey time was 18 minutes.</a:t>
            </a:r>
          </a:p>
          <a:p>
            <a:pPr marL="231775" indent="-231775">
              <a:buSzPct val="100000"/>
            </a:pPr>
            <a:r>
              <a:rPr lang="en-US" sz="1800" dirty="0" smtClean="0"/>
              <a:t>The margin of sampling error at a 95% level of confidence for aggregate results is +/- 3%.  The margin of error is larger for subgroups of the data. </a:t>
            </a:r>
          </a:p>
          <a:p>
            <a:pPr marL="231775" indent="-231775">
              <a:buSzPct val="100000"/>
            </a:pPr>
            <a:r>
              <a:rPr lang="en-US" sz="1800" dirty="0" smtClean="0"/>
              <a:t>The Mean Loyalty Index is a derived measure that takes satisfaction with meeting needs, satisfaction with value, and likelihood to continue ARIN into account.  The three measures factor into the index equally (each accounting for a third).  A score of “100” means perfect scores were received for each component of the index.</a:t>
            </a:r>
            <a:endParaRPr lang="en-US" sz="1800" dirty="0"/>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2135573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p:cNvSpPr>
            <a:spLocks noGrp="1"/>
          </p:cNvSpPr>
          <p:nvPr>
            <p:ph type="ftr" sz="quarter" idx="11"/>
          </p:nvPr>
        </p:nvSpPr>
        <p:spPr/>
        <p:txBody>
          <a:bodyPr/>
          <a:lstStyle/>
          <a:p>
            <a:r>
              <a:rPr lang="en-US" dirty="0" smtClean="0"/>
              <a:t>Q16.  For which of the following topics would you be interested in formal training provided by ARIN? Please select all that apply. </a:t>
            </a:r>
          </a:p>
        </p:txBody>
      </p:sp>
      <p:sp>
        <p:nvSpPr>
          <p:cNvPr id="6" name="Slide Number Placeholder 5"/>
          <p:cNvSpPr>
            <a:spLocks noGrp="1"/>
          </p:cNvSpPr>
          <p:nvPr>
            <p:ph type="sldNum" sz="quarter" idx="12"/>
          </p:nvPr>
        </p:nvSpPr>
        <p:spPr/>
        <p:txBody>
          <a:bodyPr/>
          <a:lstStyle/>
          <a:p>
            <a:fld id="{A2904778-740C-4267-8D48-353E71543621}" type="slidenum">
              <a:rPr lang="en-US" smtClean="0"/>
              <a:pPr/>
              <a:t>40</a:t>
            </a:fld>
            <a:endParaRPr lang="en-US"/>
          </a:p>
        </p:txBody>
      </p:sp>
      <p:sp>
        <p:nvSpPr>
          <p:cNvPr id="2" name="Title 1"/>
          <p:cNvSpPr>
            <a:spLocks noGrp="1"/>
          </p:cNvSpPr>
          <p:nvPr>
            <p:ph type="title"/>
          </p:nvPr>
        </p:nvSpPr>
        <p:spPr/>
        <p:txBody>
          <a:bodyPr>
            <a:noAutofit/>
          </a:bodyPr>
          <a:lstStyle/>
          <a:p>
            <a:r>
              <a:rPr lang="en-US" sz="1800" dirty="0" smtClean="0"/>
              <a:t>There is strong interest in training provided by ARIN.  IPv6 deployment and more information on how to use ARIN tools and services are likely to be the most popular training courses.</a:t>
            </a:r>
            <a:endParaRPr lang="en-US" sz="1800" dirty="0"/>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1075779401"/>
              </p:ext>
            </p:extLst>
          </p:nvPr>
        </p:nvGraphicFramePr>
        <p:xfrm>
          <a:off x="250257" y="1958975"/>
          <a:ext cx="8643486" cy="421640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txBox="1">
            <a:spLocks/>
          </p:cNvSpPr>
          <p:nvPr/>
        </p:nvSpPr>
        <p:spPr>
          <a:xfrm>
            <a:off x="814983" y="1841916"/>
            <a:ext cx="7514035" cy="60267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smtClean="0">
                <a:solidFill>
                  <a:schemeClr val="tx1">
                    <a:lumMod val="75000"/>
                    <a:lumOff val="25000"/>
                  </a:schemeClr>
                </a:solidFill>
              </a:rPr>
              <a:t>Training Interest</a:t>
            </a:r>
            <a:r>
              <a:rPr lang="en-US" sz="2000" dirty="0" smtClean="0">
                <a:solidFill>
                  <a:schemeClr val="tx1">
                    <a:lumMod val="75000"/>
                    <a:lumOff val="25000"/>
                  </a:schemeClr>
                </a:solidFill>
              </a:rPr>
              <a:t/>
            </a:r>
            <a:br>
              <a:rPr lang="en-US" sz="2000" dirty="0" smtClean="0">
                <a:solidFill>
                  <a:schemeClr val="tx1">
                    <a:lumMod val="75000"/>
                    <a:lumOff val="25000"/>
                  </a:schemeClr>
                </a:solidFill>
              </a:rPr>
            </a:br>
            <a:r>
              <a:rPr lang="en-US" sz="1400" dirty="0" smtClean="0">
                <a:solidFill>
                  <a:schemeClr val="tx1">
                    <a:lumMod val="75000"/>
                    <a:lumOff val="25000"/>
                  </a:schemeClr>
                </a:solidFill>
              </a:rPr>
              <a:t>(n=699)</a:t>
            </a:r>
            <a:endParaRPr lang="en-US" sz="2000" dirty="0">
              <a:solidFill>
                <a:schemeClr val="tx1">
                  <a:lumMod val="75000"/>
                  <a:lumOff val="25000"/>
                </a:schemeClr>
              </a:solidFill>
            </a:endParaRPr>
          </a:p>
        </p:txBody>
      </p:sp>
      <p:sp>
        <p:nvSpPr>
          <p:cNvPr id="9" name="Rectangular Callout 8"/>
          <p:cNvSpPr/>
          <p:nvPr/>
        </p:nvSpPr>
        <p:spPr>
          <a:xfrm>
            <a:off x="5279054" y="2679700"/>
            <a:ext cx="3465094" cy="1023938"/>
          </a:xfrm>
          <a:prstGeom prst="wedgeRectCallout">
            <a:avLst>
              <a:gd name="adj1" fmla="val -24823"/>
              <a:gd name="adj2" fmla="val 128421"/>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7150" indent="-57150">
              <a:spcAft>
                <a:spcPts val="300"/>
              </a:spcAft>
            </a:pPr>
            <a:r>
              <a:rPr lang="en-US" sz="1100" i="1" dirty="0" smtClean="0">
                <a:solidFill>
                  <a:schemeClr val="tx1">
                    <a:lumMod val="75000"/>
                    <a:lumOff val="25000"/>
                  </a:schemeClr>
                </a:solidFill>
              </a:rPr>
              <a:t>“Transfer resources from one organization to another.”</a:t>
            </a:r>
          </a:p>
          <a:p>
            <a:pPr marL="57150" indent="-57150">
              <a:spcAft>
                <a:spcPts val="300"/>
              </a:spcAft>
            </a:pPr>
            <a:r>
              <a:rPr lang="en-US" sz="1100" i="1" dirty="0" smtClean="0">
                <a:solidFill>
                  <a:schemeClr val="tx1">
                    <a:lumMod val="75000"/>
                    <a:lumOff val="25000"/>
                  </a:schemeClr>
                </a:solidFill>
              </a:rPr>
              <a:t>“DNS and Reverse DNS.”</a:t>
            </a:r>
          </a:p>
          <a:p>
            <a:pPr marL="57150" indent="-57150">
              <a:spcAft>
                <a:spcPts val="300"/>
              </a:spcAft>
            </a:pPr>
            <a:r>
              <a:rPr lang="en-US" sz="1100" i="1" dirty="0" smtClean="0">
                <a:solidFill>
                  <a:schemeClr val="tx1">
                    <a:lumMod val="75000"/>
                    <a:lumOff val="25000"/>
                  </a:schemeClr>
                </a:solidFill>
              </a:rPr>
              <a:t>“</a:t>
            </a:r>
            <a:r>
              <a:rPr lang="en-US" sz="1100" i="1" dirty="0" err="1" smtClean="0">
                <a:solidFill>
                  <a:schemeClr val="tx1">
                    <a:lumMod val="75000"/>
                    <a:lumOff val="25000"/>
                  </a:schemeClr>
                </a:solidFill>
              </a:rPr>
              <a:t>RESTful</a:t>
            </a:r>
            <a:r>
              <a:rPr lang="en-US" sz="1100" i="1" dirty="0" smtClean="0">
                <a:solidFill>
                  <a:schemeClr val="tx1">
                    <a:lumMod val="75000"/>
                    <a:lumOff val="25000"/>
                  </a:schemeClr>
                </a:solidFill>
              </a:rPr>
              <a:t>”</a:t>
            </a:r>
          </a:p>
          <a:p>
            <a:pPr marL="57150" indent="-57150">
              <a:spcAft>
                <a:spcPts val="300"/>
              </a:spcAft>
            </a:pPr>
            <a:r>
              <a:rPr lang="en-US" sz="1100" i="1" dirty="0" smtClean="0">
                <a:solidFill>
                  <a:schemeClr val="tx1">
                    <a:lumMod val="75000"/>
                    <a:lumOff val="25000"/>
                  </a:schemeClr>
                </a:solidFill>
              </a:rPr>
              <a:t>“How to change registration when your company changes names.”</a:t>
            </a:r>
            <a:endParaRPr lang="en-US" sz="1100" i="1" dirty="0">
              <a:solidFill>
                <a:schemeClr val="tx1">
                  <a:lumMod val="75000"/>
                  <a:lumOff val="25000"/>
                </a:schemeClr>
              </a:solidFill>
            </a:endParaRPr>
          </a:p>
        </p:txBody>
      </p:sp>
    </p:spTree>
    <p:extLst>
      <p:ext uri="{BB962C8B-B14F-4D97-AF65-F5344CB8AC3E}">
        <p14:creationId xmlns:p14="http://schemas.microsoft.com/office/powerpoint/2010/main" val="173656910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p:cNvSpPr>
            <a:spLocks noGrp="1"/>
          </p:cNvSpPr>
          <p:nvPr>
            <p:ph type="ftr" sz="quarter" idx="11"/>
          </p:nvPr>
        </p:nvSpPr>
        <p:spPr/>
        <p:txBody>
          <a:bodyPr/>
          <a:lstStyle/>
          <a:p>
            <a:r>
              <a:rPr lang="en-US" dirty="0" smtClean="0"/>
              <a:t>Q15.  How satisfied are you with your ability to comment and participate using ARIN Mailing lists?</a:t>
            </a:r>
          </a:p>
        </p:txBody>
      </p:sp>
      <p:sp>
        <p:nvSpPr>
          <p:cNvPr id="11" name="Slide Number Placeholder 10"/>
          <p:cNvSpPr>
            <a:spLocks noGrp="1"/>
          </p:cNvSpPr>
          <p:nvPr>
            <p:ph type="sldNum" sz="quarter" idx="12"/>
          </p:nvPr>
        </p:nvSpPr>
        <p:spPr/>
        <p:txBody>
          <a:bodyPr/>
          <a:lstStyle/>
          <a:p>
            <a:fld id="{A2904778-740C-4267-8D48-353E71543621}" type="slidenum">
              <a:rPr lang="en-US" smtClean="0"/>
              <a:pPr/>
              <a:t>41</a:t>
            </a:fld>
            <a:endParaRPr lang="en-US"/>
          </a:p>
        </p:txBody>
      </p:sp>
      <p:sp>
        <p:nvSpPr>
          <p:cNvPr id="2" name="Title 1"/>
          <p:cNvSpPr>
            <a:spLocks noGrp="1"/>
          </p:cNvSpPr>
          <p:nvPr>
            <p:ph type="title"/>
          </p:nvPr>
        </p:nvSpPr>
        <p:spPr/>
        <p:txBody>
          <a:bodyPr>
            <a:noAutofit/>
          </a:bodyPr>
          <a:lstStyle/>
          <a:p>
            <a:r>
              <a:rPr lang="en-US" sz="2000" dirty="0" smtClean="0"/>
              <a:t>There is room for improvement on mailing list satisfaction.  Barely half of users are satisfied with their ability to comment and participate using lists. </a:t>
            </a:r>
            <a:endParaRPr lang="en-US" sz="2000" dirty="0"/>
          </a:p>
        </p:txBody>
      </p:sp>
      <p:sp>
        <p:nvSpPr>
          <p:cNvPr id="5" name="Title 1"/>
          <p:cNvSpPr txBox="1">
            <a:spLocks/>
          </p:cNvSpPr>
          <p:nvPr/>
        </p:nvSpPr>
        <p:spPr>
          <a:xfrm>
            <a:off x="3663285" y="1781120"/>
            <a:ext cx="3043563" cy="60267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smtClean="0">
                <a:solidFill>
                  <a:schemeClr val="tx1">
                    <a:lumMod val="75000"/>
                    <a:lumOff val="25000"/>
                  </a:schemeClr>
                </a:solidFill>
              </a:rPr>
              <a:t>Mailing List Satisfaction</a:t>
            </a:r>
          </a:p>
        </p:txBody>
      </p:sp>
      <p:graphicFrame>
        <p:nvGraphicFramePr>
          <p:cNvPr id="14" name="Content Placeholder 7"/>
          <p:cNvGraphicFramePr>
            <a:graphicFrameLocks/>
          </p:cNvGraphicFramePr>
          <p:nvPr>
            <p:extLst>
              <p:ext uri="{D42A27DB-BD31-4B8C-83A1-F6EECF244321}">
                <p14:modId xmlns:p14="http://schemas.microsoft.com/office/powerpoint/2010/main" val="2677370729"/>
              </p:ext>
            </p:extLst>
          </p:nvPr>
        </p:nvGraphicFramePr>
        <p:xfrm>
          <a:off x="1434156" y="2386648"/>
          <a:ext cx="7412172" cy="3705225"/>
        </p:xfrm>
        <a:graphic>
          <a:graphicData uri="http://schemas.openxmlformats.org/drawingml/2006/chart">
            <c:chart xmlns:c="http://schemas.openxmlformats.org/drawingml/2006/chart" xmlns:r="http://schemas.openxmlformats.org/officeDocument/2006/relationships" r:id="rId2"/>
          </a:graphicData>
        </a:graphic>
      </p:graphicFrame>
      <p:pic>
        <p:nvPicPr>
          <p:cNvPr id="12290" name="Picture 2" descr="http://ichinaus.com/wp-content/uploads/2013/12/blank-sticky-note-1024x768.jpg"/>
          <p:cNvPicPr>
            <a:picLocks noChangeAspect="1" noChangeArrowheads="1"/>
          </p:cNvPicPr>
          <p:nvPr/>
        </p:nvPicPr>
        <p:blipFill>
          <a:blip r:embed="rId3" cstate="print"/>
          <a:srcRect l="15379" r="14950"/>
          <a:stretch>
            <a:fillRect/>
          </a:stretch>
        </p:blipFill>
        <p:spPr bwMode="auto">
          <a:xfrm rot="21138207" flipH="1">
            <a:off x="164139" y="2587967"/>
            <a:ext cx="2746891" cy="2887772"/>
          </a:xfrm>
          <a:prstGeom prst="rect">
            <a:avLst/>
          </a:prstGeom>
          <a:noFill/>
        </p:spPr>
      </p:pic>
      <p:sp>
        <p:nvSpPr>
          <p:cNvPr id="12292" name="Rectangle 4"/>
          <p:cNvSpPr>
            <a:spLocks noChangeArrowheads="1"/>
          </p:cNvSpPr>
          <p:nvPr/>
        </p:nvSpPr>
        <p:spPr bwMode="auto">
          <a:xfrm>
            <a:off x="423519" y="3405066"/>
            <a:ext cx="236879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lumMod val="75000"/>
                    <a:lumOff val="25000"/>
                  </a:schemeClr>
                </a:solidFill>
                <a:effectLst/>
                <a:ea typeface="MS Mincho" pitchFamily="49" charset="-128"/>
                <a:cs typeface="Arial" pitchFamily="34" charset="0"/>
              </a:rPr>
              <a:t>ARIN Announce</a:t>
            </a:r>
            <a:endParaRPr kumimoji="0" lang="en-US" sz="1400" b="0" i="1" u="none" strike="noStrike" cap="none" normalizeH="0" baseline="0" dirty="0" smtClean="0">
              <a:ln>
                <a:noFill/>
              </a:ln>
              <a:solidFill>
                <a:schemeClr val="tx1">
                  <a:lumMod val="75000"/>
                  <a:lumOff val="25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lumMod val="75000"/>
                    <a:lumOff val="25000"/>
                  </a:schemeClr>
                </a:solidFill>
                <a:effectLst/>
                <a:ea typeface="MS Mincho" pitchFamily="49" charset="-128"/>
                <a:cs typeface="Arial" pitchFamily="34" charset="0"/>
              </a:rPr>
              <a:t>ARIN Discuss</a:t>
            </a:r>
            <a:endParaRPr kumimoji="0" lang="en-US" sz="1400" b="0" i="1" u="none" strike="noStrike" cap="none" normalizeH="0" baseline="0" dirty="0" smtClean="0">
              <a:ln>
                <a:noFill/>
              </a:ln>
              <a:solidFill>
                <a:schemeClr val="tx1">
                  <a:lumMod val="75000"/>
                  <a:lumOff val="25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lumMod val="75000"/>
                    <a:lumOff val="25000"/>
                  </a:schemeClr>
                </a:solidFill>
                <a:effectLst/>
                <a:ea typeface="MS Mincho" pitchFamily="49" charset="-128"/>
                <a:cs typeface="Arial" pitchFamily="34" charset="0"/>
              </a:rPr>
              <a:t>ARIN Public Policy Mailing List</a:t>
            </a:r>
            <a:endParaRPr kumimoji="0" lang="en-US" sz="1400" b="0" i="1" u="none" strike="noStrike" cap="none" normalizeH="0" baseline="0" dirty="0" smtClean="0">
              <a:ln>
                <a:noFill/>
              </a:ln>
              <a:solidFill>
                <a:schemeClr val="tx1">
                  <a:lumMod val="75000"/>
                  <a:lumOff val="25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lumMod val="75000"/>
                    <a:lumOff val="25000"/>
                  </a:schemeClr>
                </a:solidFill>
                <a:effectLst/>
                <a:ea typeface="MS Mincho" pitchFamily="49" charset="-128"/>
                <a:cs typeface="Arial" pitchFamily="34" charset="0"/>
              </a:rPr>
              <a:t>ARIN Consult</a:t>
            </a:r>
            <a:endParaRPr kumimoji="0" lang="en-US" sz="1400" b="0" i="1" u="none" strike="noStrike" cap="none" normalizeH="0" baseline="0" dirty="0" smtClean="0">
              <a:ln>
                <a:noFill/>
              </a:ln>
              <a:solidFill>
                <a:schemeClr val="tx1">
                  <a:lumMod val="75000"/>
                  <a:lumOff val="25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lumMod val="75000"/>
                    <a:lumOff val="25000"/>
                  </a:schemeClr>
                </a:solidFill>
                <a:effectLst/>
                <a:ea typeface="MS Mincho" pitchFamily="49" charset="-128"/>
                <a:cs typeface="Arial" pitchFamily="34" charset="0"/>
              </a:rPr>
              <a:t>ARIN Suggest</a:t>
            </a:r>
            <a:endParaRPr kumimoji="0" lang="en-US" sz="1400" b="0" i="1" u="none" strike="noStrike" cap="none" normalizeH="0" baseline="0" dirty="0" smtClean="0">
              <a:ln>
                <a:noFill/>
              </a:ln>
              <a:solidFill>
                <a:schemeClr val="tx1">
                  <a:lumMod val="75000"/>
                  <a:lumOff val="25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lumMod val="75000"/>
                    <a:lumOff val="25000"/>
                  </a:schemeClr>
                </a:solidFill>
                <a:effectLst/>
                <a:ea typeface="MS Mincho" pitchFamily="49" charset="-128"/>
                <a:cs typeface="Arial" pitchFamily="34" charset="0"/>
              </a:rPr>
              <a:t>ARIN Tech Discuss</a:t>
            </a:r>
            <a:endParaRPr kumimoji="0" lang="en-US" sz="1400" b="0" i="1" u="none" strike="noStrike" cap="none" normalizeH="0" baseline="0" dirty="0" smtClean="0">
              <a:ln>
                <a:noFill/>
              </a:ln>
              <a:solidFill>
                <a:schemeClr val="tx1">
                  <a:lumMod val="75000"/>
                  <a:lumOff val="25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lumMod val="75000"/>
                    <a:lumOff val="25000"/>
                  </a:schemeClr>
                </a:solidFill>
                <a:effectLst/>
                <a:ea typeface="MS Mincho" pitchFamily="49" charset="-128"/>
                <a:cs typeface="Arial" pitchFamily="34" charset="0"/>
              </a:rPr>
              <a:t>ARIN Issued</a:t>
            </a:r>
            <a:endParaRPr kumimoji="0" lang="en-US" sz="1400" b="0" i="1" u="none" strike="noStrike" cap="none" normalizeH="0" baseline="0" dirty="0" smtClean="0">
              <a:ln>
                <a:noFill/>
              </a:ln>
              <a:solidFill>
                <a:schemeClr val="tx1">
                  <a:lumMod val="75000"/>
                  <a:lumOff val="25000"/>
                </a:schemeClr>
              </a:solidFill>
              <a:effectLst/>
              <a:cs typeface="Arial" pitchFamily="34" charset="0"/>
            </a:endParaRPr>
          </a:p>
        </p:txBody>
      </p:sp>
      <p:sp>
        <p:nvSpPr>
          <p:cNvPr id="17" name="TextBox 16"/>
          <p:cNvSpPr txBox="1"/>
          <p:nvPr/>
        </p:nvSpPr>
        <p:spPr>
          <a:xfrm>
            <a:off x="426034" y="2999628"/>
            <a:ext cx="2230081" cy="441339"/>
          </a:xfrm>
          <a:prstGeom prst="rect">
            <a:avLst/>
          </a:prstGeom>
          <a:noFill/>
        </p:spPr>
        <p:txBody>
          <a:bodyPr wrap="square" rtlCol="0">
            <a:spAutoFit/>
          </a:bodyPr>
          <a:lstStyle/>
          <a:p>
            <a:pPr>
              <a:lnSpc>
                <a:spcPct val="80000"/>
              </a:lnSpc>
            </a:pPr>
            <a:r>
              <a:rPr lang="en-US" sz="1400" b="1" dirty="0" smtClean="0">
                <a:solidFill>
                  <a:schemeClr val="tx1">
                    <a:lumMod val="85000"/>
                    <a:lumOff val="15000"/>
                  </a:schemeClr>
                </a:solidFill>
              </a:rPr>
              <a:t>Mailing List Examples Shown in Survey</a:t>
            </a:r>
            <a:endParaRPr lang="en-US" sz="1400" b="1" dirty="0">
              <a:solidFill>
                <a:schemeClr val="tx1">
                  <a:lumMod val="85000"/>
                  <a:lumOff val="15000"/>
                </a:schemeClr>
              </a:solidFill>
            </a:endParaRPr>
          </a:p>
        </p:txBody>
      </p:sp>
    </p:spTree>
    <p:extLst>
      <p:ext uri="{BB962C8B-B14F-4D97-AF65-F5344CB8AC3E}">
        <p14:creationId xmlns:p14="http://schemas.microsoft.com/office/powerpoint/2010/main" val="188500219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p:cNvSpPr>
            <a:spLocks noGrp="1"/>
          </p:cNvSpPr>
          <p:nvPr>
            <p:ph type="ftr" sz="quarter" idx="11"/>
          </p:nvPr>
        </p:nvSpPr>
        <p:spPr/>
        <p:txBody>
          <a:bodyPr/>
          <a:lstStyle/>
          <a:p>
            <a:r>
              <a:rPr lang="en-US" dirty="0" smtClean="0"/>
              <a:t>Q15a.  Why did you rate your satisfaction a [INSERT ANSWER FROM Q15]? Please select all that apply. </a:t>
            </a:r>
          </a:p>
        </p:txBody>
      </p:sp>
      <p:sp>
        <p:nvSpPr>
          <p:cNvPr id="11" name="Slide Number Placeholder 10"/>
          <p:cNvSpPr>
            <a:spLocks noGrp="1"/>
          </p:cNvSpPr>
          <p:nvPr>
            <p:ph type="sldNum" sz="quarter" idx="12"/>
          </p:nvPr>
        </p:nvSpPr>
        <p:spPr/>
        <p:txBody>
          <a:bodyPr/>
          <a:lstStyle/>
          <a:p>
            <a:fld id="{A2904778-740C-4267-8D48-353E71543621}" type="slidenum">
              <a:rPr lang="en-US" smtClean="0"/>
              <a:pPr/>
              <a:t>42</a:t>
            </a:fld>
            <a:endParaRPr lang="en-US"/>
          </a:p>
        </p:txBody>
      </p:sp>
      <p:sp>
        <p:nvSpPr>
          <p:cNvPr id="2" name="Title 1"/>
          <p:cNvSpPr>
            <a:spLocks noGrp="1"/>
          </p:cNvSpPr>
          <p:nvPr>
            <p:ph type="title"/>
          </p:nvPr>
        </p:nvSpPr>
        <p:spPr/>
        <p:txBody>
          <a:bodyPr>
            <a:noAutofit/>
          </a:bodyPr>
          <a:lstStyle/>
          <a:p>
            <a:r>
              <a:rPr lang="en-US" sz="2000" dirty="0" smtClean="0"/>
              <a:t>Current unsatisfied list users believe the process is intimidating and ineffective.</a:t>
            </a:r>
            <a:endParaRPr lang="en-US" sz="2000" dirty="0"/>
          </a:p>
        </p:txBody>
      </p:sp>
      <p:graphicFrame>
        <p:nvGraphicFramePr>
          <p:cNvPr id="6" name="Content Placeholder 7"/>
          <p:cNvGraphicFramePr>
            <a:graphicFrameLocks/>
          </p:cNvGraphicFramePr>
          <p:nvPr>
            <p:extLst>
              <p:ext uri="{D42A27DB-BD31-4B8C-83A1-F6EECF244321}">
                <p14:modId xmlns:p14="http://schemas.microsoft.com/office/powerpoint/2010/main" val="1236075554"/>
              </p:ext>
            </p:extLst>
          </p:nvPr>
        </p:nvGraphicFramePr>
        <p:xfrm>
          <a:off x="221387" y="1983161"/>
          <a:ext cx="5853364" cy="4408014"/>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1"/>
          <p:cNvSpPr txBox="1">
            <a:spLocks/>
          </p:cNvSpPr>
          <p:nvPr/>
        </p:nvSpPr>
        <p:spPr>
          <a:xfrm>
            <a:off x="328225" y="1184428"/>
            <a:ext cx="3652418" cy="60267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smtClean="0">
                <a:solidFill>
                  <a:schemeClr val="tx1">
                    <a:lumMod val="75000"/>
                    <a:lumOff val="25000"/>
                  </a:schemeClr>
                </a:solidFill>
              </a:rPr>
              <a:t>Reasons for Lower Satisfaction</a:t>
            </a:r>
          </a:p>
          <a:p>
            <a:r>
              <a:rPr lang="en-US" sz="1400" dirty="0" smtClean="0">
                <a:solidFill>
                  <a:schemeClr val="tx1">
                    <a:lumMod val="75000"/>
                    <a:lumOff val="25000"/>
                  </a:schemeClr>
                </a:solidFill>
              </a:rPr>
              <a:t>(Among those who rated satisfaction less than a 5 on a 7-point scale)</a:t>
            </a:r>
            <a:endParaRPr lang="en-US" sz="1400" dirty="0">
              <a:solidFill>
                <a:schemeClr val="tx1">
                  <a:lumMod val="75000"/>
                  <a:lumOff val="25000"/>
                </a:schemeClr>
              </a:solidFill>
            </a:endParaRPr>
          </a:p>
        </p:txBody>
      </p:sp>
      <p:sp>
        <p:nvSpPr>
          <p:cNvPr id="9" name="Rectangular Callout 8"/>
          <p:cNvSpPr/>
          <p:nvPr/>
        </p:nvSpPr>
        <p:spPr>
          <a:xfrm>
            <a:off x="4783754" y="4716381"/>
            <a:ext cx="3478504" cy="1674798"/>
          </a:xfrm>
          <a:prstGeom prst="wedgeRectCallout">
            <a:avLst>
              <a:gd name="adj1" fmla="val -66972"/>
              <a:gd name="adj2" fmla="val 421"/>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7150" indent="-57150">
              <a:spcAft>
                <a:spcPts val="300"/>
              </a:spcAft>
            </a:pPr>
            <a:r>
              <a:rPr lang="en-US" sz="1100" i="1" dirty="0" smtClean="0">
                <a:solidFill>
                  <a:schemeClr val="tx1">
                    <a:lumMod val="75000"/>
                    <a:lumOff val="25000"/>
                  </a:schemeClr>
                </a:solidFill>
              </a:rPr>
              <a:t>“I don’t know about ARIN mailing lists.”</a:t>
            </a:r>
          </a:p>
          <a:p>
            <a:pPr marL="57150" indent="-57150">
              <a:spcAft>
                <a:spcPts val="300"/>
              </a:spcAft>
            </a:pPr>
            <a:r>
              <a:rPr lang="en-US" sz="1100" i="1" dirty="0" smtClean="0">
                <a:solidFill>
                  <a:schemeClr val="tx1">
                    <a:lumMod val="75000"/>
                    <a:lumOff val="25000"/>
                  </a:schemeClr>
                </a:solidFill>
              </a:rPr>
              <a:t>“Not sure how to get on the list.”</a:t>
            </a:r>
          </a:p>
          <a:p>
            <a:pPr marL="57150" indent="-57150">
              <a:spcAft>
                <a:spcPts val="300"/>
              </a:spcAft>
            </a:pPr>
            <a:r>
              <a:rPr lang="en-US" sz="1100" i="1" dirty="0" smtClean="0">
                <a:solidFill>
                  <a:schemeClr val="tx1">
                    <a:lumMod val="75000"/>
                    <a:lumOff val="25000"/>
                  </a:schemeClr>
                </a:solidFill>
              </a:rPr>
              <a:t>“Email is cluttered with other work content making following a list difficult.”</a:t>
            </a:r>
          </a:p>
          <a:p>
            <a:pPr marL="57150" indent="-57150">
              <a:spcAft>
                <a:spcPts val="300"/>
              </a:spcAft>
            </a:pPr>
            <a:r>
              <a:rPr lang="en-US" sz="1100" i="1" dirty="0" smtClean="0">
                <a:solidFill>
                  <a:schemeClr val="tx1">
                    <a:lumMod val="75000"/>
                    <a:lumOff val="25000"/>
                  </a:schemeClr>
                </a:solidFill>
              </a:rPr>
              <a:t>“Too much traffic.”</a:t>
            </a:r>
            <a:endParaRPr lang="en-US" sz="1100" i="1" dirty="0">
              <a:solidFill>
                <a:schemeClr val="tx1">
                  <a:lumMod val="75000"/>
                  <a:lumOff val="25000"/>
                </a:schemeClr>
              </a:solidFill>
            </a:endParaRPr>
          </a:p>
        </p:txBody>
      </p:sp>
      <p:sp>
        <p:nvSpPr>
          <p:cNvPr id="13" name="Rectangular Callout 12"/>
          <p:cNvSpPr/>
          <p:nvPr/>
        </p:nvSpPr>
        <p:spPr>
          <a:xfrm>
            <a:off x="4377890" y="3701143"/>
            <a:ext cx="3612224" cy="1534886"/>
          </a:xfrm>
          <a:prstGeom prst="wedgeRectCallout">
            <a:avLst>
              <a:gd name="adj1" fmla="val -59362"/>
              <a:gd name="adj2" fmla="val 43317"/>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 indent="-57150">
              <a:spcAft>
                <a:spcPts val="300"/>
              </a:spcAft>
            </a:pPr>
            <a:r>
              <a:rPr lang="en-US" sz="1200" i="1" dirty="0" smtClean="0">
                <a:solidFill>
                  <a:schemeClr val="tx1">
                    <a:lumMod val="75000"/>
                    <a:lumOff val="25000"/>
                  </a:schemeClr>
                </a:solidFill>
              </a:rPr>
              <a:t>“These tend to be dominated by the same individuals that push their agenda.”</a:t>
            </a:r>
          </a:p>
          <a:p>
            <a:pPr marL="57150" indent="-57150">
              <a:spcAft>
                <a:spcPts val="300"/>
              </a:spcAft>
            </a:pPr>
            <a:r>
              <a:rPr lang="en-US" sz="1200" i="1" dirty="0" smtClean="0">
                <a:solidFill>
                  <a:schemeClr val="tx1">
                    <a:lumMod val="75000"/>
                    <a:lumOff val="25000"/>
                  </a:schemeClr>
                </a:solidFill>
              </a:rPr>
              <a:t>“Small number of vocal participants.”</a:t>
            </a:r>
          </a:p>
          <a:p>
            <a:pPr marL="57150" indent="-57150">
              <a:spcAft>
                <a:spcPts val="300"/>
              </a:spcAft>
            </a:pPr>
            <a:r>
              <a:rPr lang="en-US" sz="1200" i="1" dirty="0" smtClean="0">
                <a:solidFill>
                  <a:schemeClr val="tx1">
                    <a:lumMod val="75000"/>
                    <a:lumOff val="25000"/>
                  </a:schemeClr>
                </a:solidFill>
              </a:rPr>
              <a:t>“There are insiders and outsiders and we‘re not insiders.”</a:t>
            </a:r>
          </a:p>
          <a:p>
            <a:pPr marL="57150" indent="-57150">
              <a:spcAft>
                <a:spcPts val="300"/>
              </a:spcAft>
            </a:pPr>
            <a:r>
              <a:rPr lang="en-US" sz="1200" i="1" dirty="0" smtClean="0">
                <a:solidFill>
                  <a:schemeClr val="tx1">
                    <a:lumMod val="75000"/>
                    <a:lumOff val="25000"/>
                  </a:schemeClr>
                </a:solidFill>
              </a:rPr>
              <a:t>“Purpose of mailing lists not clear.”</a:t>
            </a:r>
          </a:p>
          <a:p>
            <a:pPr marL="57150" indent="-57150">
              <a:spcAft>
                <a:spcPts val="300"/>
              </a:spcAft>
            </a:pPr>
            <a:r>
              <a:rPr lang="en-US" sz="1200" i="1" dirty="0" smtClean="0">
                <a:solidFill>
                  <a:schemeClr val="tx1">
                    <a:lumMod val="75000"/>
                    <a:lumOff val="25000"/>
                  </a:schemeClr>
                </a:solidFill>
              </a:rPr>
              <a:t>“Impossible to keep up.”</a:t>
            </a:r>
          </a:p>
        </p:txBody>
      </p:sp>
      <p:sp>
        <p:nvSpPr>
          <p:cNvPr id="14" name="Content Placeholder 2"/>
          <p:cNvSpPr txBox="1">
            <a:spLocks/>
          </p:cNvSpPr>
          <p:nvPr/>
        </p:nvSpPr>
        <p:spPr>
          <a:xfrm>
            <a:off x="4417996" y="1097281"/>
            <a:ext cx="4497404" cy="802640"/>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231775" indent="-231775">
              <a:buSzPct val="100000"/>
            </a:pPr>
            <a:r>
              <a:rPr lang="en-US" sz="1600" dirty="0" smtClean="0"/>
              <a:t>Non-users of mailing lists have low satisfaction largely due to low awareness of the lists. Users feel it is difficult to keep up and that lists are for a select group of “insider” members.</a:t>
            </a:r>
            <a:endParaRPr lang="en-US" sz="1600" dirty="0"/>
          </a:p>
        </p:txBody>
      </p:sp>
    </p:spTree>
    <p:extLst>
      <p:ext uri="{BB962C8B-B14F-4D97-AF65-F5344CB8AC3E}">
        <p14:creationId xmlns:p14="http://schemas.microsoft.com/office/powerpoint/2010/main" val="188500219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286000"/>
            <a:ext cx="6400800" cy="2743200"/>
          </a:xfrm>
        </p:spPr>
        <p:txBody>
          <a:bodyPr anchor="t">
            <a:normAutofit fontScale="90000"/>
          </a:bodyPr>
          <a:lstStyle/>
          <a:p>
            <a:r>
              <a:rPr lang="en-US" cap="small" dirty="0" smtClean="0">
                <a:solidFill>
                  <a:schemeClr val="tx1"/>
                </a:solidFill>
              </a:rPr>
              <a:t>Demographics, </a:t>
            </a:r>
            <a:r>
              <a:rPr lang="en-US" cap="small" dirty="0" err="1" smtClean="0">
                <a:solidFill>
                  <a:schemeClr val="tx1"/>
                </a:solidFill>
              </a:rPr>
              <a:t>Firmographics</a:t>
            </a:r>
            <a:r>
              <a:rPr lang="en-US" cap="small" dirty="0" smtClean="0">
                <a:solidFill>
                  <a:schemeClr val="tx1"/>
                </a:solidFill>
              </a:rPr>
              <a:t> &amp; Other Issues</a:t>
            </a:r>
            <a:endParaRPr lang="en-US" cap="small" dirty="0">
              <a:solidFill>
                <a:schemeClr val="tx1"/>
              </a:solidFill>
            </a:endParaRPr>
          </a:p>
        </p:txBody>
      </p:sp>
    </p:spTree>
    <p:extLst>
      <p:ext uri="{BB962C8B-B14F-4D97-AF65-F5344CB8AC3E}">
        <p14:creationId xmlns:p14="http://schemas.microsoft.com/office/powerpoint/2010/main" val="228231757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smtClean="0"/>
              <a:t>D1.  How many years have you worked in your profession?</a:t>
            </a:r>
          </a:p>
          <a:p>
            <a:r>
              <a:rPr lang="en-US" dirty="0" smtClean="0"/>
              <a:t>D3.  Which of the following best describes your occupation?  </a:t>
            </a:r>
          </a:p>
        </p:txBody>
      </p:sp>
      <p:sp>
        <p:nvSpPr>
          <p:cNvPr id="7" name="Title 6"/>
          <p:cNvSpPr>
            <a:spLocks noGrp="1"/>
          </p:cNvSpPr>
          <p:nvPr>
            <p:ph type="title"/>
          </p:nvPr>
        </p:nvSpPr>
        <p:spPr/>
        <p:txBody>
          <a:bodyPr>
            <a:normAutofit/>
          </a:bodyPr>
          <a:lstStyle/>
          <a:p>
            <a:r>
              <a:rPr lang="en-US" sz="2400" dirty="0" smtClean="0"/>
              <a:t>Professional Characteristics</a:t>
            </a:r>
            <a:endParaRPr lang="en-US" sz="2400" dirty="0"/>
          </a:p>
        </p:txBody>
      </p:sp>
      <p:sp>
        <p:nvSpPr>
          <p:cNvPr id="6" name="Slide Number Placeholder 5"/>
          <p:cNvSpPr>
            <a:spLocks noGrp="1"/>
          </p:cNvSpPr>
          <p:nvPr>
            <p:ph type="sldNum" sz="quarter" idx="12"/>
          </p:nvPr>
        </p:nvSpPr>
        <p:spPr/>
        <p:txBody>
          <a:bodyPr/>
          <a:lstStyle/>
          <a:p>
            <a:fld id="{A2904778-740C-4267-8D48-353E71543621}" type="slidenum">
              <a:rPr lang="en-US" smtClean="0"/>
              <a:pPr/>
              <a:t>44</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3942402467"/>
              </p:ext>
            </p:extLst>
          </p:nvPr>
        </p:nvGraphicFramePr>
        <p:xfrm>
          <a:off x="490895" y="1973152"/>
          <a:ext cx="3760644" cy="2819977"/>
        </p:xfrm>
        <a:graphic>
          <a:graphicData uri="http://schemas.openxmlformats.org/drawingml/2006/table">
            <a:tbl>
              <a:tblPr firstRow="1" bandRow="1">
                <a:tableStyleId>{5C22544A-7EE6-4342-B048-85BDC9FD1C3A}</a:tableStyleId>
              </a:tblPr>
              <a:tblGrid>
                <a:gridCol w="2634488"/>
                <a:gridCol w="1126156"/>
              </a:tblGrid>
              <a:tr h="319742">
                <a:tc gridSpan="2">
                  <a:txBody>
                    <a:bodyPr/>
                    <a:lstStyle/>
                    <a:p>
                      <a:pPr algn="ctr"/>
                      <a:r>
                        <a:rPr lang="en-US" sz="1800" b="1" dirty="0" smtClean="0">
                          <a:solidFill>
                            <a:schemeClr val="bg1"/>
                          </a:solidFill>
                        </a:rPr>
                        <a:t>Years in Profession </a:t>
                      </a:r>
                      <a:r>
                        <a:rPr lang="en-US" sz="1600" b="1" dirty="0" smtClean="0">
                          <a:solidFill>
                            <a:schemeClr val="bg1"/>
                          </a:solidFill>
                        </a:rPr>
                        <a:t/>
                      </a:r>
                      <a:br>
                        <a:rPr lang="en-US" sz="1600" b="1" dirty="0" smtClean="0">
                          <a:solidFill>
                            <a:schemeClr val="bg1"/>
                          </a:solidFill>
                        </a:rPr>
                      </a:br>
                      <a:r>
                        <a:rPr lang="en-US" sz="1400" b="0" dirty="0" smtClean="0">
                          <a:solidFill>
                            <a:schemeClr val="bg1"/>
                          </a:solidFill>
                        </a:rPr>
                        <a:t>(n=699)</a:t>
                      </a:r>
                      <a:endParaRPr lang="en-US" sz="1600" b="0" dirty="0" smtClean="0">
                        <a:solidFill>
                          <a:schemeClr val="bg1"/>
                        </a:solidFill>
                      </a:endParaRPr>
                    </a:p>
                  </a:txBody>
                  <a:tcPr marL="45720" marR="45720" anchor="ctr">
                    <a:solidFill>
                      <a:schemeClr val="accent1"/>
                    </a:solidFill>
                  </a:tcPr>
                </a:tc>
                <a:tc hMerge="1">
                  <a:txBody>
                    <a:bodyPr/>
                    <a:lstStyle/>
                    <a:p>
                      <a:pPr algn="ctr" fontAlgn="b"/>
                      <a:endParaRPr lang="en-US" sz="1100" b="1" i="0" u="none" strike="noStrike" dirty="0" smtClean="0">
                        <a:solidFill>
                          <a:schemeClr val="bg1"/>
                        </a:solidFill>
                        <a:latin typeface="+mn-lt"/>
                      </a:endParaRPr>
                    </a:p>
                  </a:txBody>
                  <a:tcPr marL="45720" marR="45720" anchor="ctr">
                    <a:lnT w="19050" cap="flat" cmpd="sng" algn="ctr">
                      <a:solidFill>
                        <a:schemeClr val="bg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tx1">
                        <a:lumMod val="75000"/>
                        <a:lumOff val="25000"/>
                      </a:schemeClr>
                    </a:solidFill>
                  </a:tcPr>
                </a:tc>
              </a:tr>
              <a:tr h="319742">
                <a:tc>
                  <a:txBody>
                    <a:bodyPr/>
                    <a:lstStyle/>
                    <a:p>
                      <a:r>
                        <a:rPr lang="en-US" sz="1400" dirty="0" smtClean="0"/>
                        <a:t>Less than 1 year</a:t>
                      </a:r>
                      <a:endParaRPr lang="en-US" sz="1400" dirty="0"/>
                    </a:p>
                  </a:txBody>
                  <a:tcPr marL="68580" marR="68580">
                    <a:solidFill>
                      <a:schemeClr val="bg1">
                        <a:lumMod val="85000"/>
                      </a:schemeClr>
                    </a:solidFill>
                  </a:tcPr>
                </a:tc>
                <a:tc>
                  <a:txBody>
                    <a:bodyPr/>
                    <a:lstStyle/>
                    <a:p>
                      <a:pPr algn="ctr"/>
                      <a:r>
                        <a:rPr lang="en-US" sz="1400" dirty="0" smtClean="0"/>
                        <a:t>0%</a:t>
                      </a:r>
                      <a:endParaRPr lang="en-US" sz="1400" dirty="0"/>
                    </a:p>
                  </a:txBody>
                  <a:tcPr marL="68580" marR="68580">
                    <a:solidFill>
                      <a:schemeClr val="bg1">
                        <a:lumMod val="85000"/>
                      </a:schemeClr>
                    </a:solidFill>
                  </a:tcPr>
                </a:tc>
              </a:tr>
              <a:tr h="319742">
                <a:tc>
                  <a:txBody>
                    <a:bodyPr/>
                    <a:lstStyle/>
                    <a:p>
                      <a:r>
                        <a:rPr lang="en-US" sz="1400" dirty="0" smtClean="0"/>
                        <a:t>2 to 5 years</a:t>
                      </a:r>
                      <a:endParaRPr lang="en-US" sz="1400" dirty="0"/>
                    </a:p>
                  </a:txBody>
                  <a:tcPr marL="68580" marR="68580">
                    <a:solidFill>
                      <a:schemeClr val="bg1"/>
                    </a:solidFill>
                  </a:tcPr>
                </a:tc>
                <a:tc>
                  <a:txBody>
                    <a:bodyPr/>
                    <a:lstStyle/>
                    <a:p>
                      <a:pPr algn="ctr"/>
                      <a:r>
                        <a:rPr lang="en-US" sz="1400" dirty="0" smtClean="0"/>
                        <a:t>3%</a:t>
                      </a:r>
                      <a:endParaRPr lang="en-US" sz="1400" dirty="0"/>
                    </a:p>
                  </a:txBody>
                  <a:tcPr marL="68580" marR="68580">
                    <a:solidFill>
                      <a:schemeClr val="bg1"/>
                    </a:solidFill>
                  </a:tcPr>
                </a:tc>
              </a:tr>
              <a:tr h="319742">
                <a:tc>
                  <a:txBody>
                    <a:bodyPr/>
                    <a:lstStyle/>
                    <a:p>
                      <a:r>
                        <a:rPr lang="en-US" sz="1400" dirty="0" smtClean="0"/>
                        <a:t>6 to 10 years</a:t>
                      </a:r>
                      <a:endParaRPr lang="en-US" sz="1400" dirty="0"/>
                    </a:p>
                  </a:txBody>
                  <a:tcPr marL="68580" marR="68580">
                    <a:solidFill>
                      <a:schemeClr val="bg1">
                        <a:lumMod val="85000"/>
                      </a:schemeClr>
                    </a:solidFill>
                  </a:tcPr>
                </a:tc>
                <a:tc>
                  <a:txBody>
                    <a:bodyPr/>
                    <a:lstStyle/>
                    <a:p>
                      <a:pPr algn="ctr"/>
                      <a:r>
                        <a:rPr lang="en-US" sz="1400" dirty="0" smtClean="0"/>
                        <a:t>11%</a:t>
                      </a:r>
                      <a:endParaRPr lang="en-US" sz="1400" dirty="0"/>
                    </a:p>
                  </a:txBody>
                  <a:tcPr marL="68580" marR="68580">
                    <a:solidFill>
                      <a:schemeClr val="bg1">
                        <a:lumMod val="85000"/>
                      </a:schemeClr>
                    </a:solidFill>
                  </a:tcPr>
                </a:tc>
              </a:tr>
              <a:tr h="319742">
                <a:tc>
                  <a:txBody>
                    <a:bodyPr/>
                    <a:lstStyle/>
                    <a:p>
                      <a:r>
                        <a:rPr lang="en-US" sz="1400" dirty="0" smtClean="0"/>
                        <a:t>11 to 15 years</a:t>
                      </a:r>
                      <a:endParaRPr lang="en-US" sz="1400" dirty="0"/>
                    </a:p>
                  </a:txBody>
                  <a:tcPr marL="68580" marR="68580">
                    <a:solidFill>
                      <a:schemeClr val="bg1"/>
                    </a:solidFill>
                  </a:tcPr>
                </a:tc>
                <a:tc>
                  <a:txBody>
                    <a:bodyPr/>
                    <a:lstStyle/>
                    <a:p>
                      <a:pPr algn="ctr"/>
                      <a:r>
                        <a:rPr lang="en-US" sz="1400" dirty="0" smtClean="0"/>
                        <a:t>22%</a:t>
                      </a:r>
                      <a:endParaRPr lang="en-US" sz="1400" dirty="0"/>
                    </a:p>
                  </a:txBody>
                  <a:tcPr marL="68580" marR="68580">
                    <a:solidFill>
                      <a:schemeClr val="bg1"/>
                    </a:solidFill>
                  </a:tcPr>
                </a:tc>
              </a:tr>
              <a:tr h="322406">
                <a:tc>
                  <a:txBody>
                    <a:bodyPr/>
                    <a:lstStyle/>
                    <a:p>
                      <a:r>
                        <a:rPr lang="en-US" sz="1400" dirty="0" smtClean="0"/>
                        <a:t>16 to 20 years</a:t>
                      </a:r>
                      <a:endParaRPr lang="en-US" sz="1400" dirty="0"/>
                    </a:p>
                  </a:txBody>
                  <a:tcPr marL="68580" marR="68580">
                    <a:solidFill>
                      <a:schemeClr val="bg1">
                        <a:lumMod val="85000"/>
                      </a:schemeClr>
                    </a:solidFill>
                  </a:tcPr>
                </a:tc>
                <a:tc>
                  <a:txBody>
                    <a:bodyPr/>
                    <a:lstStyle/>
                    <a:p>
                      <a:pPr algn="ctr"/>
                      <a:r>
                        <a:rPr lang="en-US" sz="1400" dirty="0" smtClean="0"/>
                        <a:t>26%</a:t>
                      </a:r>
                      <a:endParaRPr lang="en-US" sz="1400" dirty="0"/>
                    </a:p>
                  </a:txBody>
                  <a:tcPr marL="68580" marR="68580">
                    <a:solidFill>
                      <a:schemeClr val="bg1">
                        <a:lumMod val="85000"/>
                      </a:schemeClr>
                    </a:solidFill>
                  </a:tcPr>
                </a:tc>
              </a:tr>
              <a:tr h="319742">
                <a:tc>
                  <a:txBody>
                    <a:bodyPr/>
                    <a:lstStyle/>
                    <a:p>
                      <a:r>
                        <a:rPr lang="en-US" sz="1400" dirty="0" smtClean="0"/>
                        <a:t>21</a:t>
                      </a:r>
                      <a:r>
                        <a:rPr lang="en-US" sz="1400" baseline="0" dirty="0" smtClean="0"/>
                        <a:t> or more years</a:t>
                      </a:r>
                      <a:endParaRPr lang="en-US" sz="1400" dirty="0"/>
                    </a:p>
                  </a:txBody>
                  <a:tcPr marL="68580" marR="68580">
                    <a:solidFill>
                      <a:schemeClr val="bg1"/>
                    </a:solidFill>
                  </a:tcPr>
                </a:tc>
                <a:tc>
                  <a:txBody>
                    <a:bodyPr/>
                    <a:lstStyle/>
                    <a:p>
                      <a:pPr algn="ctr"/>
                      <a:r>
                        <a:rPr lang="en-US" sz="1400" dirty="0" smtClean="0"/>
                        <a:t>37%</a:t>
                      </a:r>
                      <a:endParaRPr lang="en-US" sz="1400" dirty="0"/>
                    </a:p>
                  </a:txBody>
                  <a:tcPr marL="68580" marR="68580">
                    <a:solidFill>
                      <a:schemeClr val="bg1"/>
                    </a:solidFill>
                  </a:tcPr>
                </a:tc>
              </a:tr>
              <a:tr h="319742">
                <a:tc>
                  <a:txBody>
                    <a:bodyPr/>
                    <a:lstStyle/>
                    <a:p>
                      <a:pPr algn="l"/>
                      <a:r>
                        <a:rPr lang="en-US" sz="1400" i="1" dirty="0" smtClean="0"/>
                        <a:t>Average</a:t>
                      </a:r>
                      <a:r>
                        <a:rPr lang="en-US" sz="1400" i="1" baseline="0" dirty="0" smtClean="0"/>
                        <a:t> Years in Profession</a:t>
                      </a:r>
                      <a:endParaRPr lang="en-US" sz="1400" i="1" dirty="0"/>
                    </a:p>
                  </a:txBody>
                  <a:tcPr marL="68580" marR="68580" anchor="ctr">
                    <a:solidFill>
                      <a:schemeClr val="bg1">
                        <a:lumMod val="85000"/>
                      </a:schemeClr>
                    </a:solidFill>
                  </a:tcPr>
                </a:tc>
                <a:tc>
                  <a:txBody>
                    <a:bodyPr/>
                    <a:lstStyle/>
                    <a:p>
                      <a:pPr algn="ctr"/>
                      <a:r>
                        <a:rPr lang="en-US" sz="1400" i="1" dirty="0" smtClean="0"/>
                        <a:t>17</a:t>
                      </a:r>
                      <a:endParaRPr lang="en-US" sz="1400" i="1" dirty="0"/>
                    </a:p>
                  </a:txBody>
                  <a:tcPr marL="68580" marR="68580" anchor="ctr">
                    <a:solidFill>
                      <a:schemeClr val="bg1">
                        <a:lumMod val="85000"/>
                      </a:schemeClr>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942402467"/>
              </p:ext>
            </p:extLst>
          </p:nvPr>
        </p:nvGraphicFramePr>
        <p:xfrm>
          <a:off x="4859144" y="1971549"/>
          <a:ext cx="3760644" cy="2817313"/>
        </p:xfrm>
        <a:graphic>
          <a:graphicData uri="http://schemas.openxmlformats.org/drawingml/2006/table">
            <a:tbl>
              <a:tblPr firstRow="1" bandRow="1">
                <a:tableStyleId>{5C22544A-7EE6-4342-B048-85BDC9FD1C3A}</a:tableStyleId>
              </a:tblPr>
              <a:tblGrid>
                <a:gridCol w="2634488"/>
                <a:gridCol w="1126156"/>
              </a:tblGrid>
              <a:tr h="319742">
                <a:tc gridSpan="2">
                  <a:txBody>
                    <a:bodyPr/>
                    <a:lstStyle/>
                    <a:p>
                      <a:pPr algn="ctr"/>
                      <a:r>
                        <a:rPr lang="en-US" sz="1800" b="1" dirty="0" smtClean="0">
                          <a:solidFill>
                            <a:schemeClr val="bg1"/>
                          </a:solidFill>
                        </a:rPr>
                        <a:t>Occupation </a:t>
                      </a:r>
                      <a:r>
                        <a:rPr lang="en-US" sz="1600" b="1" dirty="0" smtClean="0">
                          <a:solidFill>
                            <a:schemeClr val="bg1"/>
                          </a:solidFill>
                        </a:rPr>
                        <a:t/>
                      </a:r>
                      <a:br>
                        <a:rPr lang="en-US" sz="1600" b="1" dirty="0" smtClean="0">
                          <a:solidFill>
                            <a:schemeClr val="bg1"/>
                          </a:solidFill>
                        </a:rPr>
                      </a:br>
                      <a:r>
                        <a:rPr lang="en-US" sz="1400" b="0" dirty="0" smtClean="0">
                          <a:solidFill>
                            <a:schemeClr val="bg1"/>
                          </a:solidFill>
                        </a:rPr>
                        <a:t>(n=698)</a:t>
                      </a:r>
                      <a:endParaRPr lang="en-US" sz="1600" b="0" dirty="0">
                        <a:solidFill>
                          <a:schemeClr val="bg1"/>
                        </a:solidFill>
                      </a:endParaRPr>
                    </a:p>
                  </a:txBody>
                  <a:tcPr marL="45720" marR="45720" anchor="ctr">
                    <a:solidFill>
                      <a:schemeClr val="accent1"/>
                    </a:solidFill>
                  </a:tcPr>
                </a:tc>
                <a:tc hMerge="1">
                  <a:txBody>
                    <a:bodyPr/>
                    <a:lstStyle/>
                    <a:p>
                      <a:pPr algn="ctr" fontAlgn="b"/>
                      <a:endParaRPr lang="en-US" sz="1100" b="1" i="0" u="none" strike="noStrike" dirty="0" smtClean="0">
                        <a:solidFill>
                          <a:schemeClr val="bg1"/>
                        </a:solidFill>
                        <a:latin typeface="+mn-lt"/>
                      </a:endParaRPr>
                    </a:p>
                  </a:txBody>
                  <a:tcPr marL="45720" marR="45720" anchor="ctr">
                    <a:lnT w="19050" cap="flat" cmpd="sng" algn="ctr">
                      <a:solidFill>
                        <a:schemeClr val="bg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tx1">
                        <a:lumMod val="75000"/>
                        <a:lumOff val="25000"/>
                      </a:schemeClr>
                    </a:solidFill>
                  </a:tcPr>
                </a:tc>
              </a:tr>
              <a:tr h="319742">
                <a:tc>
                  <a:txBody>
                    <a:bodyPr/>
                    <a:lstStyle/>
                    <a:p>
                      <a:r>
                        <a:rPr lang="en-US" sz="1400" dirty="0" smtClean="0"/>
                        <a:t>Network Engineer</a:t>
                      </a:r>
                      <a:endParaRPr lang="en-US" sz="1400" dirty="0"/>
                    </a:p>
                  </a:txBody>
                  <a:tcPr marL="68580" marR="68580">
                    <a:solidFill>
                      <a:schemeClr val="bg1">
                        <a:lumMod val="85000"/>
                      </a:schemeClr>
                    </a:solidFill>
                  </a:tcPr>
                </a:tc>
                <a:tc>
                  <a:txBody>
                    <a:bodyPr/>
                    <a:lstStyle/>
                    <a:p>
                      <a:pPr algn="ctr"/>
                      <a:r>
                        <a:rPr lang="en-US" sz="1400" dirty="0" smtClean="0"/>
                        <a:t>46%</a:t>
                      </a:r>
                      <a:endParaRPr lang="en-US" sz="1400" dirty="0"/>
                    </a:p>
                  </a:txBody>
                  <a:tcPr marL="68580" marR="68580">
                    <a:solidFill>
                      <a:schemeClr val="bg1">
                        <a:lumMod val="85000"/>
                      </a:schemeClr>
                    </a:solidFill>
                  </a:tcPr>
                </a:tc>
              </a:tr>
              <a:tr h="319742">
                <a:tc>
                  <a:txBody>
                    <a:bodyPr/>
                    <a:lstStyle/>
                    <a:p>
                      <a:r>
                        <a:rPr lang="en-US" sz="1400" dirty="0" smtClean="0"/>
                        <a:t>Management</a:t>
                      </a:r>
                      <a:endParaRPr lang="en-US" sz="1400" dirty="0"/>
                    </a:p>
                  </a:txBody>
                  <a:tcPr marL="68580" marR="68580">
                    <a:solidFill>
                      <a:schemeClr val="bg1"/>
                    </a:solidFill>
                  </a:tcPr>
                </a:tc>
                <a:tc>
                  <a:txBody>
                    <a:bodyPr/>
                    <a:lstStyle/>
                    <a:p>
                      <a:pPr algn="ctr"/>
                      <a:r>
                        <a:rPr lang="en-US" sz="1400" dirty="0" smtClean="0"/>
                        <a:t>26%</a:t>
                      </a:r>
                      <a:endParaRPr lang="en-US" sz="1400" dirty="0"/>
                    </a:p>
                  </a:txBody>
                  <a:tcPr marL="68580" marR="68580">
                    <a:solidFill>
                      <a:schemeClr val="bg1"/>
                    </a:solidFill>
                  </a:tcPr>
                </a:tc>
              </a:tr>
              <a:tr h="319742">
                <a:tc>
                  <a:txBody>
                    <a:bodyPr/>
                    <a:lstStyle/>
                    <a:p>
                      <a:r>
                        <a:rPr lang="en-US" sz="1400" dirty="0" smtClean="0"/>
                        <a:t>Systems Administrator</a:t>
                      </a:r>
                      <a:endParaRPr lang="en-US" sz="1400" dirty="0"/>
                    </a:p>
                  </a:txBody>
                  <a:tcPr marL="68580" marR="68580">
                    <a:solidFill>
                      <a:schemeClr val="bg1">
                        <a:lumMod val="85000"/>
                      </a:schemeClr>
                    </a:solidFill>
                  </a:tcPr>
                </a:tc>
                <a:tc>
                  <a:txBody>
                    <a:bodyPr/>
                    <a:lstStyle/>
                    <a:p>
                      <a:pPr algn="ctr"/>
                      <a:r>
                        <a:rPr lang="en-US" sz="1400" dirty="0" smtClean="0"/>
                        <a:t>17%</a:t>
                      </a:r>
                      <a:endParaRPr lang="en-US" sz="1400" dirty="0"/>
                    </a:p>
                  </a:txBody>
                  <a:tcPr marL="68580" marR="68580">
                    <a:solidFill>
                      <a:schemeClr val="bg1">
                        <a:lumMod val="85000"/>
                      </a:schemeClr>
                    </a:solidFill>
                  </a:tcPr>
                </a:tc>
              </a:tr>
              <a:tr h="319742">
                <a:tc>
                  <a:txBody>
                    <a:bodyPr/>
                    <a:lstStyle/>
                    <a:p>
                      <a:r>
                        <a:rPr lang="en-US" sz="1400" dirty="0" smtClean="0"/>
                        <a:t>Software</a:t>
                      </a:r>
                      <a:r>
                        <a:rPr lang="en-US" sz="1400" baseline="0" dirty="0" smtClean="0"/>
                        <a:t> Coder/Developer</a:t>
                      </a:r>
                      <a:endParaRPr lang="en-US" sz="1400" dirty="0"/>
                    </a:p>
                  </a:txBody>
                  <a:tcPr marL="68580" marR="68580">
                    <a:solidFill>
                      <a:schemeClr val="bg1"/>
                    </a:solidFill>
                  </a:tcPr>
                </a:tc>
                <a:tc>
                  <a:txBody>
                    <a:bodyPr/>
                    <a:lstStyle/>
                    <a:p>
                      <a:pPr algn="ctr"/>
                      <a:r>
                        <a:rPr lang="en-US" sz="1400" dirty="0" smtClean="0"/>
                        <a:t>3%</a:t>
                      </a:r>
                      <a:endParaRPr lang="en-US" sz="1400" dirty="0"/>
                    </a:p>
                  </a:txBody>
                  <a:tcPr marL="68580" marR="68580">
                    <a:solidFill>
                      <a:schemeClr val="bg1"/>
                    </a:solidFill>
                  </a:tcPr>
                </a:tc>
              </a:tr>
              <a:tr h="319742">
                <a:tc>
                  <a:txBody>
                    <a:bodyPr/>
                    <a:lstStyle/>
                    <a:p>
                      <a:r>
                        <a:rPr lang="en-US" sz="1400" dirty="0" smtClean="0"/>
                        <a:t>Marketing/Business Development</a:t>
                      </a:r>
                      <a:endParaRPr lang="en-US" sz="1400" dirty="0"/>
                    </a:p>
                  </a:txBody>
                  <a:tcPr marL="68580" marR="68580">
                    <a:solidFill>
                      <a:schemeClr val="bg1">
                        <a:lumMod val="85000"/>
                      </a:schemeClr>
                    </a:solidFill>
                  </a:tcPr>
                </a:tc>
                <a:tc>
                  <a:txBody>
                    <a:bodyPr/>
                    <a:lstStyle/>
                    <a:p>
                      <a:pPr algn="ctr"/>
                      <a:r>
                        <a:rPr lang="en-US" sz="1400" dirty="0" smtClean="0"/>
                        <a:t>1%</a:t>
                      </a:r>
                      <a:endParaRPr lang="en-US" sz="1400" dirty="0"/>
                    </a:p>
                  </a:txBody>
                  <a:tcPr marL="68580" marR="68580">
                    <a:solidFill>
                      <a:schemeClr val="bg1">
                        <a:lumMod val="85000"/>
                      </a:schemeClr>
                    </a:solidFill>
                  </a:tcPr>
                </a:tc>
              </a:tr>
              <a:tr h="319742">
                <a:tc>
                  <a:txBody>
                    <a:bodyPr/>
                    <a:lstStyle/>
                    <a:p>
                      <a:r>
                        <a:rPr lang="en-US" sz="1400" dirty="0" smtClean="0"/>
                        <a:t>Attorney/Legal Services</a:t>
                      </a:r>
                      <a:endParaRPr lang="en-US" sz="1400" dirty="0"/>
                    </a:p>
                  </a:txBody>
                  <a:tcPr marL="68580" marR="68580">
                    <a:solidFill>
                      <a:schemeClr val="bg1"/>
                    </a:solidFill>
                  </a:tcPr>
                </a:tc>
                <a:tc>
                  <a:txBody>
                    <a:bodyPr/>
                    <a:lstStyle/>
                    <a:p>
                      <a:pPr algn="ctr"/>
                      <a:r>
                        <a:rPr lang="en-US" sz="1400" dirty="0" smtClean="0"/>
                        <a:t>1%</a:t>
                      </a:r>
                      <a:endParaRPr lang="en-US" sz="1400" dirty="0"/>
                    </a:p>
                  </a:txBody>
                  <a:tcPr marL="68580" marR="68580">
                    <a:solidFill>
                      <a:schemeClr val="bg1"/>
                    </a:solidFill>
                  </a:tcPr>
                </a:tc>
              </a:tr>
              <a:tr h="319742">
                <a:tc>
                  <a:txBody>
                    <a:bodyPr/>
                    <a:lstStyle/>
                    <a:p>
                      <a:r>
                        <a:rPr lang="en-US" sz="1400" dirty="0" smtClean="0"/>
                        <a:t>Other</a:t>
                      </a:r>
                      <a:endParaRPr lang="en-US" sz="1400" dirty="0"/>
                    </a:p>
                  </a:txBody>
                  <a:tcPr marL="68580" marR="68580">
                    <a:solidFill>
                      <a:schemeClr val="bg1">
                        <a:lumMod val="85000"/>
                      </a:schemeClr>
                    </a:solidFill>
                  </a:tcPr>
                </a:tc>
                <a:tc>
                  <a:txBody>
                    <a:bodyPr/>
                    <a:lstStyle/>
                    <a:p>
                      <a:pPr algn="ctr"/>
                      <a:r>
                        <a:rPr lang="en-US" sz="1400" dirty="0" smtClean="0"/>
                        <a:t>7%</a:t>
                      </a:r>
                      <a:endParaRPr lang="en-US" sz="1400" dirty="0"/>
                    </a:p>
                  </a:txBody>
                  <a:tcPr marL="68580" marR="68580">
                    <a:solidFill>
                      <a:schemeClr val="bg1">
                        <a:lumMod val="85000"/>
                      </a:schemeClr>
                    </a:solidFill>
                  </a:tcPr>
                </a:tc>
              </a:tr>
            </a:tbl>
          </a:graphicData>
        </a:graphic>
      </p:graphicFrame>
      <p:sp>
        <p:nvSpPr>
          <p:cNvPr id="12" name="Content Placeholder 2"/>
          <p:cNvSpPr txBox="1">
            <a:spLocks/>
          </p:cNvSpPr>
          <p:nvPr/>
        </p:nvSpPr>
        <p:spPr>
          <a:xfrm>
            <a:off x="228600" y="1097281"/>
            <a:ext cx="8686800" cy="802640"/>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231775" indent="-231775">
              <a:buSzPct val="100000"/>
            </a:pPr>
            <a:r>
              <a:rPr lang="en-US" sz="1600" dirty="0" smtClean="0"/>
              <a:t>Almost half of community members who participated in the survey are a network engineer.</a:t>
            </a:r>
          </a:p>
          <a:p>
            <a:pPr marL="231775" indent="-231775">
              <a:buSzPct val="100000"/>
            </a:pPr>
            <a:r>
              <a:rPr lang="en-US" sz="1600" dirty="0" smtClean="0"/>
              <a:t>The average years in the profession is 17.</a:t>
            </a:r>
            <a:endParaRPr lang="en-US" sz="1600" dirty="0"/>
          </a:p>
        </p:txBody>
      </p:sp>
    </p:spTree>
    <p:extLst>
      <p:ext uri="{BB962C8B-B14F-4D97-AF65-F5344CB8AC3E}">
        <p14:creationId xmlns:p14="http://schemas.microsoft.com/office/powerpoint/2010/main" val="386724865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0"/>
          <p:cNvSpPr>
            <a:spLocks noGrp="1"/>
          </p:cNvSpPr>
          <p:nvPr>
            <p:ph type="ftr" sz="quarter" idx="11"/>
          </p:nvPr>
        </p:nvSpPr>
        <p:spPr/>
        <p:txBody>
          <a:bodyPr/>
          <a:lstStyle/>
          <a:p>
            <a:r>
              <a:rPr lang="en-US" dirty="0" smtClean="0"/>
              <a:t>D2.  Which of the following, if any, best describes the type of company for which you work?</a:t>
            </a:r>
            <a:r>
              <a:rPr lang="en-US" b="1" dirty="0" smtClean="0"/>
              <a:t>   </a:t>
            </a:r>
            <a:endParaRPr lang="en-US" dirty="0" smtClean="0"/>
          </a:p>
          <a:p>
            <a:r>
              <a:rPr lang="en-US" dirty="0" smtClean="0"/>
              <a:t>D4.  How many employees work for your organization?</a:t>
            </a:r>
          </a:p>
          <a:p>
            <a:r>
              <a:rPr lang="en-US" dirty="0" smtClean="0"/>
              <a:t>D5. In which country is the organization/division you work for based?  </a:t>
            </a:r>
          </a:p>
        </p:txBody>
      </p:sp>
      <p:sp>
        <p:nvSpPr>
          <p:cNvPr id="10" name="Title 9"/>
          <p:cNvSpPr>
            <a:spLocks noGrp="1"/>
          </p:cNvSpPr>
          <p:nvPr>
            <p:ph type="title"/>
          </p:nvPr>
        </p:nvSpPr>
        <p:spPr/>
        <p:txBody>
          <a:bodyPr>
            <a:normAutofit/>
          </a:bodyPr>
          <a:lstStyle/>
          <a:p>
            <a:r>
              <a:rPr lang="en-US" sz="2400" dirty="0" smtClean="0"/>
              <a:t>Company Characteristics</a:t>
            </a:r>
            <a:endParaRPr lang="en-US" sz="2400" dirty="0"/>
          </a:p>
        </p:txBody>
      </p:sp>
      <p:sp>
        <p:nvSpPr>
          <p:cNvPr id="5" name="Title 1"/>
          <p:cNvSpPr txBox="1">
            <a:spLocks/>
          </p:cNvSpPr>
          <p:nvPr/>
        </p:nvSpPr>
        <p:spPr>
          <a:xfrm>
            <a:off x="1121806" y="83820"/>
            <a:ext cx="7514035" cy="60267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sz="2800" dirty="0"/>
          </a:p>
        </p:txBody>
      </p:sp>
      <p:sp>
        <p:nvSpPr>
          <p:cNvPr id="8" name="Slide Number Placeholder 7"/>
          <p:cNvSpPr>
            <a:spLocks noGrp="1"/>
          </p:cNvSpPr>
          <p:nvPr>
            <p:ph type="sldNum" sz="quarter" idx="12"/>
          </p:nvPr>
        </p:nvSpPr>
        <p:spPr/>
        <p:txBody>
          <a:bodyPr/>
          <a:lstStyle/>
          <a:p>
            <a:fld id="{A2904778-740C-4267-8D48-353E71543621}" type="slidenum">
              <a:rPr lang="en-US" smtClean="0"/>
              <a:pPr/>
              <a:t>45</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3942402467"/>
              </p:ext>
            </p:extLst>
          </p:nvPr>
        </p:nvGraphicFramePr>
        <p:xfrm>
          <a:off x="325905" y="2511441"/>
          <a:ext cx="2826767" cy="3459461"/>
        </p:xfrm>
        <a:graphic>
          <a:graphicData uri="http://schemas.openxmlformats.org/drawingml/2006/table">
            <a:tbl>
              <a:tblPr firstRow="1" bandRow="1">
                <a:tableStyleId>{5C22544A-7EE6-4342-B048-85BDC9FD1C3A}</a:tableStyleId>
              </a:tblPr>
              <a:tblGrid>
                <a:gridCol w="2095247"/>
                <a:gridCol w="731520"/>
              </a:tblGrid>
              <a:tr h="319742">
                <a:tc gridSpan="2">
                  <a:txBody>
                    <a:bodyPr/>
                    <a:lstStyle/>
                    <a:p>
                      <a:pPr algn="ctr"/>
                      <a:r>
                        <a:rPr lang="en-US" sz="1800" dirty="0" smtClean="0"/>
                        <a:t>Type</a:t>
                      </a:r>
                      <a:r>
                        <a:rPr lang="en-US" sz="1800" baseline="0" dirty="0" smtClean="0"/>
                        <a:t> of Company </a:t>
                      </a:r>
                      <a:br>
                        <a:rPr lang="en-US" sz="1800" baseline="0" dirty="0" smtClean="0"/>
                      </a:br>
                      <a:r>
                        <a:rPr lang="en-US" sz="1400" b="0" baseline="0" dirty="0" smtClean="0"/>
                        <a:t>(n=698)</a:t>
                      </a:r>
                      <a:endParaRPr lang="en-US" sz="1800" b="0" dirty="0"/>
                    </a:p>
                  </a:txBody>
                  <a:tcPr marL="45720" marR="45720" anchor="ctr">
                    <a:solidFill>
                      <a:schemeClr val="accent1"/>
                    </a:solidFill>
                  </a:tcPr>
                </a:tc>
                <a:tc hMerge="1">
                  <a:txBody>
                    <a:bodyPr/>
                    <a:lstStyle/>
                    <a:p>
                      <a:pPr algn="ctr" fontAlgn="b"/>
                      <a:endParaRPr lang="en-US" sz="1100" b="1" i="0" u="none" strike="noStrike" dirty="0" smtClean="0">
                        <a:solidFill>
                          <a:schemeClr val="bg1"/>
                        </a:solidFill>
                        <a:latin typeface="+mn-lt"/>
                      </a:endParaRPr>
                    </a:p>
                  </a:txBody>
                  <a:tcPr marL="45720" marR="45720" anchor="ctr">
                    <a:lnT w="19050" cap="flat" cmpd="sng" algn="ctr">
                      <a:solidFill>
                        <a:schemeClr val="bg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tx1">
                        <a:lumMod val="75000"/>
                        <a:lumOff val="25000"/>
                      </a:schemeClr>
                    </a:solidFill>
                  </a:tcPr>
                </a:tc>
              </a:tr>
              <a:tr h="319742">
                <a:tc>
                  <a:txBody>
                    <a:bodyPr/>
                    <a:lstStyle/>
                    <a:p>
                      <a:pPr marL="120650" indent="-120650" algn="l" rtl="0" fontAlgn="ctr"/>
                      <a:r>
                        <a:rPr lang="en-US" sz="1400" b="0" i="0" u="none" strike="noStrike" dirty="0" smtClean="0">
                          <a:solidFill>
                            <a:srgbClr val="000000"/>
                          </a:solidFill>
                          <a:effectLst/>
                          <a:latin typeface="+mn-lt"/>
                        </a:rPr>
                        <a:t>  Internet </a:t>
                      </a:r>
                      <a:r>
                        <a:rPr lang="en-US" sz="1400" b="0" i="0" u="none" strike="noStrike" dirty="0">
                          <a:solidFill>
                            <a:srgbClr val="000000"/>
                          </a:solidFill>
                          <a:effectLst/>
                          <a:latin typeface="+mn-lt"/>
                        </a:rPr>
                        <a:t>service provider</a:t>
                      </a:r>
                    </a:p>
                  </a:txBody>
                  <a:tcPr marL="7144" marR="7144" marT="9525" marB="0" anchor="ctr">
                    <a:solidFill>
                      <a:schemeClr val="bg1">
                        <a:lumMod val="85000"/>
                      </a:schemeClr>
                    </a:solidFill>
                  </a:tcPr>
                </a:tc>
                <a:tc>
                  <a:txBody>
                    <a:bodyPr/>
                    <a:lstStyle/>
                    <a:p>
                      <a:pPr algn="ctr" rtl="0" fontAlgn="ctr"/>
                      <a:r>
                        <a:rPr lang="en-US" sz="1400" b="0" i="0" u="none" strike="noStrike" dirty="0">
                          <a:solidFill>
                            <a:srgbClr val="000000"/>
                          </a:solidFill>
                          <a:effectLst/>
                          <a:latin typeface="+mn-lt"/>
                        </a:rPr>
                        <a:t>22%</a:t>
                      </a:r>
                    </a:p>
                  </a:txBody>
                  <a:tcPr marL="7144" marR="7144" marT="9525" marB="0" anchor="ctr">
                    <a:solidFill>
                      <a:schemeClr val="bg1">
                        <a:lumMod val="85000"/>
                      </a:schemeClr>
                    </a:solidFill>
                  </a:tcPr>
                </a:tc>
              </a:tr>
              <a:tr h="319742">
                <a:tc>
                  <a:txBody>
                    <a:bodyPr/>
                    <a:lstStyle/>
                    <a:p>
                      <a:pPr algn="l" rtl="0" fontAlgn="ctr"/>
                      <a:r>
                        <a:rPr lang="en-US" sz="1400" b="0" i="0" u="none" strike="noStrike" dirty="0" smtClean="0">
                          <a:solidFill>
                            <a:srgbClr val="000000"/>
                          </a:solidFill>
                          <a:effectLst/>
                          <a:latin typeface="+mn-lt"/>
                        </a:rPr>
                        <a:t>  Education</a:t>
                      </a:r>
                      <a:endParaRPr lang="en-US" sz="1400" b="0" i="0" u="none" strike="noStrike" dirty="0">
                        <a:solidFill>
                          <a:srgbClr val="000000"/>
                        </a:solidFill>
                        <a:effectLst/>
                        <a:latin typeface="+mn-lt"/>
                      </a:endParaRPr>
                    </a:p>
                  </a:txBody>
                  <a:tcPr marL="7144" marR="7144" marT="9525" marB="0" anchor="ctr">
                    <a:solidFill>
                      <a:schemeClr val="bg1"/>
                    </a:solidFill>
                  </a:tcPr>
                </a:tc>
                <a:tc>
                  <a:txBody>
                    <a:bodyPr/>
                    <a:lstStyle/>
                    <a:p>
                      <a:pPr algn="ctr" rtl="0" fontAlgn="ctr"/>
                      <a:r>
                        <a:rPr lang="en-US" sz="1400" b="0" i="0" u="none" strike="noStrike">
                          <a:solidFill>
                            <a:srgbClr val="000000"/>
                          </a:solidFill>
                          <a:effectLst/>
                          <a:latin typeface="+mn-lt"/>
                        </a:rPr>
                        <a:t>18%</a:t>
                      </a:r>
                    </a:p>
                  </a:txBody>
                  <a:tcPr marL="7144" marR="7144" marT="9525" marB="0" anchor="ctr">
                    <a:solidFill>
                      <a:schemeClr val="bg1"/>
                    </a:solidFill>
                  </a:tcPr>
                </a:tc>
              </a:tr>
              <a:tr h="319742">
                <a:tc>
                  <a:txBody>
                    <a:bodyPr/>
                    <a:lstStyle/>
                    <a:p>
                      <a:pPr algn="l" rtl="0" fontAlgn="ctr"/>
                      <a:r>
                        <a:rPr lang="en-US" sz="1400" b="0" i="0" u="none" strike="noStrike" dirty="0" smtClean="0">
                          <a:solidFill>
                            <a:srgbClr val="000000"/>
                          </a:solidFill>
                          <a:effectLst/>
                          <a:latin typeface="+mn-lt"/>
                        </a:rPr>
                        <a:t>  Internet </a:t>
                      </a:r>
                      <a:r>
                        <a:rPr lang="en-US" sz="1400" b="0" i="0" u="none" strike="noStrike" dirty="0">
                          <a:solidFill>
                            <a:srgbClr val="000000"/>
                          </a:solidFill>
                          <a:effectLst/>
                          <a:latin typeface="+mn-lt"/>
                        </a:rPr>
                        <a:t>content provider</a:t>
                      </a:r>
                    </a:p>
                  </a:txBody>
                  <a:tcPr marL="7144" marR="7144" marT="9525" marB="0" anchor="ctr">
                    <a:solidFill>
                      <a:schemeClr val="bg1">
                        <a:lumMod val="85000"/>
                      </a:schemeClr>
                    </a:solidFill>
                  </a:tcPr>
                </a:tc>
                <a:tc>
                  <a:txBody>
                    <a:bodyPr/>
                    <a:lstStyle/>
                    <a:p>
                      <a:pPr algn="ctr" rtl="0" fontAlgn="ctr"/>
                      <a:r>
                        <a:rPr lang="en-US" sz="1400" b="0" i="0" u="none" strike="noStrike" dirty="0">
                          <a:solidFill>
                            <a:srgbClr val="000000"/>
                          </a:solidFill>
                          <a:effectLst/>
                          <a:latin typeface="+mn-lt"/>
                        </a:rPr>
                        <a:t>8%</a:t>
                      </a:r>
                    </a:p>
                  </a:txBody>
                  <a:tcPr marL="7144" marR="7144" marT="9525" marB="0" anchor="ctr">
                    <a:solidFill>
                      <a:schemeClr val="bg1">
                        <a:lumMod val="85000"/>
                      </a:schemeClr>
                    </a:solidFill>
                  </a:tcPr>
                </a:tc>
              </a:tr>
              <a:tr h="319742">
                <a:tc>
                  <a:txBody>
                    <a:bodyPr/>
                    <a:lstStyle/>
                    <a:p>
                      <a:pPr algn="l" rtl="0" fontAlgn="ctr"/>
                      <a:r>
                        <a:rPr lang="en-US" sz="1400" b="0" i="0" u="none" strike="noStrike" dirty="0" smtClean="0">
                          <a:solidFill>
                            <a:srgbClr val="000000"/>
                          </a:solidFill>
                          <a:effectLst/>
                          <a:latin typeface="+mn-lt"/>
                        </a:rPr>
                        <a:t>  Government</a:t>
                      </a:r>
                      <a:endParaRPr lang="en-US" sz="1400" b="0" i="0" u="none" strike="noStrike" dirty="0">
                        <a:solidFill>
                          <a:srgbClr val="000000"/>
                        </a:solidFill>
                        <a:effectLst/>
                        <a:latin typeface="+mn-lt"/>
                      </a:endParaRPr>
                    </a:p>
                  </a:txBody>
                  <a:tcPr marL="7144" marR="7144" marT="9525" marB="0" anchor="ctr">
                    <a:solidFill>
                      <a:schemeClr val="bg1"/>
                    </a:solidFill>
                  </a:tcPr>
                </a:tc>
                <a:tc>
                  <a:txBody>
                    <a:bodyPr/>
                    <a:lstStyle/>
                    <a:p>
                      <a:pPr algn="ctr" rtl="0" fontAlgn="ctr"/>
                      <a:r>
                        <a:rPr lang="en-US" sz="1400" b="0" i="0" u="none" strike="noStrike" dirty="0">
                          <a:solidFill>
                            <a:srgbClr val="000000"/>
                          </a:solidFill>
                          <a:effectLst/>
                          <a:latin typeface="+mn-lt"/>
                        </a:rPr>
                        <a:t>6%</a:t>
                      </a:r>
                    </a:p>
                  </a:txBody>
                  <a:tcPr marL="7144" marR="7144" marT="9525" marB="0" anchor="ctr">
                    <a:solidFill>
                      <a:schemeClr val="bg1"/>
                    </a:solidFill>
                  </a:tcPr>
                </a:tc>
              </a:tr>
              <a:tr h="322406">
                <a:tc>
                  <a:txBody>
                    <a:bodyPr/>
                    <a:lstStyle/>
                    <a:p>
                      <a:pPr algn="l" rtl="0" fontAlgn="ctr"/>
                      <a:r>
                        <a:rPr lang="en-US" sz="1400" b="0" i="0" u="none" strike="noStrike" dirty="0" smtClean="0">
                          <a:solidFill>
                            <a:schemeClr val="tx1"/>
                          </a:solidFill>
                          <a:effectLst/>
                          <a:latin typeface="+mn-lt"/>
                        </a:rPr>
                        <a:t>  Network </a:t>
                      </a:r>
                      <a:r>
                        <a:rPr lang="en-US" sz="1400" b="0" i="0" u="none" strike="noStrike" dirty="0">
                          <a:solidFill>
                            <a:schemeClr val="tx1"/>
                          </a:solidFill>
                          <a:effectLst/>
                          <a:latin typeface="+mn-lt"/>
                        </a:rPr>
                        <a:t>access provider</a:t>
                      </a:r>
                    </a:p>
                  </a:txBody>
                  <a:tcPr marL="7144" marR="7144" marT="9525" marB="0" anchor="ctr">
                    <a:solidFill>
                      <a:schemeClr val="bg1">
                        <a:lumMod val="85000"/>
                      </a:schemeClr>
                    </a:solidFill>
                  </a:tcPr>
                </a:tc>
                <a:tc>
                  <a:txBody>
                    <a:bodyPr/>
                    <a:lstStyle/>
                    <a:p>
                      <a:pPr algn="ctr" rtl="0" fontAlgn="ctr"/>
                      <a:r>
                        <a:rPr lang="en-US" sz="1400" b="0" i="0" u="none" strike="noStrike" dirty="0">
                          <a:solidFill>
                            <a:schemeClr val="tx1"/>
                          </a:solidFill>
                          <a:effectLst/>
                          <a:latin typeface="+mn-lt"/>
                        </a:rPr>
                        <a:t>5%</a:t>
                      </a:r>
                    </a:p>
                  </a:txBody>
                  <a:tcPr marL="7144" marR="7144" marT="9525" marB="0" anchor="ctr">
                    <a:solidFill>
                      <a:schemeClr val="bg1">
                        <a:lumMod val="85000"/>
                      </a:schemeClr>
                    </a:solidFill>
                  </a:tcPr>
                </a:tc>
              </a:tr>
              <a:tr h="319742">
                <a:tc>
                  <a:txBody>
                    <a:bodyPr/>
                    <a:lstStyle/>
                    <a:p>
                      <a:pPr algn="l" rtl="0" fontAlgn="ctr"/>
                      <a:r>
                        <a:rPr lang="en-US" sz="1400" b="0" i="0" u="none" strike="noStrike" dirty="0" smtClean="0">
                          <a:solidFill>
                            <a:srgbClr val="000000"/>
                          </a:solidFill>
                          <a:effectLst/>
                          <a:latin typeface="+mn-lt"/>
                        </a:rPr>
                        <a:t>  Hardware/software </a:t>
                      </a:r>
                      <a:r>
                        <a:rPr lang="en-US" sz="1400" b="0" i="0" u="none" strike="noStrike" dirty="0">
                          <a:solidFill>
                            <a:srgbClr val="000000"/>
                          </a:solidFill>
                          <a:effectLst/>
                          <a:latin typeface="+mn-lt"/>
                        </a:rPr>
                        <a:t>vendor</a:t>
                      </a:r>
                    </a:p>
                  </a:txBody>
                  <a:tcPr marL="7144" marR="7144" marT="9525" marB="0" anchor="ctr">
                    <a:solidFill>
                      <a:schemeClr val="bg1"/>
                    </a:solidFill>
                  </a:tcPr>
                </a:tc>
                <a:tc>
                  <a:txBody>
                    <a:bodyPr/>
                    <a:lstStyle/>
                    <a:p>
                      <a:pPr algn="ctr" rtl="0" fontAlgn="ctr"/>
                      <a:r>
                        <a:rPr lang="en-US" sz="1400" b="0" i="0" u="none" strike="noStrike" dirty="0">
                          <a:solidFill>
                            <a:srgbClr val="000000"/>
                          </a:solidFill>
                          <a:effectLst/>
                          <a:latin typeface="+mn-lt"/>
                        </a:rPr>
                        <a:t>5%</a:t>
                      </a:r>
                    </a:p>
                  </a:txBody>
                  <a:tcPr marL="7144" marR="7144" marT="9525" marB="0" anchor="ctr">
                    <a:solidFill>
                      <a:schemeClr val="bg1"/>
                    </a:solidFill>
                  </a:tcPr>
                </a:tc>
              </a:tr>
              <a:tr h="319742">
                <a:tc>
                  <a:txBody>
                    <a:bodyPr/>
                    <a:lstStyle/>
                    <a:p>
                      <a:pPr algn="l" rtl="0" fontAlgn="ctr"/>
                      <a:r>
                        <a:rPr lang="en-US" sz="1400" b="0" i="0" u="none" strike="noStrike" dirty="0" smtClean="0">
                          <a:solidFill>
                            <a:srgbClr val="000000"/>
                          </a:solidFill>
                          <a:effectLst/>
                          <a:latin typeface="+mn-lt"/>
                        </a:rPr>
                        <a:t>  Mobile </a:t>
                      </a:r>
                      <a:r>
                        <a:rPr lang="en-US" sz="1400" b="0" i="0" u="none" strike="noStrike" dirty="0">
                          <a:solidFill>
                            <a:srgbClr val="000000"/>
                          </a:solidFill>
                          <a:effectLst/>
                          <a:latin typeface="+mn-lt"/>
                        </a:rPr>
                        <a:t>network provider</a:t>
                      </a:r>
                    </a:p>
                  </a:txBody>
                  <a:tcPr marL="7144" marR="7144" marT="9525" marB="0" anchor="ctr">
                    <a:solidFill>
                      <a:schemeClr val="bg1">
                        <a:lumMod val="85000"/>
                      </a:schemeClr>
                    </a:solidFill>
                  </a:tcPr>
                </a:tc>
                <a:tc>
                  <a:txBody>
                    <a:bodyPr/>
                    <a:lstStyle/>
                    <a:p>
                      <a:pPr algn="ctr" rtl="0" fontAlgn="ctr"/>
                      <a:r>
                        <a:rPr lang="en-US" sz="1400" b="0" i="0" u="none" strike="noStrike" dirty="0">
                          <a:solidFill>
                            <a:srgbClr val="000000"/>
                          </a:solidFill>
                          <a:effectLst/>
                          <a:latin typeface="+mn-lt"/>
                        </a:rPr>
                        <a:t>1%</a:t>
                      </a:r>
                    </a:p>
                  </a:txBody>
                  <a:tcPr marL="7144" marR="7144" marT="9525" marB="0" anchor="ctr">
                    <a:solidFill>
                      <a:schemeClr val="bg1">
                        <a:lumMod val="85000"/>
                      </a:schemeClr>
                    </a:solidFill>
                  </a:tcPr>
                </a:tc>
              </a:tr>
              <a:tr h="319742">
                <a:tc>
                  <a:txBody>
                    <a:bodyPr/>
                    <a:lstStyle/>
                    <a:p>
                      <a:r>
                        <a:rPr lang="en-US" sz="1400" dirty="0" smtClean="0">
                          <a:latin typeface="+mn-lt"/>
                        </a:rPr>
                        <a:t>Other</a:t>
                      </a:r>
                      <a:endParaRPr lang="en-US" sz="1400" dirty="0">
                        <a:latin typeface="+mn-lt"/>
                      </a:endParaRPr>
                    </a:p>
                  </a:txBody>
                  <a:tcPr marL="68580" marR="68580">
                    <a:solidFill>
                      <a:schemeClr val="bg1"/>
                    </a:solidFill>
                  </a:tcPr>
                </a:tc>
                <a:tc>
                  <a:txBody>
                    <a:bodyPr/>
                    <a:lstStyle/>
                    <a:p>
                      <a:pPr algn="ctr"/>
                      <a:r>
                        <a:rPr lang="en-US" sz="1400" dirty="0" smtClean="0">
                          <a:latin typeface="+mn-lt"/>
                        </a:rPr>
                        <a:t>30%</a:t>
                      </a:r>
                      <a:endParaRPr lang="en-US" sz="1400" dirty="0">
                        <a:latin typeface="+mn-lt"/>
                      </a:endParaRPr>
                    </a:p>
                  </a:txBody>
                  <a:tcPr marL="68580" marR="68580">
                    <a:solidFill>
                      <a:schemeClr val="bg1"/>
                    </a:solidFill>
                  </a:tcPr>
                </a:tc>
              </a:tr>
              <a:tr h="319742">
                <a:tc>
                  <a:txBody>
                    <a:bodyPr/>
                    <a:lstStyle/>
                    <a:p>
                      <a:r>
                        <a:rPr lang="en-US" sz="1400" dirty="0" smtClean="0">
                          <a:latin typeface="+mn-lt"/>
                        </a:rPr>
                        <a:t>None of the above</a:t>
                      </a:r>
                      <a:endParaRPr lang="en-US" sz="1400" dirty="0">
                        <a:latin typeface="+mn-lt"/>
                      </a:endParaRPr>
                    </a:p>
                  </a:txBody>
                  <a:tcPr marL="68580" marR="68580">
                    <a:solidFill>
                      <a:schemeClr val="bg1">
                        <a:lumMod val="85000"/>
                      </a:schemeClr>
                    </a:solidFill>
                  </a:tcPr>
                </a:tc>
                <a:tc>
                  <a:txBody>
                    <a:bodyPr/>
                    <a:lstStyle/>
                    <a:p>
                      <a:pPr algn="ctr"/>
                      <a:r>
                        <a:rPr lang="en-US" sz="1400" dirty="0" smtClean="0">
                          <a:latin typeface="+mn-lt"/>
                        </a:rPr>
                        <a:t>5%</a:t>
                      </a:r>
                      <a:endParaRPr lang="en-US" sz="1400" dirty="0">
                        <a:latin typeface="+mn-lt"/>
                      </a:endParaRPr>
                    </a:p>
                  </a:txBody>
                  <a:tcPr marL="68580" marR="68580">
                    <a:solidFill>
                      <a:schemeClr val="bg1">
                        <a:lumMod val="85000"/>
                      </a:schemeClr>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942402467"/>
              </p:ext>
            </p:extLst>
          </p:nvPr>
        </p:nvGraphicFramePr>
        <p:xfrm>
          <a:off x="3571406" y="2512453"/>
          <a:ext cx="2617407" cy="3139719"/>
        </p:xfrm>
        <a:graphic>
          <a:graphicData uri="http://schemas.openxmlformats.org/drawingml/2006/table">
            <a:tbl>
              <a:tblPr firstRow="1" bandRow="1">
                <a:tableStyleId>{5C22544A-7EE6-4342-B048-85BDC9FD1C3A}</a:tableStyleId>
              </a:tblPr>
              <a:tblGrid>
                <a:gridCol w="1885887"/>
                <a:gridCol w="731520"/>
              </a:tblGrid>
              <a:tr h="319742">
                <a:tc gridSpan="2">
                  <a:txBody>
                    <a:bodyPr/>
                    <a:lstStyle/>
                    <a:p>
                      <a:pPr algn="ctr"/>
                      <a:r>
                        <a:rPr lang="en-US" sz="1800" dirty="0" smtClean="0"/>
                        <a:t>Number of Employees </a:t>
                      </a:r>
                      <a:r>
                        <a:rPr lang="en-US" sz="1400" b="0" baseline="0" dirty="0" smtClean="0"/>
                        <a:t>(n=698)</a:t>
                      </a:r>
                      <a:endParaRPr lang="en-US" sz="1800" b="0" dirty="0"/>
                    </a:p>
                  </a:txBody>
                  <a:tcPr marL="45720" marR="45720" anchor="ctr">
                    <a:solidFill>
                      <a:schemeClr val="accent1"/>
                    </a:solidFill>
                  </a:tcPr>
                </a:tc>
                <a:tc hMerge="1">
                  <a:txBody>
                    <a:bodyPr/>
                    <a:lstStyle/>
                    <a:p>
                      <a:pPr algn="ctr" fontAlgn="b"/>
                      <a:endParaRPr lang="en-US" sz="1100" b="1" i="0" u="none" strike="noStrike" dirty="0" smtClean="0">
                        <a:solidFill>
                          <a:schemeClr val="bg1"/>
                        </a:solidFill>
                        <a:latin typeface="+mn-lt"/>
                      </a:endParaRPr>
                    </a:p>
                  </a:txBody>
                  <a:tcPr marL="45720" marR="45720" anchor="ctr">
                    <a:lnT w="19050" cap="flat" cmpd="sng" algn="ctr">
                      <a:solidFill>
                        <a:schemeClr val="bg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tx1">
                        <a:lumMod val="75000"/>
                        <a:lumOff val="25000"/>
                      </a:schemeClr>
                    </a:solidFill>
                  </a:tcPr>
                </a:tc>
              </a:tr>
              <a:tr h="319742">
                <a:tc>
                  <a:txBody>
                    <a:bodyPr/>
                    <a:lstStyle/>
                    <a:p>
                      <a:r>
                        <a:rPr lang="en-US" sz="1400" dirty="0" smtClean="0"/>
                        <a:t>1</a:t>
                      </a:r>
                      <a:endParaRPr lang="en-US" sz="1400" dirty="0"/>
                    </a:p>
                  </a:txBody>
                  <a:tcPr marL="68580" marR="68580">
                    <a:solidFill>
                      <a:schemeClr val="bg1">
                        <a:lumMod val="85000"/>
                      </a:schemeClr>
                    </a:solidFill>
                  </a:tcPr>
                </a:tc>
                <a:tc>
                  <a:txBody>
                    <a:bodyPr/>
                    <a:lstStyle/>
                    <a:p>
                      <a:pPr algn="ctr"/>
                      <a:r>
                        <a:rPr lang="en-US" sz="1400" dirty="0" smtClean="0"/>
                        <a:t>3%</a:t>
                      </a:r>
                      <a:endParaRPr lang="en-US" sz="1400" dirty="0"/>
                    </a:p>
                  </a:txBody>
                  <a:tcPr marL="68580" marR="68580">
                    <a:solidFill>
                      <a:schemeClr val="bg1">
                        <a:lumMod val="85000"/>
                      </a:schemeClr>
                    </a:solidFill>
                  </a:tcPr>
                </a:tc>
              </a:tr>
              <a:tr h="319742">
                <a:tc>
                  <a:txBody>
                    <a:bodyPr/>
                    <a:lstStyle/>
                    <a:p>
                      <a:r>
                        <a:rPr lang="en-US" sz="1400" dirty="0" smtClean="0"/>
                        <a:t>2-24</a:t>
                      </a:r>
                      <a:endParaRPr lang="en-US" sz="1400" dirty="0"/>
                    </a:p>
                  </a:txBody>
                  <a:tcPr marL="68580" marR="68580">
                    <a:solidFill>
                      <a:schemeClr val="bg1"/>
                    </a:solidFill>
                  </a:tcPr>
                </a:tc>
                <a:tc>
                  <a:txBody>
                    <a:bodyPr/>
                    <a:lstStyle/>
                    <a:p>
                      <a:pPr algn="ctr"/>
                      <a:r>
                        <a:rPr lang="en-US" sz="1400" dirty="0" smtClean="0"/>
                        <a:t>17%</a:t>
                      </a:r>
                      <a:endParaRPr lang="en-US" sz="1400" dirty="0"/>
                    </a:p>
                  </a:txBody>
                  <a:tcPr marL="68580" marR="68580">
                    <a:solidFill>
                      <a:schemeClr val="bg1"/>
                    </a:solidFill>
                  </a:tcPr>
                </a:tc>
              </a:tr>
              <a:tr h="319742">
                <a:tc>
                  <a:txBody>
                    <a:bodyPr/>
                    <a:lstStyle/>
                    <a:p>
                      <a:r>
                        <a:rPr lang="en-US" sz="1400" dirty="0" smtClean="0"/>
                        <a:t>25-49</a:t>
                      </a:r>
                      <a:endParaRPr lang="en-US" sz="1400" dirty="0"/>
                    </a:p>
                  </a:txBody>
                  <a:tcPr marL="68580" marR="68580">
                    <a:solidFill>
                      <a:schemeClr val="bg1">
                        <a:lumMod val="85000"/>
                      </a:schemeClr>
                    </a:solidFill>
                  </a:tcPr>
                </a:tc>
                <a:tc>
                  <a:txBody>
                    <a:bodyPr/>
                    <a:lstStyle/>
                    <a:p>
                      <a:pPr algn="ctr"/>
                      <a:r>
                        <a:rPr lang="en-US" sz="1400" dirty="0" smtClean="0"/>
                        <a:t>6%</a:t>
                      </a:r>
                      <a:endParaRPr lang="en-US" sz="1400" dirty="0"/>
                    </a:p>
                  </a:txBody>
                  <a:tcPr marL="68580" marR="68580">
                    <a:solidFill>
                      <a:schemeClr val="bg1">
                        <a:lumMod val="85000"/>
                      </a:schemeClr>
                    </a:solidFill>
                  </a:tcPr>
                </a:tc>
              </a:tr>
              <a:tr h="319742">
                <a:tc>
                  <a:txBody>
                    <a:bodyPr/>
                    <a:lstStyle/>
                    <a:p>
                      <a:r>
                        <a:rPr lang="en-US" sz="1400" dirty="0" smtClean="0"/>
                        <a:t>50-99</a:t>
                      </a:r>
                      <a:endParaRPr lang="en-US" sz="1400" dirty="0"/>
                    </a:p>
                  </a:txBody>
                  <a:tcPr marL="68580" marR="68580">
                    <a:solidFill>
                      <a:schemeClr val="bg1"/>
                    </a:solidFill>
                  </a:tcPr>
                </a:tc>
                <a:tc>
                  <a:txBody>
                    <a:bodyPr/>
                    <a:lstStyle/>
                    <a:p>
                      <a:pPr algn="ctr"/>
                      <a:r>
                        <a:rPr lang="en-US" sz="1400" dirty="0" smtClean="0"/>
                        <a:t>5%</a:t>
                      </a:r>
                      <a:endParaRPr lang="en-US" sz="1400" dirty="0"/>
                    </a:p>
                  </a:txBody>
                  <a:tcPr marL="68580" marR="68580">
                    <a:solidFill>
                      <a:schemeClr val="bg1"/>
                    </a:solidFill>
                  </a:tcPr>
                </a:tc>
              </a:tr>
              <a:tr h="322406">
                <a:tc>
                  <a:txBody>
                    <a:bodyPr/>
                    <a:lstStyle/>
                    <a:p>
                      <a:r>
                        <a:rPr lang="en-US" sz="1400" dirty="0" smtClean="0"/>
                        <a:t>100-499</a:t>
                      </a:r>
                      <a:endParaRPr lang="en-US" sz="1400" dirty="0"/>
                    </a:p>
                  </a:txBody>
                  <a:tcPr marL="68580" marR="68580">
                    <a:solidFill>
                      <a:schemeClr val="bg1">
                        <a:lumMod val="85000"/>
                      </a:schemeClr>
                    </a:solidFill>
                  </a:tcPr>
                </a:tc>
                <a:tc>
                  <a:txBody>
                    <a:bodyPr/>
                    <a:lstStyle/>
                    <a:p>
                      <a:pPr algn="ctr"/>
                      <a:r>
                        <a:rPr lang="en-US" sz="1400" dirty="0" smtClean="0"/>
                        <a:t>19%</a:t>
                      </a:r>
                      <a:endParaRPr lang="en-US" sz="1400" dirty="0"/>
                    </a:p>
                  </a:txBody>
                  <a:tcPr marL="68580" marR="68580">
                    <a:solidFill>
                      <a:schemeClr val="bg1">
                        <a:lumMod val="85000"/>
                      </a:schemeClr>
                    </a:solidFill>
                  </a:tcPr>
                </a:tc>
              </a:tr>
              <a:tr h="319742">
                <a:tc>
                  <a:txBody>
                    <a:bodyPr/>
                    <a:lstStyle/>
                    <a:p>
                      <a:r>
                        <a:rPr lang="en-US" sz="1400" dirty="0" smtClean="0"/>
                        <a:t>500-999</a:t>
                      </a:r>
                      <a:endParaRPr lang="en-US" sz="1400" dirty="0"/>
                    </a:p>
                  </a:txBody>
                  <a:tcPr marL="68580" marR="68580">
                    <a:solidFill>
                      <a:schemeClr val="bg1"/>
                    </a:solidFill>
                  </a:tcPr>
                </a:tc>
                <a:tc>
                  <a:txBody>
                    <a:bodyPr/>
                    <a:lstStyle/>
                    <a:p>
                      <a:pPr algn="ctr"/>
                      <a:r>
                        <a:rPr lang="en-US" sz="1400" dirty="0" smtClean="0"/>
                        <a:t>9%</a:t>
                      </a:r>
                      <a:endParaRPr lang="en-US" sz="1400" dirty="0"/>
                    </a:p>
                  </a:txBody>
                  <a:tcPr marL="68580" marR="68580">
                    <a:solidFill>
                      <a:schemeClr val="bg1"/>
                    </a:solidFill>
                  </a:tcPr>
                </a:tc>
              </a:tr>
              <a:tr h="319742">
                <a:tc>
                  <a:txBody>
                    <a:bodyPr/>
                    <a:lstStyle/>
                    <a:p>
                      <a:r>
                        <a:rPr lang="en-US" sz="1400" dirty="0" smtClean="0"/>
                        <a:t>1,000 or more</a:t>
                      </a:r>
                      <a:endParaRPr lang="en-US" sz="1400" dirty="0"/>
                    </a:p>
                  </a:txBody>
                  <a:tcPr marL="68580" marR="68580">
                    <a:solidFill>
                      <a:schemeClr val="bg1">
                        <a:lumMod val="85000"/>
                      </a:schemeClr>
                    </a:solidFill>
                  </a:tcPr>
                </a:tc>
                <a:tc>
                  <a:txBody>
                    <a:bodyPr/>
                    <a:lstStyle/>
                    <a:p>
                      <a:pPr algn="ctr"/>
                      <a:r>
                        <a:rPr lang="en-US" sz="1400" dirty="0" smtClean="0"/>
                        <a:t>41%</a:t>
                      </a:r>
                      <a:endParaRPr lang="en-US" sz="1400" dirty="0"/>
                    </a:p>
                  </a:txBody>
                  <a:tcPr marL="68580" marR="68580">
                    <a:solidFill>
                      <a:schemeClr val="bg1">
                        <a:lumMod val="85000"/>
                      </a:schemeClr>
                    </a:solidFill>
                  </a:tcPr>
                </a:tc>
              </a:tr>
              <a:tr h="319742">
                <a:tc>
                  <a:txBody>
                    <a:bodyPr/>
                    <a:lstStyle/>
                    <a:p>
                      <a:r>
                        <a:rPr lang="en-US" sz="1400" i="1" dirty="0" smtClean="0"/>
                        <a:t>Average # of Employees</a:t>
                      </a:r>
                      <a:endParaRPr lang="en-US" sz="1400" i="1" dirty="0"/>
                    </a:p>
                  </a:txBody>
                  <a:tcPr marL="68580" marR="68580">
                    <a:solidFill>
                      <a:schemeClr val="bg1"/>
                    </a:solidFill>
                  </a:tcPr>
                </a:tc>
                <a:tc>
                  <a:txBody>
                    <a:bodyPr/>
                    <a:lstStyle/>
                    <a:p>
                      <a:pPr algn="ctr"/>
                      <a:r>
                        <a:rPr lang="en-US" sz="1400" i="1" dirty="0" smtClean="0"/>
                        <a:t>741</a:t>
                      </a:r>
                      <a:endParaRPr lang="en-US" sz="1400" i="1" dirty="0"/>
                    </a:p>
                  </a:txBody>
                  <a:tcPr marL="68580" marR="68580">
                    <a:solidFill>
                      <a:schemeClr val="bg1"/>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942402467"/>
              </p:ext>
            </p:extLst>
          </p:nvPr>
        </p:nvGraphicFramePr>
        <p:xfrm>
          <a:off x="6561113" y="2515767"/>
          <a:ext cx="2144840" cy="2819977"/>
        </p:xfrm>
        <a:graphic>
          <a:graphicData uri="http://schemas.openxmlformats.org/drawingml/2006/table">
            <a:tbl>
              <a:tblPr firstRow="1" bandRow="1">
                <a:tableStyleId>{5C22544A-7EE6-4342-B048-85BDC9FD1C3A}</a:tableStyleId>
              </a:tblPr>
              <a:tblGrid>
                <a:gridCol w="1413320"/>
                <a:gridCol w="731520"/>
              </a:tblGrid>
              <a:tr h="319742">
                <a:tc gridSpan="2">
                  <a:txBody>
                    <a:bodyPr/>
                    <a:lstStyle/>
                    <a:p>
                      <a:pPr algn="ctr"/>
                      <a:r>
                        <a:rPr lang="en-US" sz="1800" dirty="0" smtClean="0"/>
                        <a:t>Location of Company </a:t>
                      </a:r>
                      <a:r>
                        <a:rPr lang="en-US" sz="1400" b="0" baseline="0" dirty="0" smtClean="0"/>
                        <a:t>(n=698)</a:t>
                      </a:r>
                      <a:endParaRPr lang="en-US" sz="1800" b="0" dirty="0"/>
                    </a:p>
                  </a:txBody>
                  <a:tcPr marL="45720" marR="45720" anchor="ctr">
                    <a:solidFill>
                      <a:schemeClr val="accent1"/>
                    </a:solidFill>
                  </a:tcPr>
                </a:tc>
                <a:tc hMerge="1">
                  <a:txBody>
                    <a:bodyPr/>
                    <a:lstStyle/>
                    <a:p>
                      <a:pPr algn="ctr" fontAlgn="b"/>
                      <a:endParaRPr lang="en-US" sz="1100" b="1" i="0" u="none" strike="noStrike" dirty="0" smtClean="0">
                        <a:solidFill>
                          <a:schemeClr val="bg1"/>
                        </a:solidFill>
                        <a:latin typeface="+mn-lt"/>
                      </a:endParaRPr>
                    </a:p>
                  </a:txBody>
                  <a:tcPr marL="45720" marR="45720" anchor="ctr">
                    <a:lnT w="19050" cap="flat" cmpd="sng" algn="ctr">
                      <a:solidFill>
                        <a:schemeClr val="bg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tx1">
                        <a:lumMod val="75000"/>
                        <a:lumOff val="25000"/>
                      </a:schemeClr>
                    </a:solidFill>
                  </a:tcPr>
                </a:tc>
              </a:tr>
              <a:tr h="319742">
                <a:tc>
                  <a:txBody>
                    <a:bodyPr/>
                    <a:lstStyle/>
                    <a:p>
                      <a:r>
                        <a:rPr lang="en-US" sz="1400" dirty="0" smtClean="0"/>
                        <a:t>United States</a:t>
                      </a:r>
                      <a:endParaRPr lang="en-US" sz="1400" dirty="0"/>
                    </a:p>
                  </a:txBody>
                  <a:tcPr marL="68580" marR="68580">
                    <a:solidFill>
                      <a:schemeClr val="bg1">
                        <a:lumMod val="85000"/>
                      </a:schemeClr>
                    </a:solidFill>
                  </a:tcPr>
                </a:tc>
                <a:tc>
                  <a:txBody>
                    <a:bodyPr/>
                    <a:lstStyle/>
                    <a:p>
                      <a:pPr algn="ctr"/>
                      <a:r>
                        <a:rPr lang="en-US" sz="1400" dirty="0" smtClean="0"/>
                        <a:t>86%</a:t>
                      </a:r>
                      <a:endParaRPr lang="en-US" sz="1400" dirty="0"/>
                    </a:p>
                  </a:txBody>
                  <a:tcPr marL="68580" marR="68580">
                    <a:solidFill>
                      <a:schemeClr val="bg1">
                        <a:lumMod val="85000"/>
                      </a:schemeClr>
                    </a:solidFill>
                  </a:tcPr>
                </a:tc>
              </a:tr>
              <a:tr h="319742">
                <a:tc>
                  <a:txBody>
                    <a:bodyPr/>
                    <a:lstStyle/>
                    <a:p>
                      <a:r>
                        <a:rPr lang="en-US" sz="1400" dirty="0" smtClean="0"/>
                        <a:t>Canada</a:t>
                      </a:r>
                      <a:endParaRPr lang="en-US" sz="1400" dirty="0"/>
                    </a:p>
                  </a:txBody>
                  <a:tcPr marL="68580" marR="68580">
                    <a:solidFill>
                      <a:schemeClr val="bg1"/>
                    </a:solidFill>
                  </a:tcPr>
                </a:tc>
                <a:tc>
                  <a:txBody>
                    <a:bodyPr/>
                    <a:lstStyle/>
                    <a:p>
                      <a:pPr algn="ctr"/>
                      <a:r>
                        <a:rPr lang="en-US" sz="1400" dirty="0" smtClean="0"/>
                        <a:t>11%</a:t>
                      </a:r>
                      <a:endParaRPr lang="en-US" sz="1400" dirty="0"/>
                    </a:p>
                  </a:txBody>
                  <a:tcPr marL="68580" marR="68580">
                    <a:solidFill>
                      <a:schemeClr val="bg1"/>
                    </a:solidFill>
                  </a:tcPr>
                </a:tc>
              </a:tr>
              <a:tr h="319742">
                <a:tc>
                  <a:txBody>
                    <a:bodyPr/>
                    <a:lstStyle/>
                    <a:p>
                      <a:r>
                        <a:rPr lang="en-US" sz="1400" dirty="0" smtClean="0"/>
                        <a:t>Puerto Rico</a:t>
                      </a:r>
                      <a:endParaRPr lang="en-US" sz="1400" dirty="0"/>
                    </a:p>
                  </a:txBody>
                  <a:tcPr marL="68580" marR="68580">
                    <a:solidFill>
                      <a:schemeClr val="bg1">
                        <a:lumMod val="85000"/>
                      </a:schemeClr>
                    </a:solidFill>
                  </a:tcPr>
                </a:tc>
                <a:tc>
                  <a:txBody>
                    <a:bodyPr/>
                    <a:lstStyle/>
                    <a:p>
                      <a:pPr algn="ctr"/>
                      <a:r>
                        <a:rPr lang="en-US" sz="1400" dirty="0" smtClean="0"/>
                        <a:t>&lt;1%</a:t>
                      </a:r>
                      <a:endParaRPr lang="en-US" sz="1400" dirty="0"/>
                    </a:p>
                  </a:txBody>
                  <a:tcPr marL="68580" marR="68580">
                    <a:solidFill>
                      <a:schemeClr val="bg1">
                        <a:lumMod val="85000"/>
                      </a:schemeClr>
                    </a:solidFill>
                  </a:tcPr>
                </a:tc>
              </a:tr>
              <a:tr h="319742">
                <a:tc>
                  <a:txBody>
                    <a:bodyPr/>
                    <a:lstStyle/>
                    <a:p>
                      <a:r>
                        <a:rPr lang="en-US" sz="1400" dirty="0" smtClean="0"/>
                        <a:t>Jamaica</a:t>
                      </a:r>
                      <a:endParaRPr lang="en-US" sz="1400" dirty="0"/>
                    </a:p>
                  </a:txBody>
                  <a:tcPr marL="68580" marR="68580">
                    <a:solidFill>
                      <a:schemeClr val="bg1"/>
                    </a:solidFill>
                  </a:tcPr>
                </a:tc>
                <a:tc>
                  <a:txBody>
                    <a:bodyPr/>
                    <a:lstStyle/>
                    <a:p>
                      <a:pPr algn="ctr"/>
                      <a:r>
                        <a:rPr lang="en-US" sz="1400" dirty="0" smtClean="0"/>
                        <a:t>&lt;1%</a:t>
                      </a:r>
                      <a:endParaRPr lang="en-US" sz="1400" dirty="0"/>
                    </a:p>
                  </a:txBody>
                  <a:tcPr marL="68580" marR="68580">
                    <a:solidFill>
                      <a:schemeClr val="bg1"/>
                    </a:solidFill>
                  </a:tcPr>
                </a:tc>
              </a:tr>
              <a:tr h="322406">
                <a:tc>
                  <a:txBody>
                    <a:bodyPr/>
                    <a:lstStyle/>
                    <a:p>
                      <a:r>
                        <a:rPr lang="en-US" sz="1400" dirty="0" smtClean="0"/>
                        <a:t>Saint</a:t>
                      </a:r>
                      <a:r>
                        <a:rPr lang="en-US" sz="1400" baseline="0" dirty="0" smtClean="0"/>
                        <a:t> </a:t>
                      </a:r>
                      <a:r>
                        <a:rPr lang="en-US" sz="1400" baseline="0" dirty="0" err="1" smtClean="0"/>
                        <a:t>Barthelemy</a:t>
                      </a:r>
                      <a:endParaRPr lang="en-US" sz="1400" dirty="0"/>
                    </a:p>
                  </a:txBody>
                  <a:tcPr marL="68580" marR="68580">
                    <a:solidFill>
                      <a:schemeClr val="bg1">
                        <a:lumMod val="85000"/>
                      </a:schemeClr>
                    </a:solidFill>
                  </a:tcPr>
                </a:tc>
                <a:tc>
                  <a:txBody>
                    <a:bodyPr/>
                    <a:lstStyle/>
                    <a:p>
                      <a:pPr algn="ctr"/>
                      <a:r>
                        <a:rPr lang="en-US" sz="1400" dirty="0" smtClean="0"/>
                        <a:t>&lt;1%</a:t>
                      </a:r>
                      <a:endParaRPr lang="en-US" sz="1400" dirty="0"/>
                    </a:p>
                  </a:txBody>
                  <a:tcPr marL="68580" marR="68580">
                    <a:solidFill>
                      <a:schemeClr val="bg1">
                        <a:lumMod val="85000"/>
                      </a:schemeClr>
                    </a:solidFill>
                  </a:tcPr>
                </a:tc>
              </a:tr>
              <a:tr h="319742">
                <a:tc>
                  <a:txBody>
                    <a:bodyPr/>
                    <a:lstStyle/>
                    <a:p>
                      <a:r>
                        <a:rPr lang="en-US" sz="1400" dirty="0" smtClean="0"/>
                        <a:t>Cayman Islands</a:t>
                      </a:r>
                      <a:endParaRPr lang="en-US" sz="1400" dirty="0"/>
                    </a:p>
                  </a:txBody>
                  <a:tcPr marL="68580" marR="68580">
                    <a:solidFill>
                      <a:schemeClr val="bg1"/>
                    </a:solidFill>
                  </a:tcPr>
                </a:tc>
                <a:tc>
                  <a:txBody>
                    <a:bodyPr/>
                    <a:lstStyle/>
                    <a:p>
                      <a:pPr algn="ctr"/>
                      <a:r>
                        <a:rPr lang="en-US" sz="1400" dirty="0" smtClean="0"/>
                        <a:t>&lt;1%</a:t>
                      </a:r>
                      <a:endParaRPr lang="en-US" sz="1400" dirty="0"/>
                    </a:p>
                  </a:txBody>
                  <a:tcPr marL="68580" marR="68580">
                    <a:solidFill>
                      <a:schemeClr val="bg1"/>
                    </a:solidFill>
                  </a:tcPr>
                </a:tc>
              </a:tr>
              <a:tr h="319742">
                <a:tc>
                  <a:txBody>
                    <a:bodyPr/>
                    <a:lstStyle/>
                    <a:p>
                      <a:r>
                        <a:rPr lang="en-US" sz="1400" dirty="0" smtClean="0"/>
                        <a:t>Other</a:t>
                      </a:r>
                      <a:endParaRPr lang="en-US" sz="1400" dirty="0"/>
                    </a:p>
                  </a:txBody>
                  <a:tcPr marL="68580" marR="68580">
                    <a:solidFill>
                      <a:schemeClr val="bg1">
                        <a:lumMod val="85000"/>
                      </a:schemeClr>
                    </a:solidFill>
                  </a:tcPr>
                </a:tc>
                <a:tc>
                  <a:txBody>
                    <a:bodyPr/>
                    <a:lstStyle/>
                    <a:p>
                      <a:pPr algn="ctr"/>
                      <a:r>
                        <a:rPr lang="en-US" sz="1400" dirty="0" smtClean="0"/>
                        <a:t>2%</a:t>
                      </a:r>
                      <a:endParaRPr lang="en-US" sz="1400" dirty="0"/>
                    </a:p>
                  </a:txBody>
                  <a:tcPr marL="68580" marR="68580">
                    <a:solidFill>
                      <a:schemeClr val="bg1">
                        <a:lumMod val="85000"/>
                      </a:schemeClr>
                    </a:solidFill>
                  </a:tcPr>
                </a:tc>
              </a:tr>
            </a:tbl>
          </a:graphicData>
        </a:graphic>
      </p:graphicFrame>
      <p:sp>
        <p:nvSpPr>
          <p:cNvPr id="15" name="Content Placeholder 2"/>
          <p:cNvSpPr txBox="1">
            <a:spLocks/>
          </p:cNvSpPr>
          <p:nvPr/>
        </p:nvSpPr>
        <p:spPr>
          <a:xfrm>
            <a:off x="228600" y="1097281"/>
            <a:ext cx="8686800" cy="802640"/>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231775" indent="-231775">
              <a:buSzPct val="100000"/>
            </a:pPr>
            <a:r>
              <a:rPr lang="en-US" sz="1600" dirty="0" smtClean="0"/>
              <a:t>The community members come from a wide spectrum of organization types.</a:t>
            </a:r>
          </a:p>
          <a:p>
            <a:pPr marL="231775" indent="-231775">
              <a:buSzPct val="100000"/>
            </a:pPr>
            <a:r>
              <a:rPr lang="en-US" sz="1600" dirty="0" smtClean="0"/>
              <a:t>Half come from organizations with 500 or more employees, and most are based in the U.S.</a:t>
            </a:r>
            <a:endParaRPr lang="en-US" sz="1600" dirty="0"/>
          </a:p>
        </p:txBody>
      </p:sp>
    </p:spTree>
    <p:extLst>
      <p:ext uri="{BB962C8B-B14F-4D97-AF65-F5344CB8AC3E}">
        <p14:creationId xmlns:p14="http://schemas.microsoft.com/office/powerpoint/2010/main" val="125085882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0"/>
          <p:cNvSpPr>
            <a:spLocks noGrp="1"/>
          </p:cNvSpPr>
          <p:nvPr>
            <p:ph type="ftr" sz="quarter" idx="11"/>
          </p:nvPr>
        </p:nvSpPr>
        <p:spPr/>
        <p:txBody>
          <a:bodyPr/>
          <a:lstStyle/>
          <a:p>
            <a:r>
              <a:rPr lang="en-US" dirty="0" smtClean="0"/>
              <a:t>Q17.  Does your organization utilize RPKI?</a:t>
            </a:r>
          </a:p>
          <a:p>
            <a:r>
              <a:rPr lang="en-US" dirty="0" smtClean="0"/>
              <a:t>Q18.  What is your organization’s current plan for IPv6 deployment? </a:t>
            </a:r>
          </a:p>
        </p:txBody>
      </p:sp>
      <p:sp>
        <p:nvSpPr>
          <p:cNvPr id="10" name="Slide Number Placeholder 9"/>
          <p:cNvSpPr>
            <a:spLocks noGrp="1"/>
          </p:cNvSpPr>
          <p:nvPr>
            <p:ph type="sldNum" sz="quarter" idx="12"/>
          </p:nvPr>
        </p:nvSpPr>
        <p:spPr/>
        <p:txBody>
          <a:bodyPr/>
          <a:lstStyle/>
          <a:p>
            <a:fld id="{A2904778-740C-4267-8D48-353E71543621}" type="slidenum">
              <a:rPr lang="en-US" smtClean="0"/>
              <a:pPr/>
              <a:t>46</a:t>
            </a:fld>
            <a:endParaRPr lang="en-US"/>
          </a:p>
        </p:txBody>
      </p:sp>
      <p:sp>
        <p:nvSpPr>
          <p:cNvPr id="2" name="Title 1"/>
          <p:cNvSpPr>
            <a:spLocks noGrp="1"/>
          </p:cNvSpPr>
          <p:nvPr>
            <p:ph type="title"/>
          </p:nvPr>
        </p:nvSpPr>
        <p:spPr/>
        <p:txBody>
          <a:bodyPr>
            <a:noAutofit/>
          </a:bodyPr>
          <a:lstStyle/>
          <a:p>
            <a:r>
              <a:rPr lang="en-US" sz="2000" dirty="0" smtClean="0"/>
              <a:t>RPKI and IPv6 Deployment are still not the norm among ARIN community member companies.</a:t>
            </a:r>
            <a:endParaRPr lang="en-US" sz="2000" dirty="0"/>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2013194821"/>
              </p:ext>
            </p:extLst>
          </p:nvPr>
        </p:nvGraphicFramePr>
        <p:xfrm>
          <a:off x="808499" y="1978225"/>
          <a:ext cx="3830855" cy="4216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1612752" y="1325478"/>
            <a:ext cx="2102657" cy="60267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smtClean="0">
                <a:solidFill>
                  <a:schemeClr val="tx1">
                    <a:lumMod val="75000"/>
                    <a:lumOff val="25000"/>
                  </a:schemeClr>
                </a:solidFill>
              </a:rPr>
              <a:t>RPKI Usage</a:t>
            </a:r>
          </a:p>
          <a:p>
            <a:r>
              <a:rPr lang="en-US" sz="1400" dirty="0" smtClean="0">
                <a:solidFill>
                  <a:schemeClr val="tx1">
                    <a:lumMod val="75000"/>
                    <a:lumOff val="25000"/>
                  </a:schemeClr>
                </a:solidFill>
              </a:rPr>
              <a:t>(n=699)</a:t>
            </a:r>
            <a:endParaRPr lang="en-US" sz="1400" dirty="0">
              <a:solidFill>
                <a:schemeClr val="tx1">
                  <a:lumMod val="75000"/>
                  <a:lumOff val="25000"/>
                </a:schemeClr>
              </a:solidFill>
            </a:endParaRPr>
          </a:p>
        </p:txBody>
      </p:sp>
      <p:graphicFrame>
        <p:nvGraphicFramePr>
          <p:cNvPr id="6" name="Content Placeholder 7"/>
          <p:cNvGraphicFramePr>
            <a:graphicFrameLocks/>
          </p:cNvGraphicFramePr>
          <p:nvPr>
            <p:extLst>
              <p:ext uri="{D42A27DB-BD31-4B8C-83A1-F6EECF244321}">
                <p14:modId xmlns:p14="http://schemas.microsoft.com/office/powerpoint/2010/main" val="3014917425"/>
              </p:ext>
            </p:extLst>
          </p:nvPr>
        </p:nvGraphicFramePr>
        <p:xfrm>
          <a:off x="4519246" y="1960765"/>
          <a:ext cx="4528039" cy="4216977"/>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a:xfrm>
            <a:off x="5387869" y="1322923"/>
            <a:ext cx="3247972" cy="60267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smtClean="0">
                <a:solidFill>
                  <a:schemeClr val="tx1">
                    <a:lumMod val="75000"/>
                    <a:lumOff val="25000"/>
                  </a:schemeClr>
                </a:solidFill>
              </a:rPr>
              <a:t>IPv6 Deployment</a:t>
            </a:r>
          </a:p>
          <a:p>
            <a:r>
              <a:rPr lang="en-US" sz="1400" dirty="0" smtClean="0">
                <a:solidFill>
                  <a:schemeClr val="tx1">
                    <a:lumMod val="75000"/>
                    <a:lumOff val="25000"/>
                  </a:schemeClr>
                </a:solidFill>
              </a:rPr>
              <a:t>(n=699)</a:t>
            </a:r>
            <a:endParaRPr lang="en-US" sz="1000" dirty="0">
              <a:solidFill>
                <a:schemeClr val="tx1">
                  <a:lumMod val="75000"/>
                  <a:lumOff val="25000"/>
                </a:schemeClr>
              </a:solidFill>
            </a:endParaRPr>
          </a:p>
        </p:txBody>
      </p:sp>
    </p:spTree>
    <p:extLst>
      <p:ext uri="{BB962C8B-B14F-4D97-AF65-F5344CB8AC3E}">
        <p14:creationId xmlns:p14="http://schemas.microsoft.com/office/powerpoint/2010/main" val="10680980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2904778-740C-4267-8D48-353E71543621}" type="slidenum">
              <a:rPr lang="en-US" smtClean="0"/>
              <a:pPr/>
              <a:t>5</a:t>
            </a:fld>
            <a:endParaRPr lang="en-US"/>
          </a:p>
        </p:txBody>
      </p:sp>
      <p:sp>
        <p:nvSpPr>
          <p:cNvPr id="2" name="Title 1"/>
          <p:cNvSpPr>
            <a:spLocks noGrp="1"/>
          </p:cNvSpPr>
          <p:nvPr>
            <p:ph type="title"/>
          </p:nvPr>
        </p:nvSpPr>
        <p:spPr/>
        <p:txBody>
          <a:bodyPr>
            <a:normAutofit/>
          </a:bodyPr>
          <a:lstStyle/>
          <a:p>
            <a:r>
              <a:rPr lang="en-US" sz="2800" dirty="0" smtClean="0"/>
              <a:t>Executive Summary</a:t>
            </a:r>
            <a:endParaRPr lang="en-US" sz="2800" dirty="0"/>
          </a:p>
        </p:txBody>
      </p:sp>
      <p:sp>
        <p:nvSpPr>
          <p:cNvPr id="3" name="Content Placeholder 2"/>
          <p:cNvSpPr txBox="1">
            <a:spLocks/>
          </p:cNvSpPr>
          <p:nvPr/>
        </p:nvSpPr>
        <p:spPr>
          <a:xfrm>
            <a:off x="228600" y="1042850"/>
            <a:ext cx="8686800" cy="4232564"/>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231775" indent="-231775">
              <a:buSzPct val="100000"/>
            </a:pPr>
            <a:r>
              <a:rPr lang="en-US" sz="1800" dirty="0" smtClean="0"/>
              <a:t>Community satisfaction with ARIN is generally high (70% say the organization is meeting needs).</a:t>
            </a:r>
          </a:p>
          <a:p>
            <a:pPr marL="688975" lvl="2" indent="-231775">
              <a:buSzPct val="100000"/>
              <a:buFont typeface="Calibri" pitchFamily="34" charset="0"/>
              <a:buChar char="─"/>
            </a:pPr>
            <a:r>
              <a:rPr lang="en-US" sz="1600" dirty="0" smtClean="0"/>
              <a:t>Those working for larger companies have higher satisfaction with ARIN.</a:t>
            </a:r>
          </a:p>
          <a:p>
            <a:pPr marL="231775" indent="-231775">
              <a:buSzPct val="100000"/>
            </a:pPr>
            <a:r>
              <a:rPr lang="en-US" sz="1800" dirty="0" smtClean="0"/>
              <a:t>Approximately </a:t>
            </a:r>
            <a:r>
              <a:rPr lang="en-US" sz="1800" dirty="0"/>
              <a:t>half of community members surveyed are moderately or very familiar with ARIN.  Familiarity is much higher </a:t>
            </a:r>
            <a:r>
              <a:rPr lang="en-US" sz="1800" dirty="0" smtClean="0"/>
              <a:t>among </a:t>
            </a:r>
            <a:r>
              <a:rPr lang="en-US" sz="1800" dirty="0"/>
              <a:t>Internet Service Providers (75</a:t>
            </a:r>
            <a:r>
              <a:rPr lang="en-US" sz="1800" dirty="0" smtClean="0"/>
              <a:t>%).</a:t>
            </a:r>
          </a:p>
          <a:p>
            <a:pPr marL="231775" indent="-231775">
              <a:buSzPct val="100000"/>
            </a:pPr>
            <a:r>
              <a:rPr lang="en-US" sz="1800" dirty="0" smtClean="0"/>
              <a:t>WHOIS, ARIN Online and Reverse DNS are the most utilized products and services and satisfaction with these items is high.</a:t>
            </a:r>
          </a:p>
          <a:p>
            <a:pPr marL="231775" indent="-231775">
              <a:buSzPct val="100000"/>
            </a:pPr>
            <a:r>
              <a:rPr lang="en-US" sz="1800" dirty="0" smtClean="0"/>
              <a:t>Meeting attendance is low with just 13% of surveyed community members having attended an event in the past 12 months.</a:t>
            </a:r>
            <a:endParaRPr lang="en-US" sz="1800" dirty="0"/>
          </a:p>
          <a:p>
            <a:pPr marL="231775" indent="-231775">
              <a:buSzPct val="100000"/>
            </a:pPr>
            <a:r>
              <a:rPr lang="en-US" sz="1800" dirty="0" smtClean="0"/>
              <a:t>Participation in the Policy Development Process is also low with just 5% having taken part in the last 12 months.  Top reasons for not getting involved include a lack of time, satisfaction with current policy and the belief that involvement has no impact.</a:t>
            </a:r>
          </a:p>
          <a:p>
            <a:pPr marL="231775" indent="-231775">
              <a:buSzPct val="100000"/>
            </a:pPr>
            <a:r>
              <a:rPr lang="en-US" sz="1800" dirty="0" smtClean="0"/>
              <a:t>Virtual contact through email and ARIN online are the most preferred way to interact with the organization.  Still, one-quarter prefer to communicate by phone.</a:t>
            </a:r>
          </a:p>
          <a:p>
            <a:pPr marL="231775" indent="-231775">
              <a:buSzPct val="100000"/>
            </a:pPr>
            <a:r>
              <a:rPr lang="en-US" sz="1800" dirty="0" smtClean="0"/>
              <a:t>There is a significant interest in ARIN-provided training in the community.  Training on new developments in the industry, such as IPv6, and ARIN tools are likely to be the most popular. </a:t>
            </a:r>
          </a:p>
          <a:p>
            <a:endParaRPr lang="en-US" sz="1800" dirty="0"/>
          </a:p>
        </p:txBody>
      </p:sp>
    </p:spTree>
    <p:extLst>
      <p:ext uri="{BB962C8B-B14F-4D97-AF65-F5344CB8AC3E}">
        <p14:creationId xmlns:p14="http://schemas.microsoft.com/office/powerpoint/2010/main" val="95090830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2904778-740C-4267-8D48-353E71543621}" type="slidenum">
              <a:rPr lang="en-US" smtClean="0"/>
              <a:pPr/>
              <a:t>6</a:t>
            </a:fld>
            <a:endParaRPr lang="en-US"/>
          </a:p>
        </p:txBody>
      </p:sp>
      <p:sp>
        <p:nvSpPr>
          <p:cNvPr id="2" name="Title 1"/>
          <p:cNvSpPr>
            <a:spLocks noGrp="1"/>
          </p:cNvSpPr>
          <p:nvPr>
            <p:ph type="title"/>
          </p:nvPr>
        </p:nvSpPr>
        <p:spPr/>
        <p:txBody>
          <a:bodyPr>
            <a:normAutofit/>
          </a:bodyPr>
          <a:lstStyle/>
          <a:p>
            <a:r>
              <a:rPr lang="en-US" sz="2800" dirty="0" smtClean="0"/>
              <a:t>Executive Summary – ARIN Performance</a:t>
            </a:r>
            <a:endParaRPr lang="en-US" sz="2800" dirty="0"/>
          </a:p>
        </p:txBody>
      </p:sp>
      <p:sp>
        <p:nvSpPr>
          <p:cNvPr id="3" name="Content Placeholder 2"/>
          <p:cNvSpPr txBox="1">
            <a:spLocks/>
          </p:cNvSpPr>
          <p:nvPr/>
        </p:nvSpPr>
        <p:spPr>
          <a:xfrm>
            <a:off x="228600" y="1042850"/>
            <a:ext cx="8686800" cy="5197723"/>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231775" indent="-231775">
              <a:buSzPct val="100000"/>
            </a:pPr>
            <a:r>
              <a:rPr lang="en-US" sz="1800" dirty="0"/>
              <a:t>ARIN community members have high expectations of an excellent Internet Number Registry.  </a:t>
            </a:r>
            <a:r>
              <a:rPr lang="en-US" sz="1800" dirty="0" smtClean="0"/>
              <a:t>ARIN, although it has strong performance in many of these areas, </a:t>
            </a:r>
            <a:r>
              <a:rPr lang="en-US" sz="1800" dirty="0"/>
              <a:t>has room to grow to meet these expectations on all service dimensions.</a:t>
            </a:r>
          </a:p>
          <a:p>
            <a:pPr marL="231775" indent="-231775">
              <a:buSzPct val="100000"/>
            </a:pPr>
            <a:r>
              <a:rPr lang="en-US" sz="1800" dirty="0"/>
              <a:t>ARIN does particularly well on Internet Governance, Financial Services and </a:t>
            </a:r>
            <a:r>
              <a:rPr lang="en-US" sz="1800" dirty="0" smtClean="0"/>
              <a:t>Engineering</a:t>
            </a:r>
            <a:endParaRPr lang="en-US" sz="1800" dirty="0"/>
          </a:p>
          <a:p>
            <a:pPr marL="688975" lvl="2" indent="-231775">
              <a:buSzPct val="100000"/>
              <a:buFont typeface="Calibri" pitchFamily="34" charset="0"/>
              <a:buChar char="─"/>
            </a:pPr>
            <a:r>
              <a:rPr lang="en-US" sz="1600" dirty="0"/>
              <a:t>Quality, reliability and relevance of tools are particular strengths in Engineering.</a:t>
            </a:r>
          </a:p>
          <a:p>
            <a:pPr marL="231775" indent="-231775">
              <a:buSzPct val="100000"/>
            </a:pPr>
            <a:r>
              <a:rPr lang="en-US" sz="1800" dirty="0"/>
              <a:t>The greatest opportunities are in Registration Services and Communications/Outreach</a:t>
            </a:r>
          </a:p>
          <a:p>
            <a:pPr marL="688975" lvl="2" indent="-231775">
              <a:buSzPct val="100000"/>
              <a:buFont typeface="Calibri" pitchFamily="34" charset="0"/>
              <a:buChar char="─"/>
            </a:pPr>
            <a:r>
              <a:rPr lang="en-US" sz="1600" dirty="0"/>
              <a:t>Consistent with other technical services, community members believe the transfer listing service is of a high level of quality, usability and reliability.  </a:t>
            </a:r>
            <a:r>
              <a:rPr lang="en-US" sz="1600" dirty="0" smtClean="0"/>
              <a:t>However, Registration Services is </a:t>
            </a:r>
            <a:r>
              <a:rPr lang="en-US" sz="1600" dirty="0"/>
              <a:t>an opportunity for ARIN because of concerns about timeliness and clarity of resource requests and transfers.</a:t>
            </a:r>
          </a:p>
          <a:p>
            <a:pPr marL="688975" lvl="2" indent="-231775">
              <a:buSzPct val="100000"/>
              <a:buFont typeface="Calibri" pitchFamily="34" charset="0"/>
              <a:buChar char="─"/>
            </a:pPr>
            <a:r>
              <a:rPr lang="en-US" sz="1600" dirty="0"/>
              <a:t>Additionally, Communications/Outreach can improve by providing more clarity and communications about the organization to members and by increasing transparency.</a:t>
            </a:r>
          </a:p>
          <a:p>
            <a:pPr marL="231775" indent="-231775">
              <a:buSzPct val="100000"/>
            </a:pPr>
            <a:r>
              <a:rPr lang="en-US" sz="1800" dirty="0" smtClean="0"/>
              <a:t>Customer </a:t>
            </a:r>
            <a:r>
              <a:rPr lang="en-US" sz="1800" dirty="0"/>
              <a:t>Service </a:t>
            </a:r>
            <a:r>
              <a:rPr lang="en-US" sz="1800" dirty="0" smtClean="0"/>
              <a:t>provided by staff has strengths and weaknesses</a:t>
            </a:r>
            <a:endParaRPr lang="en-US" sz="1800" dirty="0"/>
          </a:p>
          <a:p>
            <a:pPr marL="688975" lvl="2" indent="-231775">
              <a:buSzPct val="100000"/>
              <a:buFont typeface="Calibri" pitchFamily="34" charset="0"/>
              <a:buChar char="─"/>
            </a:pPr>
            <a:r>
              <a:rPr lang="en-US" sz="1600" dirty="0"/>
              <a:t>Community members see ARIN staff as a </a:t>
            </a:r>
            <a:r>
              <a:rPr lang="en-US" sz="1600" dirty="0" smtClean="0"/>
              <a:t>strength of the organization.</a:t>
            </a:r>
            <a:endParaRPr lang="en-US" sz="1600" dirty="0"/>
          </a:p>
          <a:p>
            <a:pPr marL="688975" lvl="2" indent="-231775">
              <a:buSzPct val="100000"/>
              <a:buFont typeface="Calibri" pitchFamily="34" charset="0"/>
              <a:buChar char="─"/>
            </a:pPr>
            <a:r>
              <a:rPr lang="en-US" sz="1600" dirty="0" smtClean="0"/>
              <a:t>However, similar to concerns in Registration Services, Customer Service suffers from perceptions that requests are not processed by staff in a timely manner and that there is clarity missing from information provided.</a:t>
            </a:r>
          </a:p>
          <a:p>
            <a:endParaRPr lang="en-US" sz="1800" dirty="0" smtClean="0"/>
          </a:p>
          <a:p>
            <a:endParaRPr lang="en-US" sz="1800" dirty="0" smtClean="0"/>
          </a:p>
          <a:p>
            <a:endParaRPr lang="en-US" sz="1800" dirty="0"/>
          </a:p>
        </p:txBody>
      </p:sp>
    </p:spTree>
    <p:extLst>
      <p:ext uri="{BB962C8B-B14F-4D97-AF65-F5344CB8AC3E}">
        <p14:creationId xmlns:p14="http://schemas.microsoft.com/office/powerpoint/2010/main" val="29055291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2904778-740C-4267-8D48-353E71543621}" type="slidenum">
              <a:rPr lang="en-US" smtClean="0"/>
              <a:pPr/>
              <a:t>7</a:t>
            </a:fld>
            <a:endParaRPr lang="en-US"/>
          </a:p>
        </p:txBody>
      </p:sp>
      <p:sp>
        <p:nvSpPr>
          <p:cNvPr id="2" name="Title 1"/>
          <p:cNvSpPr>
            <a:spLocks noGrp="1"/>
          </p:cNvSpPr>
          <p:nvPr>
            <p:ph type="title"/>
          </p:nvPr>
        </p:nvSpPr>
        <p:spPr/>
        <p:txBody>
          <a:bodyPr>
            <a:normAutofit/>
          </a:bodyPr>
          <a:lstStyle/>
          <a:p>
            <a:r>
              <a:rPr lang="en-US" sz="2800" dirty="0" smtClean="0"/>
              <a:t>Recommendations</a:t>
            </a:r>
            <a:endParaRPr lang="en-US" sz="2800" dirty="0"/>
          </a:p>
        </p:txBody>
      </p:sp>
      <p:sp>
        <p:nvSpPr>
          <p:cNvPr id="3" name="Content Placeholder 2"/>
          <p:cNvSpPr txBox="1">
            <a:spLocks/>
          </p:cNvSpPr>
          <p:nvPr/>
        </p:nvSpPr>
        <p:spPr>
          <a:xfrm>
            <a:off x="228600" y="1010656"/>
            <a:ext cx="8686800" cy="517839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231775" indent="-231775">
              <a:spcBef>
                <a:spcPts val="0"/>
              </a:spcBef>
              <a:buSzPct val="100000"/>
            </a:pPr>
            <a:r>
              <a:rPr lang="en-US" sz="1600" dirty="0" smtClean="0"/>
              <a:t>ARIN should use the scorecard information to establish a formal goal for future improvement – performance is currently 12 points below what is expected to be “excellent”.</a:t>
            </a:r>
          </a:p>
          <a:p>
            <a:pPr marL="231775" indent="-231775">
              <a:spcBef>
                <a:spcPts val="0"/>
              </a:spcBef>
              <a:buSzPct val="100000"/>
            </a:pPr>
            <a:r>
              <a:rPr lang="en-US" sz="1600" dirty="0" smtClean="0"/>
              <a:t>Customers are finding it difficult to find the content they need on the website.  Given its overarching impact, ARIN should make improving the usability and navigation of its website a top priority.  Navigational testing may be useful to guide these improvements.</a:t>
            </a:r>
          </a:p>
          <a:p>
            <a:pPr marL="231775" indent="-231775">
              <a:spcBef>
                <a:spcPts val="0"/>
              </a:spcBef>
              <a:buSzPct val="100000"/>
            </a:pPr>
            <a:r>
              <a:rPr lang="en-US" sz="1600" dirty="0" smtClean="0"/>
              <a:t>Although ARIN makes every effort to provide its members full-disclosure, many still find it lacks transparency; this may be an issue of members not knowing that information exists (or where to find it) versus the information simply not being available or disclosed, especially given the difficulty the community has in finding content on the website.</a:t>
            </a:r>
          </a:p>
          <a:p>
            <a:pPr marL="231775" indent="-231775">
              <a:spcBef>
                <a:spcPts val="0"/>
              </a:spcBef>
              <a:buSzPct val="100000"/>
            </a:pPr>
            <a:r>
              <a:rPr lang="en-US" sz="1600" dirty="0" smtClean="0"/>
              <a:t>It is clear that ARIN's members want it to be easier and quicker to obtain Internet number resources. ARIN should review its process to identify any bottlenecks or pain points, ensuring that it clearly outlines and guides customers through the steps of the process.  </a:t>
            </a:r>
          </a:p>
          <a:p>
            <a:pPr marL="231775" indent="-231775">
              <a:spcBef>
                <a:spcPts val="0"/>
              </a:spcBef>
              <a:buSzPct val="100000"/>
            </a:pPr>
            <a:r>
              <a:rPr lang="en-US" sz="1600" dirty="0" smtClean="0"/>
              <a:t>ARIN’s customer service staff need to respond to requests more quickly and better address complex issues (that may impact customer bottom-lines more than routine issues).  A clear, user-friendly interface may have the added benefit of reducing the burden on ARIN's customer service staff. </a:t>
            </a:r>
          </a:p>
          <a:p>
            <a:pPr marL="231775" indent="-231775">
              <a:spcBef>
                <a:spcPts val="0"/>
              </a:spcBef>
              <a:buSzPct val="100000"/>
            </a:pPr>
            <a:r>
              <a:rPr lang="en-US" sz="1600" dirty="0" smtClean="0"/>
              <a:t>There is a perception that policy development is dominated by the more involved and vocal members.  To create a more inviting environment for participation in policy development ARIN could consider offering mailing lists or other feedback mechanisms directed exclusively at new members or policy development "rookies".  This would help make the process less intimidating, and allow ARIN to engage and elicit feedback from a broader range of individuals.</a:t>
            </a:r>
          </a:p>
        </p:txBody>
      </p:sp>
    </p:spTree>
    <p:extLst>
      <p:ext uri="{BB962C8B-B14F-4D97-AF65-F5344CB8AC3E}">
        <p14:creationId xmlns:p14="http://schemas.microsoft.com/office/powerpoint/2010/main" val="29055291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286000"/>
            <a:ext cx="6400800" cy="2743200"/>
          </a:xfrm>
        </p:spPr>
        <p:txBody>
          <a:bodyPr anchor="t">
            <a:normAutofit/>
          </a:bodyPr>
          <a:lstStyle/>
          <a:p>
            <a:r>
              <a:rPr lang="en-US" cap="small" dirty="0" smtClean="0">
                <a:solidFill>
                  <a:schemeClr val="tx1"/>
                </a:solidFill>
              </a:rPr>
              <a:t>Satisfaction &amp; Loyalty</a:t>
            </a:r>
            <a:endParaRPr lang="en-US" cap="small" dirty="0">
              <a:solidFill>
                <a:schemeClr val="tx1"/>
              </a:solidFill>
            </a:endParaRPr>
          </a:p>
        </p:txBody>
      </p:sp>
    </p:spTree>
    <p:extLst>
      <p:ext uri="{BB962C8B-B14F-4D97-AF65-F5344CB8AC3E}">
        <p14:creationId xmlns:p14="http://schemas.microsoft.com/office/powerpoint/2010/main" val="26029049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A2904778-740C-4267-8D48-353E71543621}" type="slidenum">
              <a:rPr lang="en-US" smtClean="0"/>
              <a:pPr/>
              <a:t>9</a:t>
            </a:fld>
            <a:endParaRPr lang="en-US"/>
          </a:p>
        </p:txBody>
      </p:sp>
      <p:sp>
        <p:nvSpPr>
          <p:cNvPr id="2" name="Title 1"/>
          <p:cNvSpPr>
            <a:spLocks noGrp="1"/>
          </p:cNvSpPr>
          <p:nvPr>
            <p:ph type="title"/>
          </p:nvPr>
        </p:nvSpPr>
        <p:spPr/>
        <p:txBody>
          <a:bodyPr>
            <a:noAutofit/>
          </a:bodyPr>
          <a:lstStyle/>
          <a:p>
            <a:r>
              <a:rPr lang="en-US" sz="2000" dirty="0" smtClean="0"/>
              <a:t>ARIN does a good job meeting the needs of its community; seven in ten are satisfied that the organization is meeting needs. </a:t>
            </a:r>
            <a:endParaRPr lang="en-US" sz="2000" dirty="0"/>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2677370729"/>
              </p:ext>
            </p:extLst>
          </p:nvPr>
        </p:nvGraphicFramePr>
        <p:xfrm>
          <a:off x="1756088" y="2386648"/>
          <a:ext cx="6801490" cy="37052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
          <p:cNvSpPr txBox="1">
            <a:spLocks/>
          </p:cNvSpPr>
          <p:nvPr/>
        </p:nvSpPr>
        <p:spPr>
          <a:xfrm>
            <a:off x="0" y="1912321"/>
            <a:ext cx="9144000" cy="60267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smtClean="0">
                <a:solidFill>
                  <a:schemeClr val="tx1">
                    <a:lumMod val="75000"/>
                    <a:lumOff val="25000"/>
                  </a:schemeClr>
                </a:solidFill>
              </a:rPr>
              <a:t>Overall Loyalty Metrics</a:t>
            </a:r>
            <a:endParaRPr lang="en-US" sz="1400" b="1" dirty="0">
              <a:solidFill>
                <a:schemeClr val="tx1">
                  <a:lumMod val="75000"/>
                  <a:lumOff val="25000"/>
                </a:schemeClr>
              </a:solidFill>
            </a:endParaRPr>
          </a:p>
        </p:txBody>
      </p:sp>
      <p:sp>
        <p:nvSpPr>
          <p:cNvPr id="12" name="Footer Placeholder 11"/>
          <p:cNvSpPr>
            <a:spLocks noGrp="1"/>
          </p:cNvSpPr>
          <p:nvPr>
            <p:ph type="ftr" sz="quarter" idx="11"/>
          </p:nvPr>
        </p:nvSpPr>
        <p:spPr>
          <a:xfrm>
            <a:off x="-1" y="6492875"/>
            <a:ext cx="7680960" cy="365125"/>
          </a:xfrm>
        </p:spPr>
        <p:txBody>
          <a:bodyPr/>
          <a:lstStyle/>
          <a:p>
            <a:r>
              <a:rPr lang="en-US" dirty="0" smtClean="0"/>
              <a:t/>
            </a:r>
            <a:br>
              <a:rPr lang="en-US" dirty="0" smtClean="0"/>
            </a:br>
            <a:r>
              <a:rPr lang="en-US" dirty="0" smtClean="0"/>
              <a:t>*Combines satisfaction with meeting needs, satisfaction with value, and likelihood to continue using equally into one measure</a:t>
            </a:r>
            <a:br>
              <a:rPr lang="en-US" dirty="0" smtClean="0"/>
            </a:br>
            <a:r>
              <a:rPr lang="en-US" dirty="0" smtClean="0"/>
              <a:t>Q1.  Thinking about your interactions with ARIN and the products and services it provides, how satisfied are you with ARIN in meeting your organization’s needs? </a:t>
            </a:r>
          </a:p>
          <a:p>
            <a:r>
              <a:rPr lang="en-US" dirty="0" smtClean="0"/>
              <a:t>Q2. How satisfied are you with the value you receive from ARIN based on the fees you pay?</a:t>
            </a:r>
          </a:p>
          <a:p>
            <a:r>
              <a:rPr lang="en-US" dirty="0" smtClean="0"/>
              <a:t>Q3. If you had the option to choose another registry services provider, how likely would  you be to continue using ARIN services? </a:t>
            </a:r>
          </a:p>
        </p:txBody>
      </p:sp>
      <p:graphicFrame>
        <p:nvGraphicFramePr>
          <p:cNvPr id="14" name="Content Placeholder 7"/>
          <p:cNvGraphicFramePr>
            <a:graphicFrameLocks/>
          </p:cNvGraphicFramePr>
          <p:nvPr>
            <p:extLst>
              <p:ext uri="{D42A27DB-BD31-4B8C-83A1-F6EECF244321}">
                <p14:modId xmlns:p14="http://schemas.microsoft.com/office/powerpoint/2010/main" val="2677370729"/>
              </p:ext>
            </p:extLst>
          </p:nvPr>
        </p:nvGraphicFramePr>
        <p:xfrm>
          <a:off x="6523611" y="2433331"/>
          <a:ext cx="2779403" cy="41773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7"/>
          <p:cNvGraphicFramePr>
            <a:graphicFrameLocks/>
          </p:cNvGraphicFramePr>
          <p:nvPr>
            <p:extLst>
              <p:ext uri="{D42A27DB-BD31-4B8C-83A1-F6EECF244321}">
                <p14:modId xmlns:p14="http://schemas.microsoft.com/office/powerpoint/2010/main" val="2677370729"/>
              </p:ext>
            </p:extLst>
          </p:nvPr>
        </p:nvGraphicFramePr>
        <p:xfrm>
          <a:off x="589324" y="2139344"/>
          <a:ext cx="1510748" cy="3930931"/>
        </p:xfrm>
        <a:graphic>
          <a:graphicData uri="http://schemas.openxmlformats.org/drawingml/2006/chart">
            <c:chart xmlns:c="http://schemas.openxmlformats.org/drawingml/2006/chart" xmlns:r="http://schemas.openxmlformats.org/officeDocument/2006/relationships" r:id="rId4"/>
          </a:graphicData>
        </a:graphic>
      </p:graphicFrame>
      <p:cxnSp>
        <p:nvCxnSpPr>
          <p:cNvPr id="20" name="Straight Connector 19"/>
          <p:cNvCxnSpPr/>
          <p:nvPr/>
        </p:nvCxnSpPr>
        <p:spPr>
          <a:xfrm>
            <a:off x="2231136" y="2537968"/>
            <a:ext cx="0" cy="2718816"/>
          </a:xfrm>
          <a:prstGeom prst="line">
            <a:avLst/>
          </a:prstGeom>
          <a:ln w="9525"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2" name="Content Placeholder 2"/>
          <p:cNvSpPr txBox="1">
            <a:spLocks/>
          </p:cNvSpPr>
          <p:nvPr/>
        </p:nvSpPr>
        <p:spPr>
          <a:xfrm>
            <a:off x="228600" y="1097281"/>
            <a:ext cx="8686800" cy="802640"/>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231775" indent="-231775">
              <a:buSzPct val="100000"/>
            </a:pPr>
            <a:r>
              <a:rPr lang="en-US" sz="1800" dirty="0" smtClean="0"/>
              <a:t>Larger companies (over 100 employees) are more satisfied with ARIN.</a:t>
            </a:r>
          </a:p>
          <a:p>
            <a:pPr marL="231775" indent="-231775">
              <a:buSzPct val="100000"/>
            </a:pPr>
            <a:r>
              <a:rPr lang="en-US" sz="1800" dirty="0" smtClean="0"/>
              <a:t>Non-ISPs are more satisfied with the fees they pay (69% compared to 60% of ISPs).</a:t>
            </a:r>
          </a:p>
          <a:p>
            <a:pPr>
              <a:buNone/>
            </a:pPr>
            <a:endParaRPr lang="en-US" sz="1800" dirty="0" smtClean="0"/>
          </a:p>
          <a:p>
            <a:pPr>
              <a:buNone/>
            </a:pPr>
            <a:endParaRPr lang="en-US" sz="1800" dirty="0"/>
          </a:p>
        </p:txBody>
      </p:sp>
    </p:spTree>
    <p:extLst>
      <p:ext uri="{BB962C8B-B14F-4D97-AF65-F5344CB8AC3E}">
        <p14:creationId xmlns:p14="http://schemas.microsoft.com/office/powerpoint/2010/main" val="4734406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1911</TotalTime>
  <Words>6889</Words>
  <Application>Microsoft Macintosh PowerPoint</Application>
  <PresentationFormat>Letter Paper (8.5x11 in)</PresentationFormat>
  <Paragraphs>702</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Parallax</vt:lpstr>
      <vt:lpstr>ARIN Customer Satisfaction Research</vt:lpstr>
      <vt:lpstr>Table of Contents</vt:lpstr>
      <vt:lpstr>Study Objectives</vt:lpstr>
      <vt:lpstr>Background &amp; Methodology</vt:lpstr>
      <vt:lpstr>Executive Summary</vt:lpstr>
      <vt:lpstr>Executive Summary – ARIN Performance</vt:lpstr>
      <vt:lpstr>Recommendations</vt:lpstr>
      <vt:lpstr>Satisfaction &amp; Loyalty</vt:lpstr>
      <vt:lpstr>ARIN does a good job meeting the needs of its community; seven in ten are satisfied that the organization is meeting needs. </vt:lpstr>
      <vt:lpstr>Highly satisfied community members say their experiences have been positive and easy.  Those with lower satisfaction cite difficulty working with ARIN to meet their business needs.</vt:lpstr>
      <vt:lpstr>Those satisfied with the fees believe they are reasonable for the services provided or are legacy members who do not pay anything. Many members of the community dissatisfied with the fees find new IPv6 costs too high.</vt:lpstr>
      <vt:lpstr>Performance &amp; Expectations</vt:lpstr>
      <vt:lpstr>Overview of How Performance and Expectation are Measured</vt:lpstr>
      <vt:lpstr>How to Read Scorecard Results</vt:lpstr>
      <vt:lpstr>Based on community expectations, there is some room for improvement on all of ARIN’s service dimensions. ARIN does the best job (smallest gaps) meeting expectations on Internet Governance, Engineering and Financial Services.  The greatest improvement opportunity lies in Communications/Outreach, where expectations are high but performance low.</vt:lpstr>
      <vt:lpstr>Internet Governance is one of ARIN’s strengths. A large majority of the community believes ARIN supports efforts to keep Internet number registries self-regulated and takes an appropriately active role in Internet governance, and performance is close to expectations for an excellent provider.</vt:lpstr>
      <vt:lpstr>Financial Services is another relative strength for ARIN, with high performance that is not far from high expectations.  The biggest opportunity for improvement is in clarity of invoicing and payment procedures.</vt:lpstr>
      <vt:lpstr>ARIN performs well on Engineering with the highest rating and smallest gap on the quality and reliability of technical services.  Timely delivery of new services and enhancements has the most room for improvement.</vt:lpstr>
      <vt:lpstr>Expectations for Meetings are lower than most other service dimensions and ARIN performs moderately well compared to them.  Just half of the community feel that the content of ARIN meetings make them want to attend.  The community rates ARIN higher on the election process being easy to understand and use, but expectations are also high.</vt:lpstr>
      <vt:lpstr>Although ARIN performs well on Customer Service, it falls below community expectations which are high in this area.  ARIN has the greatest improvement opportunities on providing clear information and working with customers to resolve complex issues.  </vt:lpstr>
      <vt:lpstr>Timeliness, clarity and staff issues are the most frequently cited areas for improvement on Customer Service.</vt:lpstr>
      <vt:lpstr>ARIN nearly perfectly meets expectations in implementing policy that adheres to what is developed, ratified and published.  The major gap area is in allowing individual participation in the process (expectations are high).  Other areas with improvement opportunity include being to adapt quickly to industry change, useful and fair resource management, and effective board oversight.</vt:lpstr>
      <vt:lpstr>Registration Services is an area of key opportunity for ARIN to improve.  In particular, clarity of the registration process is a key gap area for ARIN to focus on.  Timeliness of resource and transfer requests are also an issue.</vt:lpstr>
      <vt:lpstr>Communications and Outreach should be a top focus area for ARIN.  ARIN does the best job of meeting expectations on communicating organization activities, and needs the most improvement on having an easily navigable website, transparency, and clarity of communicating plans.</vt:lpstr>
      <vt:lpstr>Identifying Priorities: How to Read Quadrants</vt:lpstr>
      <vt:lpstr>The dedication of ARIN staff is a key strength for the organization as is its ability to implement community created policy.  Key opportunities center around timeliness, communication clarity and transparency. </vt:lpstr>
      <vt:lpstr>ARIN Positioning</vt:lpstr>
      <vt:lpstr>A majority of community members believe ARIN adheres to the values of an open internet and cares about its members and customers.  Those more familiar with ARIN are less positive about its image, particularly in the area of being “bureaucratic.”</vt:lpstr>
      <vt:lpstr>Different image areas very in how much they impact loyalty to ARIN (defined by a composite of satisfaction, value, and willingness to switch if given a choice).  The most important image areas are being responsive to community needs, caring about customers, and using financial resources efficiently.</vt:lpstr>
      <vt:lpstr>Familiarity &amp; Usage of ARIN Products and Services</vt:lpstr>
      <vt:lpstr>Just over half of community members are at least moderately familiar with ARIN, though only a tenth are highly familiar</vt:lpstr>
      <vt:lpstr>The majority is familiar with every ARIN product or service.   Not surprisingly, WHOIS and IPv4 head the list.</vt:lpstr>
      <vt:lpstr>WHOIS is the most frequently used ARIN product followed by ARIN Online and Reverse DNS. Several products and services appear to be narrowly marketed with up to one-third of community members completely unaware of the many products and services.</vt:lpstr>
      <vt:lpstr>Satisfaction is high with ARIN’s most frequently used products (WHOIS and Reverse DNS).  At least two out of three tend to be satisfied with any product or service. </vt:lpstr>
      <vt:lpstr>The vast majority of the community does not attend ARIN events  </vt:lpstr>
      <vt:lpstr>ARIN community members mentioned a number of other meetings they attend in connection with their jobs.  NANOG, CISCO, other RIRs and IPv6 related events were most frequently mentioned.</vt:lpstr>
      <vt:lpstr>Virtual methods are the most common way members of the community contact ARIN; email and contact through ARIN online are the most frequently cited.</vt:lpstr>
      <vt:lpstr>Recent contact methods reflect community member preference as the vast majority desire to communicate via email and the Internet.  However, a fourth prefers telephone. </vt:lpstr>
      <vt:lpstr>Few community members have participated in the Policy Development Process in the last year. A lack of time, satisfaction with current policy and a belief that individuals do not think they can have an impact are top reasons why community members do not participate.</vt:lpstr>
      <vt:lpstr>There is strong interest in training provided by ARIN.  IPv6 deployment and more information on how to use ARIN tools and services are likely to be the most popular training courses.</vt:lpstr>
      <vt:lpstr>There is room for improvement on mailing list satisfaction.  Barely half of users are satisfied with their ability to comment and participate using lists. </vt:lpstr>
      <vt:lpstr>Current unsatisfied list users believe the process is intimidating and ineffective.</vt:lpstr>
      <vt:lpstr>Demographics, Firmographics &amp; Other Issues</vt:lpstr>
      <vt:lpstr>Professional Characteristics</vt:lpstr>
      <vt:lpstr>Company Characteristics</vt:lpstr>
      <vt:lpstr>RPKI and IPv6 Deployment are still not the norm among ARIN community member companies.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ARIN CUSTOMER SATISFACTION RESEARCH</dc:title>
  <dc:creator>Erin Norman</dc:creator>
  <cp:lastModifiedBy>Jason Byrne</cp:lastModifiedBy>
  <cp:revision>192</cp:revision>
  <cp:lastPrinted>2014-03-06T16:04:27Z</cp:lastPrinted>
  <dcterms:created xsi:type="dcterms:W3CDTF">2014-03-03T14:18:49Z</dcterms:created>
  <dcterms:modified xsi:type="dcterms:W3CDTF">2014-05-13T21:49:57Z</dcterms:modified>
</cp:coreProperties>
</file>