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sldIdLst>
    <p:sldId id="256" r:id="rId2"/>
    <p:sldId id="262" r:id="rId3"/>
    <p:sldId id="271" r:id="rId4"/>
    <p:sldId id="258" r:id="rId5"/>
    <p:sldId id="267" r:id="rId6"/>
    <p:sldId id="272" r:id="rId7"/>
    <p:sldId id="274" r:id="rId8"/>
    <p:sldId id="275" r:id="rId9"/>
    <p:sldId id="27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63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44643F-48F4-41EF-8F5D-5EF5E16CBCD1}" type="datetimeFigureOut">
              <a:rPr lang="en-US" smtClean="0"/>
              <a:t>6/2/14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639C87-F068-4A1D-B1F8-3E94D8DE8B24}" type="slidenum">
              <a:rPr lang="en-US" smtClean="0"/>
              <a:t>‹#›</a:t>
            </a:fld>
            <a:endParaRPr lang="en-US"/>
          </a:p>
        </p:txBody>
      </p:sp>
    </p:spTree>
    <p:extLst>
      <p:ext uri="{BB962C8B-B14F-4D97-AF65-F5344CB8AC3E}">
        <p14:creationId xmlns:p14="http://schemas.microsoft.com/office/powerpoint/2010/main" val="627396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8D7454-EDFD-4CE0-ADFB-054D652D9372}" type="datetime1">
              <a:rPr lang="en-US" smtClean="0"/>
              <a:t>6/2/14</a:t>
            </a:fld>
            <a:endParaRPr lang="en-US"/>
          </a:p>
        </p:txBody>
      </p:sp>
      <p:sp>
        <p:nvSpPr>
          <p:cNvPr id="5" name="Footer Placeholder 4"/>
          <p:cNvSpPr>
            <a:spLocks noGrp="1"/>
          </p:cNvSpPr>
          <p:nvPr>
            <p:ph type="ftr" sz="quarter" idx="11"/>
          </p:nvPr>
        </p:nvSpPr>
        <p:spPr/>
        <p:txBody>
          <a:bodyPr/>
          <a:lstStyle/>
          <a:p>
            <a:r>
              <a:rPr lang="en-US" dirty="0" smtClean="0"/>
              <a:t>ARIN-2013-7 NRPM 4 (IPv4) policy cleanup</a:t>
            </a:r>
            <a:endParaRPr lang="en-US" dirty="0"/>
          </a:p>
        </p:txBody>
      </p:sp>
      <p:sp>
        <p:nvSpPr>
          <p:cNvPr id="6" name="Slide Number Placeholder 5"/>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4187589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4B5BC8-BB41-4B88-A812-457B9E565B6A}" type="datetime1">
              <a:rPr lang="en-US" smtClean="0"/>
              <a:t>6/2/14</a:t>
            </a:fld>
            <a:endParaRPr lang="en-US"/>
          </a:p>
        </p:txBody>
      </p:sp>
      <p:sp>
        <p:nvSpPr>
          <p:cNvPr id="5" name="Footer Placeholder 4"/>
          <p:cNvSpPr>
            <a:spLocks noGrp="1"/>
          </p:cNvSpPr>
          <p:nvPr>
            <p:ph type="ftr" sz="quarter" idx="11"/>
          </p:nvPr>
        </p:nvSpPr>
        <p:spPr/>
        <p:txBody>
          <a:bodyPr/>
          <a:lstStyle/>
          <a:p>
            <a:r>
              <a:rPr lang="en-US" dirty="0" smtClean="0"/>
              <a:t>ARIN-2013-7 NRPM 4 (IPv4) policy cleanup</a:t>
            </a:r>
            <a:endParaRPr lang="en-US" dirty="0"/>
          </a:p>
        </p:txBody>
      </p:sp>
      <p:sp>
        <p:nvSpPr>
          <p:cNvPr id="6" name="Slide Number Placeholder 5"/>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17981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CBADFA-96C2-42B2-B74D-DCA4C64A5206}" type="datetime1">
              <a:rPr lang="en-US" smtClean="0"/>
              <a:t>6/2/14</a:t>
            </a:fld>
            <a:endParaRPr lang="en-US"/>
          </a:p>
        </p:txBody>
      </p:sp>
      <p:sp>
        <p:nvSpPr>
          <p:cNvPr id="5" name="Footer Placeholder 4"/>
          <p:cNvSpPr>
            <a:spLocks noGrp="1"/>
          </p:cNvSpPr>
          <p:nvPr>
            <p:ph type="ftr" sz="quarter" idx="11"/>
          </p:nvPr>
        </p:nvSpPr>
        <p:spPr/>
        <p:txBody>
          <a:bodyPr/>
          <a:lstStyle/>
          <a:p>
            <a:r>
              <a:rPr lang="en-US" dirty="0" smtClean="0"/>
              <a:t>ARIN-2013-7 NRPM 4 (IPv4) policy cleanup</a:t>
            </a:r>
            <a:endParaRPr lang="en-US" dirty="0"/>
          </a:p>
        </p:txBody>
      </p:sp>
      <p:sp>
        <p:nvSpPr>
          <p:cNvPr id="6" name="Slide Number Placeholder 5"/>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2636889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B591F2-557F-4EC8-8BCD-105AE5C1BADD}" type="datetime1">
              <a:rPr lang="en-US" smtClean="0"/>
              <a:t>6/2/14</a:t>
            </a:fld>
            <a:endParaRPr lang="en-US"/>
          </a:p>
        </p:txBody>
      </p:sp>
      <p:sp>
        <p:nvSpPr>
          <p:cNvPr id="5" name="Footer Placeholder 4"/>
          <p:cNvSpPr>
            <a:spLocks noGrp="1"/>
          </p:cNvSpPr>
          <p:nvPr>
            <p:ph type="ftr" sz="quarter" idx="11"/>
          </p:nvPr>
        </p:nvSpPr>
        <p:spPr/>
        <p:txBody>
          <a:bodyPr/>
          <a:lstStyle/>
          <a:p>
            <a:r>
              <a:rPr lang="en-US" dirty="0" smtClean="0"/>
              <a:t>ARIN-2013-7 NRPM 4 (IPv4) policy cleanup</a:t>
            </a:r>
            <a:endParaRPr lang="en-US" dirty="0"/>
          </a:p>
        </p:txBody>
      </p:sp>
      <p:sp>
        <p:nvSpPr>
          <p:cNvPr id="6" name="Slide Number Placeholder 5"/>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1051924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C1428B-F497-4FA4-97D5-0790F6AAB4A5}" type="datetime1">
              <a:rPr lang="en-US" smtClean="0"/>
              <a:t>6/2/14</a:t>
            </a:fld>
            <a:endParaRPr lang="en-US"/>
          </a:p>
        </p:txBody>
      </p:sp>
      <p:sp>
        <p:nvSpPr>
          <p:cNvPr id="5" name="Footer Placeholder 4"/>
          <p:cNvSpPr>
            <a:spLocks noGrp="1"/>
          </p:cNvSpPr>
          <p:nvPr>
            <p:ph type="ftr" sz="quarter" idx="11"/>
          </p:nvPr>
        </p:nvSpPr>
        <p:spPr/>
        <p:txBody>
          <a:bodyPr/>
          <a:lstStyle/>
          <a:p>
            <a:r>
              <a:rPr lang="en-US" dirty="0" smtClean="0"/>
              <a:t>ARIN-2013-7 NRPM 4 (IPv4) policy cleanup</a:t>
            </a:r>
            <a:endParaRPr lang="en-US" dirty="0"/>
          </a:p>
        </p:txBody>
      </p:sp>
      <p:sp>
        <p:nvSpPr>
          <p:cNvPr id="6" name="Slide Number Placeholder 5"/>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630892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281D2A-EEED-40AC-83B5-4842482D6F0D}" type="datetime1">
              <a:rPr lang="en-US" smtClean="0"/>
              <a:t>6/2/14</a:t>
            </a:fld>
            <a:endParaRPr lang="en-US"/>
          </a:p>
        </p:txBody>
      </p:sp>
      <p:sp>
        <p:nvSpPr>
          <p:cNvPr id="6" name="Footer Placeholder 5"/>
          <p:cNvSpPr>
            <a:spLocks noGrp="1"/>
          </p:cNvSpPr>
          <p:nvPr>
            <p:ph type="ftr" sz="quarter" idx="11"/>
          </p:nvPr>
        </p:nvSpPr>
        <p:spPr/>
        <p:txBody>
          <a:bodyPr/>
          <a:lstStyle/>
          <a:p>
            <a:r>
              <a:rPr lang="en-US" dirty="0" smtClean="0"/>
              <a:t>ARIN-2013-7 NRPM 4 (IPv4) policy cleanup</a:t>
            </a:r>
            <a:endParaRPr lang="en-US" dirty="0"/>
          </a:p>
        </p:txBody>
      </p:sp>
      <p:sp>
        <p:nvSpPr>
          <p:cNvPr id="7" name="Slide Number Placeholder 6"/>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156375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2DF212-DABA-488A-8990-84BADFBC73D3}" type="datetime1">
              <a:rPr lang="en-US" smtClean="0"/>
              <a:t>6/2/14</a:t>
            </a:fld>
            <a:endParaRPr lang="en-US"/>
          </a:p>
        </p:txBody>
      </p:sp>
      <p:sp>
        <p:nvSpPr>
          <p:cNvPr id="8" name="Footer Placeholder 7"/>
          <p:cNvSpPr>
            <a:spLocks noGrp="1"/>
          </p:cNvSpPr>
          <p:nvPr>
            <p:ph type="ftr" sz="quarter" idx="11"/>
          </p:nvPr>
        </p:nvSpPr>
        <p:spPr/>
        <p:txBody>
          <a:bodyPr/>
          <a:lstStyle/>
          <a:p>
            <a:r>
              <a:rPr lang="en-US" dirty="0" smtClean="0"/>
              <a:t>ARIN-2013-7 NRPM 4 (IPv4) policy cleanup</a:t>
            </a:r>
            <a:endParaRPr lang="en-US" dirty="0"/>
          </a:p>
        </p:txBody>
      </p:sp>
      <p:sp>
        <p:nvSpPr>
          <p:cNvPr id="9" name="Slide Number Placeholder 8"/>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196360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270195-4127-4210-B086-D47001432557}" type="datetime1">
              <a:rPr lang="en-US" smtClean="0"/>
              <a:t>6/2/14</a:t>
            </a:fld>
            <a:endParaRPr lang="en-US"/>
          </a:p>
        </p:txBody>
      </p:sp>
      <p:sp>
        <p:nvSpPr>
          <p:cNvPr id="4" name="Footer Placeholder 3"/>
          <p:cNvSpPr>
            <a:spLocks noGrp="1"/>
          </p:cNvSpPr>
          <p:nvPr>
            <p:ph type="ftr" sz="quarter" idx="11"/>
          </p:nvPr>
        </p:nvSpPr>
        <p:spPr/>
        <p:txBody>
          <a:bodyPr/>
          <a:lstStyle/>
          <a:p>
            <a:r>
              <a:rPr lang="en-US" dirty="0" smtClean="0"/>
              <a:t>ARIN-2013-7 NRPM 4 (IPv4) policy cleanup</a:t>
            </a:r>
            <a:endParaRPr lang="en-US" dirty="0"/>
          </a:p>
        </p:txBody>
      </p:sp>
      <p:sp>
        <p:nvSpPr>
          <p:cNvPr id="5" name="Slide Number Placeholder 4"/>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78738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467F1D-7C6B-4627-B271-6B82A58BE0F2}" type="datetime1">
              <a:rPr lang="en-US" smtClean="0"/>
              <a:t>6/2/14</a:t>
            </a:fld>
            <a:endParaRPr lang="en-US"/>
          </a:p>
        </p:txBody>
      </p:sp>
      <p:sp>
        <p:nvSpPr>
          <p:cNvPr id="3" name="Footer Placeholder 2"/>
          <p:cNvSpPr>
            <a:spLocks noGrp="1"/>
          </p:cNvSpPr>
          <p:nvPr>
            <p:ph type="ftr" sz="quarter" idx="11"/>
          </p:nvPr>
        </p:nvSpPr>
        <p:spPr/>
        <p:txBody>
          <a:bodyPr/>
          <a:lstStyle/>
          <a:p>
            <a:r>
              <a:rPr lang="en-US" dirty="0" smtClean="0"/>
              <a:t>ARIN-2013-7 NRPM 4 (IPv4) policy cleanup</a:t>
            </a:r>
            <a:endParaRPr lang="en-US" dirty="0"/>
          </a:p>
        </p:txBody>
      </p:sp>
      <p:sp>
        <p:nvSpPr>
          <p:cNvPr id="4" name="Slide Number Placeholder 3"/>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1552510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2C5D7-9A8E-460C-A827-8C1BD87B613A}" type="datetime1">
              <a:rPr lang="en-US" smtClean="0"/>
              <a:t>6/2/14</a:t>
            </a:fld>
            <a:endParaRPr lang="en-US"/>
          </a:p>
        </p:txBody>
      </p:sp>
      <p:sp>
        <p:nvSpPr>
          <p:cNvPr id="6" name="Footer Placeholder 5"/>
          <p:cNvSpPr>
            <a:spLocks noGrp="1"/>
          </p:cNvSpPr>
          <p:nvPr>
            <p:ph type="ftr" sz="quarter" idx="11"/>
          </p:nvPr>
        </p:nvSpPr>
        <p:spPr/>
        <p:txBody>
          <a:bodyPr/>
          <a:lstStyle/>
          <a:p>
            <a:r>
              <a:rPr lang="en-US" dirty="0" smtClean="0"/>
              <a:t>ARIN-2013-7 NRPM 4 (IPv4) policy cleanup</a:t>
            </a:r>
            <a:endParaRPr lang="en-US" dirty="0"/>
          </a:p>
        </p:txBody>
      </p:sp>
      <p:sp>
        <p:nvSpPr>
          <p:cNvPr id="7" name="Slide Number Placeholder 6"/>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3350310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B08745-E09A-4706-9DA2-FFA8345B0408}" type="datetime1">
              <a:rPr lang="en-US" smtClean="0"/>
              <a:t>6/2/14</a:t>
            </a:fld>
            <a:endParaRPr lang="en-US"/>
          </a:p>
        </p:txBody>
      </p:sp>
      <p:sp>
        <p:nvSpPr>
          <p:cNvPr id="6" name="Footer Placeholder 5"/>
          <p:cNvSpPr>
            <a:spLocks noGrp="1"/>
          </p:cNvSpPr>
          <p:nvPr>
            <p:ph type="ftr" sz="quarter" idx="11"/>
          </p:nvPr>
        </p:nvSpPr>
        <p:spPr/>
        <p:txBody>
          <a:bodyPr/>
          <a:lstStyle/>
          <a:p>
            <a:r>
              <a:rPr lang="en-US" dirty="0" smtClean="0"/>
              <a:t>ARIN-2013-7 NRPM 4 (IPv4) policy cleanup</a:t>
            </a:r>
            <a:endParaRPr lang="en-US" dirty="0"/>
          </a:p>
        </p:txBody>
      </p:sp>
      <p:sp>
        <p:nvSpPr>
          <p:cNvPr id="7" name="Slide Number Placeholder 6"/>
          <p:cNvSpPr>
            <a:spLocks noGrp="1"/>
          </p:cNvSpPr>
          <p:nvPr>
            <p:ph type="sldNum" sz="quarter" idx="12"/>
          </p:nvPr>
        </p:nvSpPr>
        <p:spPr/>
        <p:txBody>
          <a:bodyPr/>
          <a:lstStyle/>
          <a:p>
            <a:fld id="{0DAE262C-AC6B-FD45-A28C-D2D255734939}" type="slidenum">
              <a:rPr lang="en-US" smtClean="0"/>
              <a:pPr/>
              <a:t>‹#›</a:t>
            </a:fld>
            <a:endParaRPr lang="en-US"/>
          </a:p>
        </p:txBody>
      </p:sp>
    </p:spTree>
    <p:extLst>
      <p:ext uri="{BB962C8B-B14F-4D97-AF65-F5344CB8AC3E}">
        <p14:creationId xmlns:p14="http://schemas.microsoft.com/office/powerpoint/2010/main" val="14823086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D06BE-A448-496A-8E52-43DF8F667863}" type="datetime1">
              <a:rPr lang="en-US" smtClean="0"/>
              <a:t>6/2/14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ARIN-2013-7 NRPM 4 (IPv4) policy cleanup</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E262C-AC6B-FD45-A28C-D2D255734939}" type="slidenum">
              <a:rPr lang="en-US" smtClean="0"/>
              <a:pPr/>
              <a:t>‹#›</a:t>
            </a:fld>
            <a:endParaRPr lang="en-US"/>
          </a:p>
        </p:txBody>
      </p:sp>
    </p:spTree>
    <p:extLst>
      <p:ext uri="{BB962C8B-B14F-4D97-AF65-F5344CB8AC3E}">
        <p14:creationId xmlns:p14="http://schemas.microsoft.com/office/powerpoint/2010/main" val="3366822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8001"/>
            <a:ext cx="7772400" cy="4078940"/>
          </a:xfrm>
        </p:spPr>
        <p:txBody>
          <a:bodyPr>
            <a:normAutofit/>
          </a:bodyPr>
          <a:lstStyle/>
          <a:p>
            <a:r>
              <a:rPr lang="en-US" dirty="0" smtClean="0"/>
              <a:t>Draf</a:t>
            </a:r>
            <a:r>
              <a:rPr lang="en-US" dirty="0" smtClean="0"/>
              <a:t>t Policy </a:t>
            </a:r>
            <a:r>
              <a:rPr lang="en-US" dirty="0" smtClean="0"/>
              <a:t>ARIN</a:t>
            </a:r>
            <a:r>
              <a:rPr lang="en-US" dirty="0" smtClean="0"/>
              <a:t>-</a:t>
            </a:r>
            <a:r>
              <a:rPr lang="en" dirty="0" smtClean="0"/>
              <a:t>2014-9</a:t>
            </a:r>
            <a:r>
              <a:rPr lang="en-US" dirty="0"/>
              <a:t/>
            </a:r>
            <a:br>
              <a:rPr lang="en-US" dirty="0"/>
            </a:br>
            <a:r>
              <a:rPr lang="en" dirty="0"/>
              <a:t>Resolve Conflict Between RSA and 8.2 Utilization Requirements</a:t>
            </a:r>
            <a:endParaRPr lang="en-US" dirty="0"/>
          </a:p>
        </p:txBody>
      </p:sp>
    </p:spTree>
    <p:extLst>
      <p:ext uri="{BB962C8B-B14F-4D97-AF65-F5344CB8AC3E}">
        <p14:creationId xmlns:p14="http://schemas.microsoft.com/office/powerpoint/2010/main" val="217157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p:txBody>
          <a:bodyPr>
            <a:normAutofit/>
          </a:bodyPr>
          <a:lstStyle/>
          <a:p>
            <a:r>
              <a:rPr lang="en-US" dirty="0"/>
              <a:t>8.2 transfer policy has utilization requirements at the time of the review of the transfer request. </a:t>
            </a:r>
          </a:p>
          <a:p>
            <a:r>
              <a:rPr lang="en-US" dirty="0"/>
              <a:t>The </a:t>
            </a:r>
            <a:r>
              <a:rPr lang="en-US" dirty="0" err="1"/>
              <a:t>RSA</a:t>
            </a:r>
            <a:r>
              <a:rPr lang="en-US" dirty="0"/>
              <a:t> section 6 expressly forbids ARIN from de-registering blocks (in whole or in part) due to under-utilization or no-justification during transfer requests. </a:t>
            </a:r>
          </a:p>
          <a:p>
            <a:r>
              <a:rPr lang="en-US" dirty="0"/>
              <a:t>This is a direct conflict. </a:t>
            </a:r>
          </a:p>
        </p:txBody>
      </p:sp>
      <p:sp>
        <p:nvSpPr>
          <p:cNvPr id="4" name="Footer Placeholder 3"/>
          <p:cNvSpPr>
            <a:spLocks noGrp="1"/>
          </p:cNvSpPr>
          <p:nvPr>
            <p:ph type="ftr" sz="quarter" idx="11"/>
          </p:nvPr>
        </p:nvSpPr>
        <p:spPr>
          <a:xfrm>
            <a:off x="1998133" y="6356350"/>
            <a:ext cx="5300134" cy="365125"/>
          </a:xfrm>
        </p:spPr>
        <p:txBody>
          <a:bodyPr/>
          <a:lstStyle/>
          <a:p>
            <a:r>
              <a:rPr lang="en-US" dirty="0"/>
              <a:t>ARIN-</a:t>
            </a:r>
            <a:r>
              <a:rPr lang="en" dirty="0"/>
              <a:t> </a:t>
            </a:r>
            <a:r>
              <a:rPr lang="en" dirty="0" smtClean="0"/>
              <a:t>2014-9 - Resolve </a:t>
            </a:r>
            <a:r>
              <a:rPr lang="en" dirty="0"/>
              <a:t>Conflict Between RSA and 8.2 Utilization Requirements</a:t>
            </a:r>
            <a:endParaRPr lang="en-US" dirty="0"/>
          </a:p>
        </p:txBody>
      </p:sp>
      <p:sp>
        <p:nvSpPr>
          <p:cNvPr id="5" name="Slide Number Placeholder 4"/>
          <p:cNvSpPr>
            <a:spLocks noGrp="1"/>
          </p:cNvSpPr>
          <p:nvPr>
            <p:ph type="sldNum" sz="quarter" idx="12"/>
          </p:nvPr>
        </p:nvSpPr>
        <p:spPr/>
        <p:txBody>
          <a:bodyPr/>
          <a:lstStyle/>
          <a:p>
            <a:fld id="{0DAE262C-AC6B-FD45-A28C-D2D255734939}"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What this </a:t>
            </a:r>
            <a:r>
              <a:rPr lang="en" dirty="0" smtClean="0"/>
              <a:t>solves</a:t>
            </a:r>
            <a:endParaRPr lang="en-US" dirty="0"/>
          </a:p>
        </p:txBody>
      </p:sp>
      <p:sp>
        <p:nvSpPr>
          <p:cNvPr id="3" name="Content Placeholder 2"/>
          <p:cNvSpPr>
            <a:spLocks noGrp="1"/>
          </p:cNvSpPr>
          <p:nvPr>
            <p:ph idx="1"/>
          </p:nvPr>
        </p:nvSpPr>
        <p:spPr/>
        <p:txBody>
          <a:bodyPr>
            <a:normAutofit fontScale="77500" lnSpcReduction="20000"/>
          </a:bodyPr>
          <a:lstStyle/>
          <a:p>
            <a:pPr marL="457200" lvl="0" indent="-368300">
              <a:spcBef>
                <a:spcPts val="0"/>
              </a:spcBef>
              <a:buClr>
                <a:schemeClr val="dk1"/>
              </a:buClr>
              <a:buSzPct val="100000"/>
              <a:buFont typeface="Arial"/>
              <a:buAutoNum type="arabicPeriod"/>
            </a:pPr>
            <a:r>
              <a:rPr lang="en" sz="3600" dirty="0"/>
              <a:t>WHOIS Accuracy - </a:t>
            </a:r>
            <a:r>
              <a:rPr lang="en" dirty="0">
                <a:ea typeface="Calibri"/>
                <a:cs typeface="Calibri"/>
                <a:sym typeface="Calibri"/>
              </a:rPr>
              <a:t>Some M&amp;A resource transfers never complete once ARIN starts asking about utilization.  Organizations who may not have full historical documentation may be concerned ARIN will force return of resources, so WHOIS never gets updated to reflect the fact the recipient is using the IPs.</a:t>
            </a:r>
          </a:p>
          <a:p>
            <a:pPr marL="457200" lvl="0" indent="-368300">
              <a:spcBef>
                <a:spcPts val="0"/>
              </a:spcBef>
              <a:buClr>
                <a:schemeClr val="dk1"/>
              </a:buClr>
              <a:buSzPct val="100000"/>
              <a:buFont typeface="Arial"/>
              <a:buAutoNum type="arabicPeriod"/>
            </a:pPr>
            <a:r>
              <a:rPr lang="en" sz="3600" dirty="0"/>
              <a:t>NRPM 8.2 Conflict with RSA - </a:t>
            </a:r>
            <a:r>
              <a:rPr lang="en" dirty="0"/>
              <a:t>The RSA prohibits ARIN from forcibly taking away space when the signer is in compliance with the other terms and conditions of the contract.</a:t>
            </a:r>
          </a:p>
          <a:p>
            <a:pPr marL="457200" lvl="0" indent="-368300">
              <a:spcBef>
                <a:spcPts val="0"/>
              </a:spcBef>
              <a:buClr>
                <a:schemeClr val="dk1"/>
              </a:buClr>
              <a:buSzPct val="100000"/>
              <a:buFont typeface="Arial"/>
              <a:buAutoNum type="arabicPeriod"/>
            </a:pPr>
            <a:r>
              <a:rPr lang="en" sz="3600" dirty="0">
                <a:ea typeface="Calibri"/>
                <a:cs typeface="Calibri"/>
                <a:sym typeface="Calibri"/>
              </a:rPr>
              <a:t>Removes defunct reference to “aggregating” space, which was in the just-removed sections 4.6 and 4.7.</a:t>
            </a:r>
          </a:p>
        </p:txBody>
      </p:sp>
      <p:sp>
        <p:nvSpPr>
          <p:cNvPr id="4" name="Footer Placeholder 3"/>
          <p:cNvSpPr>
            <a:spLocks noGrp="1"/>
          </p:cNvSpPr>
          <p:nvPr>
            <p:ph type="ftr" sz="quarter" idx="11"/>
          </p:nvPr>
        </p:nvSpPr>
        <p:spPr>
          <a:xfrm>
            <a:off x="1998133" y="6356350"/>
            <a:ext cx="5300134" cy="365125"/>
          </a:xfrm>
        </p:spPr>
        <p:txBody>
          <a:bodyPr/>
          <a:lstStyle/>
          <a:p>
            <a:r>
              <a:rPr lang="en-US" dirty="0"/>
              <a:t>ARIN-</a:t>
            </a:r>
            <a:r>
              <a:rPr lang="en" dirty="0"/>
              <a:t> </a:t>
            </a:r>
            <a:r>
              <a:rPr lang="en" dirty="0" smtClean="0"/>
              <a:t>2014-9 - Resolve </a:t>
            </a:r>
            <a:r>
              <a:rPr lang="en" dirty="0"/>
              <a:t>Conflict Between RSA and 8.2 Utilization Requirements</a:t>
            </a:r>
            <a:endParaRPr lang="en-US" dirty="0"/>
          </a:p>
        </p:txBody>
      </p:sp>
      <p:sp>
        <p:nvSpPr>
          <p:cNvPr id="5" name="Slide Number Placeholder 4"/>
          <p:cNvSpPr>
            <a:spLocks noGrp="1"/>
          </p:cNvSpPr>
          <p:nvPr>
            <p:ph type="sldNum" sz="quarter" idx="12"/>
          </p:nvPr>
        </p:nvSpPr>
        <p:spPr/>
        <p:txBody>
          <a:bodyPr/>
          <a:lstStyle/>
          <a:p>
            <a:fld id="{0DAE262C-AC6B-FD45-A28C-D2D255734939}" type="slidenum">
              <a:rPr lang="en-US" smtClean="0"/>
              <a:pPr/>
              <a:t>3</a:t>
            </a:fld>
            <a:endParaRPr lang="en-US"/>
          </a:p>
        </p:txBody>
      </p:sp>
    </p:spTree>
    <p:extLst>
      <p:ext uri="{BB962C8B-B14F-4D97-AF65-F5344CB8AC3E}">
        <p14:creationId xmlns:p14="http://schemas.microsoft.com/office/powerpoint/2010/main" val="343804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Proposed Solution</a:t>
            </a:r>
            <a:endParaRPr lang="en-US" dirty="0"/>
          </a:p>
        </p:txBody>
      </p:sp>
      <p:sp>
        <p:nvSpPr>
          <p:cNvPr id="3" name="Content Placeholder 2"/>
          <p:cNvSpPr>
            <a:spLocks noGrp="1"/>
          </p:cNvSpPr>
          <p:nvPr>
            <p:ph idx="1"/>
          </p:nvPr>
        </p:nvSpPr>
        <p:spPr/>
        <p:txBody>
          <a:bodyPr>
            <a:normAutofit fontScale="85000" lnSpcReduction="10000"/>
          </a:bodyPr>
          <a:lstStyle/>
          <a:p>
            <a:pPr lvl="0">
              <a:spcBef>
                <a:spcPts val="0"/>
              </a:spcBef>
              <a:buClr>
                <a:schemeClr val="dk1"/>
              </a:buClr>
              <a:buSzPct val="61111"/>
              <a:buNone/>
            </a:pPr>
            <a:r>
              <a:rPr lang="en-US" dirty="0"/>
              <a:t>There was support on </a:t>
            </a:r>
            <a:r>
              <a:rPr lang="en-US" dirty="0" err="1" smtClean="0"/>
              <a:t>PPML</a:t>
            </a:r>
            <a:r>
              <a:rPr lang="en-US" dirty="0" smtClean="0"/>
              <a:t> and </a:t>
            </a:r>
            <a:r>
              <a:rPr lang="en-US" dirty="0"/>
              <a:t>at the </a:t>
            </a:r>
            <a:r>
              <a:rPr lang="en-US" dirty="0" smtClean="0"/>
              <a:t>PPM to </a:t>
            </a:r>
            <a:r>
              <a:rPr lang="en-US" dirty="0"/>
              <a:t>remove the words ‘aggregate’ and ‘reclaim’.  Based on that feedback the proposed change to 8.2 reads:</a:t>
            </a:r>
          </a:p>
          <a:p>
            <a:pPr lvl="0">
              <a:spcBef>
                <a:spcPts val="0"/>
              </a:spcBef>
              <a:buClr>
                <a:schemeClr val="dk1"/>
              </a:buClr>
              <a:buNone/>
            </a:pPr>
            <a:endParaRPr lang="en-US" dirty="0"/>
          </a:p>
          <a:p>
            <a:pPr>
              <a:spcBef>
                <a:spcPts val="0"/>
              </a:spcBef>
              <a:buNone/>
            </a:pPr>
            <a:r>
              <a:rPr lang="en-US" dirty="0"/>
              <a:t>"In the event that number resources of the combined organizations are no longer justified under ARIN policy at the time ARIN becomes aware of the transaction, through a transfer request or otherwise, ARIN will work with the resource holder(s) to </a:t>
            </a:r>
            <a:r>
              <a:rPr lang="en-US" dirty="0">
                <a:solidFill>
                  <a:srgbClr val="FF0000"/>
                </a:solidFill>
              </a:rPr>
              <a:t>return or transfer</a:t>
            </a:r>
            <a:r>
              <a:rPr lang="en-US" dirty="0"/>
              <a:t> resources as needed to restore compliance via the processes outlined in current ARIN policy."</a:t>
            </a:r>
          </a:p>
        </p:txBody>
      </p:sp>
      <p:sp>
        <p:nvSpPr>
          <p:cNvPr id="5" name="Slide Number Placeholder 4"/>
          <p:cNvSpPr>
            <a:spLocks noGrp="1"/>
          </p:cNvSpPr>
          <p:nvPr>
            <p:ph type="sldNum" sz="quarter" idx="12"/>
          </p:nvPr>
        </p:nvSpPr>
        <p:spPr/>
        <p:txBody>
          <a:bodyPr/>
          <a:lstStyle/>
          <a:p>
            <a:fld id="{0DAE262C-AC6B-FD45-A28C-D2D255734939}" type="slidenum">
              <a:rPr lang="en-US" smtClean="0"/>
              <a:pPr/>
              <a:t>4</a:t>
            </a:fld>
            <a:endParaRPr lang="en-US"/>
          </a:p>
        </p:txBody>
      </p:sp>
      <p:sp>
        <p:nvSpPr>
          <p:cNvPr id="7" name="Footer Placeholder 3"/>
          <p:cNvSpPr>
            <a:spLocks noGrp="1"/>
          </p:cNvSpPr>
          <p:nvPr>
            <p:ph type="ftr" sz="quarter" idx="11"/>
          </p:nvPr>
        </p:nvSpPr>
        <p:spPr>
          <a:xfrm>
            <a:off x="1998133" y="6356350"/>
            <a:ext cx="5300134" cy="365125"/>
          </a:xfrm>
        </p:spPr>
        <p:txBody>
          <a:bodyPr/>
          <a:lstStyle/>
          <a:p>
            <a:r>
              <a:rPr lang="en-US" dirty="0"/>
              <a:t>ARIN-</a:t>
            </a:r>
            <a:r>
              <a:rPr lang="en" dirty="0"/>
              <a:t> </a:t>
            </a:r>
            <a:r>
              <a:rPr lang="en" dirty="0" smtClean="0"/>
              <a:t>2014-9 - Resolve </a:t>
            </a:r>
            <a:r>
              <a:rPr lang="en" dirty="0"/>
              <a:t>Conflict Between RSA and 8.2 Utilization Requirements</a:t>
            </a:r>
            <a:endParaRPr lang="en-US" dirty="0"/>
          </a:p>
        </p:txBody>
      </p:sp>
    </p:spTree>
    <p:extLst>
      <p:ext uri="{BB962C8B-B14F-4D97-AF65-F5344CB8AC3E}">
        <p14:creationId xmlns:p14="http://schemas.microsoft.com/office/powerpoint/2010/main" val="2684949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p:txBody>
          <a:bodyPr anchor="ctr">
            <a:normAutofit fontScale="32500" lnSpcReduction="20000"/>
          </a:bodyPr>
          <a:lstStyle/>
          <a:p>
            <a:pPr marL="457200" lvl="0" indent="-355600">
              <a:spcBef>
                <a:spcPts val="0"/>
              </a:spcBef>
              <a:buClr>
                <a:schemeClr val="dk1"/>
              </a:buClr>
              <a:buSzPct val="100000"/>
              <a:buFont typeface="Arial"/>
              <a:buChar char="●"/>
            </a:pPr>
            <a:r>
              <a:rPr lang="en-US" sz="9600" dirty="0"/>
              <a:t>Do you concur with or have any comment on the problem statement?  </a:t>
            </a:r>
          </a:p>
          <a:p>
            <a:pPr lvl="0">
              <a:spcBef>
                <a:spcPts val="0"/>
              </a:spcBef>
              <a:buNone/>
            </a:pPr>
            <a:endParaRPr lang="en-US" sz="9600" dirty="0"/>
          </a:p>
          <a:p>
            <a:pPr marL="457200" lvl="0" indent="-355600">
              <a:spcBef>
                <a:spcPts val="0"/>
              </a:spcBef>
              <a:buClr>
                <a:schemeClr val="dk1"/>
              </a:buClr>
              <a:buSzPct val="100000"/>
              <a:buFont typeface="Arial"/>
              <a:buChar char="●"/>
            </a:pPr>
            <a:r>
              <a:rPr lang="en-US" sz="9600" dirty="0"/>
              <a:t>If you support the problem statement, do you support removing ‘aggregate’ and ‘return’ as the correct path for remediating this conflict?  Do you have other suggestions for how to handle this?</a:t>
            </a:r>
          </a:p>
          <a:p>
            <a:pPr lvl="0">
              <a:spcBef>
                <a:spcPts val="0"/>
              </a:spcBef>
              <a:buNone/>
            </a:pPr>
            <a:endParaRPr lang="en-US" sz="9600" dirty="0"/>
          </a:p>
          <a:p>
            <a:pPr marL="457200" lvl="0" indent="-355600">
              <a:spcBef>
                <a:spcPts val="0"/>
              </a:spcBef>
              <a:buClr>
                <a:schemeClr val="dk1"/>
              </a:buClr>
              <a:buSzPct val="100000"/>
              <a:buFont typeface="Arial"/>
              <a:buChar char="●"/>
            </a:pPr>
            <a:r>
              <a:rPr lang="en-US" sz="9600" dirty="0"/>
              <a:t>If you are opposed, what concerns do you have about implementing this policy? </a:t>
            </a:r>
          </a:p>
        </p:txBody>
      </p:sp>
      <p:sp>
        <p:nvSpPr>
          <p:cNvPr id="5" name="Slide Number Placeholder 4"/>
          <p:cNvSpPr>
            <a:spLocks noGrp="1"/>
          </p:cNvSpPr>
          <p:nvPr>
            <p:ph type="sldNum" sz="quarter" idx="12"/>
          </p:nvPr>
        </p:nvSpPr>
        <p:spPr/>
        <p:txBody>
          <a:bodyPr/>
          <a:lstStyle/>
          <a:p>
            <a:fld id="{0DAE262C-AC6B-FD45-A28C-D2D255734939}" type="slidenum">
              <a:rPr lang="en-US" smtClean="0"/>
              <a:pPr/>
              <a:t>5</a:t>
            </a:fld>
            <a:endParaRPr lang="en-US"/>
          </a:p>
        </p:txBody>
      </p:sp>
      <p:sp>
        <p:nvSpPr>
          <p:cNvPr id="6" name="Footer Placeholder 3"/>
          <p:cNvSpPr>
            <a:spLocks noGrp="1"/>
          </p:cNvSpPr>
          <p:nvPr>
            <p:ph type="ftr" sz="quarter" idx="11"/>
          </p:nvPr>
        </p:nvSpPr>
        <p:spPr>
          <a:xfrm>
            <a:off x="1998133" y="6356350"/>
            <a:ext cx="5300134" cy="365125"/>
          </a:xfrm>
        </p:spPr>
        <p:txBody>
          <a:bodyPr/>
          <a:lstStyle/>
          <a:p>
            <a:r>
              <a:rPr lang="en-US" dirty="0"/>
              <a:t>ARIN-</a:t>
            </a:r>
            <a:r>
              <a:rPr lang="en" dirty="0"/>
              <a:t> </a:t>
            </a:r>
            <a:r>
              <a:rPr lang="en" dirty="0" smtClean="0"/>
              <a:t>2014-9 - Resolve </a:t>
            </a:r>
            <a:r>
              <a:rPr lang="en" dirty="0"/>
              <a:t>Conflict Between RSA and 8.2 Utilization Requirements</a:t>
            </a:r>
            <a:endParaRPr lang="en-US" dirty="0"/>
          </a:p>
        </p:txBody>
      </p:sp>
    </p:spTree>
    <p:extLst>
      <p:ext uri="{BB962C8B-B14F-4D97-AF65-F5344CB8AC3E}">
        <p14:creationId xmlns:p14="http://schemas.microsoft.com/office/powerpoint/2010/main" val="3140008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What Stays..</a:t>
            </a:r>
            <a:endParaRPr lang="en-US" dirty="0"/>
          </a:p>
        </p:txBody>
      </p:sp>
      <p:sp>
        <p:nvSpPr>
          <p:cNvPr id="3" name="Content Placeholder 2"/>
          <p:cNvSpPr>
            <a:spLocks noGrp="1"/>
          </p:cNvSpPr>
          <p:nvPr>
            <p:ph idx="1"/>
          </p:nvPr>
        </p:nvSpPr>
        <p:spPr>
          <a:xfrm>
            <a:off x="457200" y="1295400"/>
            <a:ext cx="8229600" cy="4944533"/>
          </a:xfrm>
        </p:spPr>
        <p:txBody>
          <a:bodyPr>
            <a:normAutofit/>
          </a:bodyPr>
          <a:lstStyle/>
          <a:p>
            <a:pPr lvl="0">
              <a:lnSpc>
                <a:spcPct val="109090"/>
              </a:lnSpc>
              <a:spcBef>
                <a:spcPts val="1100"/>
              </a:spcBef>
              <a:spcAft>
                <a:spcPts val="600"/>
              </a:spcAft>
              <a:buClr>
                <a:schemeClr val="dk1"/>
              </a:buClr>
              <a:buSzPct val="100000"/>
              <a:buNone/>
            </a:pPr>
            <a:r>
              <a:rPr lang="en-US" sz="1400" b="1" dirty="0"/>
              <a:t>8.2. Mergers and Acquisitions</a:t>
            </a:r>
          </a:p>
          <a:p>
            <a:pPr lvl="0">
              <a:lnSpc>
                <a:spcPct val="150000"/>
              </a:lnSpc>
              <a:spcBef>
                <a:spcPts val="0"/>
              </a:spcBef>
              <a:spcAft>
                <a:spcPts val="600"/>
              </a:spcAft>
              <a:buClr>
                <a:schemeClr val="dk1"/>
              </a:buClr>
              <a:buSzPct val="78571"/>
              <a:buNone/>
            </a:pPr>
            <a:r>
              <a:rPr lang="en-US" sz="1800" dirty="0"/>
              <a:t>ARIN will consider requests for the transfer of number resources in the case of mergers, acquisitions, and reorganizations under the following conditions:</a:t>
            </a:r>
          </a:p>
          <a:p>
            <a:pPr marL="457200" lvl="0" indent="-304800">
              <a:lnSpc>
                <a:spcPct val="150000"/>
              </a:lnSpc>
              <a:spcBef>
                <a:spcPts val="200"/>
              </a:spcBef>
              <a:buClr>
                <a:schemeClr val="dk1"/>
              </a:buClr>
              <a:buSzPct val="100000"/>
              <a:buFont typeface="Arial"/>
              <a:buChar char="●"/>
            </a:pPr>
            <a:r>
              <a:rPr lang="en-US" sz="1600" dirty="0"/>
              <a:t>The new entity must provide evidence that they have acquired assets that use the resources to be transferred from the current registrant. ARIN will maintain an up-to-date list of acceptable types of documentation.</a:t>
            </a:r>
          </a:p>
          <a:p>
            <a:pPr marL="457200" lvl="0" indent="-304800">
              <a:lnSpc>
                <a:spcPct val="150000"/>
              </a:lnSpc>
              <a:spcBef>
                <a:spcPts val="200"/>
              </a:spcBef>
              <a:buClr>
                <a:schemeClr val="dk1"/>
              </a:buClr>
              <a:buSzPct val="100000"/>
              <a:buFont typeface="Arial"/>
              <a:buChar char="●"/>
            </a:pPr>
            <a:r>
              <a:rPr lang="en-US" sz="1600" dirty="0"/>
              <a:t>The current registrant must not be involved in any dispute as to the status of the resources to be transferred.</a:t>
            </a:r>
          </a:p>
          <a:p>
            <a:pPr marL="457200" lvl="0" indent="-304800">
              <a:lnSpc>
                <a:spcPct val="150000"/>
              </a:lnSpc>
              <a:spcBef>
                <a:spcPts val="200"/>
              </a:spcBef>
              <a:buClr>
                <a:schemeClr val="dk1"/>
              </a:buClr>
              <a:buSzPct val="100000"/>
              <a:buFont typeface="Arial"/>
              <a:buChar char="●"/>
            </a:pPr>
            <a:r>
              <a:rPr lang="en-US" sz="1600" dirty="0"/>
              <a:t>The new entity must sign an </a:t>
            </a:r>
            <a:r>
              <a:rPr lang="en-US" sz="1600" dirty="0" err="1"/>
              <a:t>RSA</a:t>
            </a:r>
            <a:r>
              <a:rPr lang="en-US" sz="1600" dirty="0"/>
              <a:t> covering all resources to be transferred.</a:t>
            </a:r>
          </a:p>
          <a:p>
            <a:pPr marL="457200" lvl="0" indent="-304800">
              <a:lnSpc>
                <a:spcPct val="150000"/>
              </a:lnSpc>
              <a:spcBef>
                <a:spcPts val="200"/>
              </a:spcBef>
              <a:buClr>
                <a:schemeClr val="dk1"/>
              </a:buClr>
              <a:buSzPct val="100000"/>
              <a:buFont typeface="Arial"/>
              <a:buChar char="●"/>
            </a:pPr>
            <a:r>
              <a:rPr lang="en-US" sz="1600" dirty="0"/>
              <a:t>The resources to be transferred will be subject to ARIN policies.</a:t>
            </a:r>
          </a:p>
          <a:p>
            <a:pPr marL="457200" lvl="0" indent="-304800">
              <a:lnSpc>
                <a:spcPct val="150000"/>
              </a:lnSpc>
              <a:spcBef>
                <a:spcPts val="200"/>
              </a:spcBef>
              <a:buClr>
                <a:schemeClr val="dk1"/>
              </a:buClr>
              <a:buSzPct val="100000"/>
              <a:buFont typeface="Arial"/>
              <a:buChar char="●"/>
            </a:pPr>
            <a:r>
              <a:rPr lang="en-US" sz="1600" dirty="0"/>
              <a:t>The minimum transfer size is the smaller of the original allocation size or the applicable minimum allocation size in current policy</a:t>
            </a:r>
            <a:r>
              <a:rPr lang="en-US" sz="1600" dirty="0" smtClean="0"/>
              <a:t>.</a:t>
            </a:r>
            <a:endParaRPr lang="en-US" sz="1600" dirty="0"/>
          </a:p>
        </p:txBody>
      </p:sp>
      <p:sp>
        <p:nvSpPr>
          <p:cNvPr id="5" name="Slide Number Placeholder 4"/>
          <p:cNvSpPr>
            <a:spLocks noGrp="1"/>
          </p:cNvSpPr>
          <p:nvPr>
            <p:ph type="sldNum" sz="quarter" idx="12"/>
          </p:nvPr>
        </p:nvSpPr>
        <p:spPr/>
        <p:txBody>
          <a:bodyPr/>
          <a:lstStyle/>
          <a:p>
            <a:fld id="{0DAE262C-AC6B-FD45-A28C-D2D255734939}" type="slidenum">
              <a:rPr lang="en-US" smtClean="0"/>
              <a:pPr/>
              <a:t>6</a:t>
            </a:fld>
            <a:endParaRPr lang="en-US"/>
          </a:p>
        </p:txBody>
      </p:sp>
      <p:sp>
        <p:nvSpPr>
          <p:cNvPr id="7" name="Footer Placeholder 3"/>
          <p:cNvSpPr>
            <a:spLocks noGrp="1"/>
          </p:cNvSpPr>
          <p:nvPr>
            <p:ph type="ftr" sz="quarter" idx="11"/>
          </p:nvPr>
        </p:nvSpPr>
        <p:spPr>
          <a:xfrm>
            <a:off x="1998133" y="6356350"/>
            <a:ext cx="5300134" cy="365125"/>
          </a:xfrm>
        </p:spPr>
        <p:txBody>
          <a:bodyPr/>
          <a:lstStyle/>
          <a:p>
            <a:r>
              <a:rPr lang="en-US" dirty="0"/>
              <a:t>ARIN-</a:t>
            </a:r>
            <a:r>
              <a:rPr lang="en" dirty="0"/>
              <a:t> </a:t>
            </a:r>
            <a:r>
              <a:rPr lang="en" dirty="0" smtClean="0"/>
              <a:t>2014-9 - Resolve </a:t>
            </a:r>
            <a:r>
              <a:rPr lang="en" dirty="0"/>
              <a:t>Conflict Between RSA and 8.2 Utilization Requirements</a:t>
            </a:r>
            <a:endParaRPr lang="en-US" dirty="0"/>
          </a:p>
        </p:txBody>
      </p:sp>
    </p:spTree>
    <p:extLst>
      <p:ext uri="{BB962C8B-B14F-4D97-AF65-F5344CB8AC3E}">
        <p14:creationId xmlns:p14="http://schemas.microsoft.com/office/powerpoint/2010/main" val="2674019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PPML Comments</a:t>
            </a:r>
            <a:endParaRPr lang="en-US" dirty="0"/>
          </a:p>
        </p:txBody>
      </p:sp>
      <p:sp>
        <p:nvSpPr>
          <p:cNvPr id="3" name="Content Placeholder 2"/>
          <p:cNvSpPr>
            <a:spLocks noGrp="1"/>
          </p:cNvSpPr>
          <p:nvPr>
            <p:ph idx="1"/>
          </p:nvPr>
        </p:nvSpPr>
        <p:spPr/>
        <p:txBody>
          <a:bodyPr>
            <a:normAutofit/>
          </a:bodyPr>
          <a:lstStyle/>
          <a:p>
            <a:pPr>
              <a:spcBef>
                <a:spcPts val="0"/>
              </a:spcBef>
              <a:buNone/>
            </a:pPr>
            <a:r>
              <a:rPr lang="en" dirty="0"/>
              <a:t>There haven’t been any on this proposal since the PPM in April</a:t>
            </a:r>
          </a:p>
        </p:txBody>
      </p:sp>
      <p:sp>
        <p:nvSpPr>
          <p:cNvPr id="4" name="Footer Placeholder 3"/>
          <p:cNvSpPr>
            <a:spLocks noGrp="1"/>
          </p:cNvSpPr>
          <p:nvPr>
            <p:ph type="ftr" sz="quarter" idx="11"/>
          </p:nvPr>
        </p:nvSpPr>
        <p:spPr>
          <a:xfrm>
            <a:off x="1998133" y="6356350"/>
            <a:ext cx="5300134" cy="365125"/>
          </a:xfrm>
        </p:spPr>
        <p:txBody>
          <a:bodyPr/>
          <a:lstStyle/>
          <a:p>
            <a:r>
              <a:rPr lang="en-US" dirty="0"/>
              <a:t>ARIN-</a:t>
            </a:r>
            <a:r>
              <a:rPr lang="en" dirty="0"/>
              <a:t> </a:t>
            </a:r>
            <a:r>
              <a:rPr lang="en" dirty="0" smtClean="0"/>
              <a:t>2014-9 - Resolve </a:t>
            </a:r>
            <a:r>
              <a:rPr lang="en" dirty="0"/>
              <a:t>Conflict Between RSA and 8.2 Utilization Requirements</a:t>
            </a:r>
            <a:endParaRPr lang="en-US" dirty="0"/>
          </a:p>
        </p:txBody>
      </p:sp>
      <p:sp>
        <p:nvSpPr>
          <p:cNvPr id="5" name="Slide Number Placeholder 4"/>
          <p:cNvSpPr>
            <a:spLocks noGrp="1"/>
          </p:cNvSpPr>
          <p:nvPr>
            <p:ph type="sldNum" sz="quarter" idx="12"/>
          </p:nvPr>
        </p:nvSpPr>
        <p:spPr/>
        <p:txBody>
          <a:bodyPr/>
          <a:lstStyle/>
          <a:p>
            <a:fld id="{0DAE262C-AC6B-FD45-A28C-D2D255734939}" type="slidenum">
              <a:rPr lang="en-US" smtClean="0"/>
              <a:pPr/>
              <a:t>7</a:t>
            </a:fld>
            <a:endParaRPr lang="en-US"/>
          </a:p>
        </p:txBody>
      </p:sp>
    </p:spTree>
    <p:extLst>
      <p:ext uri="{BB962C8B-B14F-4D97-AF65-F5344CB8AC3E}">
        <p14:creationId xmlns:p14="http://schemas.microsoft.com/office/powerpoint/2010/main" val="657500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Previous PPML comments against</a:t>
            </a:r>
            <a:endParaRPr lang="en-US" dirty="0"/>
          </a:p>
        </p:txBody>
      </p:sp>
      <p:sp>
        <p:nvSpPr>
          <p:cNvPr id="3" name="Content Placeholder 2"/>
          <p:cNvSpPr>
            <a:spLocks noGrp="1"/>
          </p:cNvSpPr>
          <p:nvPr>
            <p:ph idx="1"/>
          </p:nvPr>
        </p:nvSpPr>
        <p:spPr/>
        <p:txBody>
          <a:bodyPr>
            <a:normAutofit fontScale="77500" lnSpcReduction="20000"/>
          </a:bodyPr>
          <a:lstStyle/>
          <a:p>
            <a:pPr marL="457200" lvl="0" indent="-317500">
              <a:spcBef>
                <a:spcPts val="0"/>
              </a:spcBef>
              <a:buClr>
                <a:schemeClr val="dk1"/>
              </a:buClr>
              <a:buSzPct val="100000"/>
              <a:buFont typeface="Arial"/>
              <a:buChar char="●"/>
            </a:pPr>
            <a:r>
              <a:rPr lang="en-US" dirty="0"/>
              <a:t>“8.2 doesn't say that ARIN will unilaterally revoke resources, it says it will work with the resource holder(s) to bring them back into compliance.”</a:t>
            </a:r>
          </a:p>
          <a:p>
            <a:pPr marL="457200" lvl="0" indent="-317500">
              <a:spcBef>
                <a:spcPts val="0"/>
              </a:spcBef>
              <a:buClr>
                <a:schemeClr val="dk1"/>
              </a:buClr>
              <a:buSzPct val="100000"/>
              <a:buFont typeface="Arial"/>
              <a:buChar char="●"/>
            </a:pPr>
            <a:r>
              <a:rPr lang="en-US" dirty="0"/>
              <a:t>...a failure by the requester [to complete the transfer], not ARIN, and we should not change ARIN because the requester wants it to be easy…</a:t>
            </a:r>
          </a:p>
          <a:p>
            <a:pPr marL="457200" lvl="0" indent="-317500">
              <a:spcBef>
                <a:spcPts val="0"/>
              </a:spcBef>
              <a:buClr>
                <a:schemeClr val="dk1"/>
              </a:buClr>
              <a:buSzPct val="100000"/>
              <a:buFont typeface="Arial"/>
              <a:buChar char="●"/>
            </a:pPr>
            <a:r>
              <a:rPr lang="en-US" dirty="0"/>
              <a:t>...a loophole … to acquire IPv4 resources without demonstrating a needs basis…</a:t>
            </a:r>
          </a:p>
          <a:p>
            <a:pPr marL="457200" lvl="0" indent="-317500">
              <a:spcBef>
                <a:spcPts val="0"/>
              </a:spcBef>
              <a:buClr>
                <a:schemeClr val="dk1"/>
              </a:buClr>
              <a:buSzPct val="100000"/>
              <a:buFont typeface="Arial"/>
              <a:buChar char="●"/>
            </a:pPr>
            <a:r>
              <a:rPr lang="en-US" dirty="0"/>
              <a:t>...I see no reason that the amount transferred should not at the time be right-sized to fit the infrastructure also being transferred…</a:t>
            </a:r>
          </a:p>
          <a:p>
            <a:pPr lvl="0">
              <a:spcBef>
                <a:spcPts val="0"/>
              </a:spcBef>
              <a:buNone/>
            </a:pPr>
            <a:endParaRPr lang="en-US" dirty="0"/>
          </a:p>
          <a:p>
            <a:pPr lvl="0">
              <a:spcBef>
                <a:spcPts val="0"/>
              </a:spcBef>
              <a:buNone/>
            </a:pPr>
            <a:r>
              <a:rPr lang="en-US" dirty="0"/>
              <a:t>Alternatives suggested</a:t>
            </a:r>
          </a:p>
          <a:p>
            <a:pPr marL="457200" lvl="0" indent="-317500">
              <a:spcBef>
                <a:spcPts val="0"/>
              </a:spcBef>
              <a:buClr>
                <a:schemeClr val="dk1"/>
              </a:buClr>
              <a:buSzPct val="100000"/>
              <a:buFont typeface="Arial"/>
              <a:buChar char="●"/>
            </a:pPr>
            <a:r>
              <a:rPr lang="en-US" dirty="0"/>
              <a:t>Modify the </a:t>
            </a:r>
            <a:r>
              <a:rPr lang="en-US" dirty="0" err="1"/>
              <a:t>RSA</a:t>
            </a:r>
            <a:endParaRPr lang="en-US" dirty="0"/>
          </a:p>
        </p:txBody>
      </p:sp>
      <p:sp>
        <p:nvSpPr>
          <p:cNvPr id="4" name="Footer Placeholder 3"/>
          <p:cNvSpPr>
            <a:spLocks noGrp="1"/>
          </p:cNvSpPr>
          <p:nvPr>
            <p:ph type="ftr" sz="quarter" idx="11"/>
          </p:nvPr>
        </p:nvSpPr>
        <p:spPr>
          <a:xfrm>
            <a:off x="1998133" y="6356350"/>
            <a:ext cx="5300134" cy="365125"/>
          </a:xfrm>
        </p:spPr>
        <p:txBody>
          <a:bodyPr/>
          <a:lstStyle/>
          <a:p>
            <a:r>
              <a:rPr lang="en-US" dirty="0"/>
              <a:t>ARIN-</a:t>
            </a:r>
            <a:r>
              <a:rPr lang="en" dirty="0"/>
              <a:t> </a:t>
            </a:r>
            <a:r>
              <a:rPr lang="en" dirty="0" smtClean="0"/>
              <a:t>2014-9 - Resolve </a:t>
            </a:r>
            <a:r>
              <a:rPr lang="en" dirty="0"/>
              <a:t>Conflict Between RSA and 8.2 Utilization Requirements</a:t>
            </a:r>
            <a:endParaRPr lang="en-US" dirty="0"/>
          </a:p>
        </p:txBody>
      </p:sp>
      <p:sp>
        <p:nvSpPr>
          <p:cNvPr id="5" name="Slide Number Placeholder 4"/>
          <p:cNvSpPr>
            <a:spLocks noGrp="1"/>
          </p:cNvSpPr>
          <p:nvPr>
            <p:ph type="sldNum" sz="quarter" idx="12"/>
          </p:nvPr>
        </p:nvSpPr>
        <p:spPr/>
        <p:txBody>
          <a:bodyPr/>
          <a:lstStyle/>
          <a:p>
            <a:fld id="{0DAE262C-AC6B-FD45-A28C-D2D255734939}" type="slidenum">
              <a:rPr lang="en-US" smtClean="0"/>
              <a:pPr/>
              <a:t>8</a:t>
            </a:fld>
            <a:endParaRPr lang="en-US"/>
          </a:p>
        </p:txBody>
      </p:sp>
    </p:spTree>
    <p:extLst>
      <p:ext uri="{BB962C8B-B14F-4D97-AF65-F5344CB8AC3E}">
        <p14:creationId xmlns:p14="http://schemas.microsoft.com/office/powerpoint/2010/main" val="823113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 dirty="0"/>
              <a:t>Previous PPML Comments in favor </a:t>
            </a:r>
            <a:endParaRPr lang="en-US" dirty="0"/>
          </a:p>
        </p:txBody>
      </p:sp>
      <p:sp>
        <p:nvSpPr>
          <p:cNvPr id="3" name="Content Placeholder 2"/>
          <p:cNvSpPr>
            <a:spLocks noGrp="1"/>
          </p:cNvSpPr>
          <p:nvPr>
            <p:ph idx="1"/>
          </p:nvPr>
        </p:nvSpPr>
        <p:spPr/>
        <p:txBody>
          <a:bodyPr>
            <a:normAutofit fontScale="70000" lnSpcReduction="20000"/>
          </a:bodyPr>
          <a:lstStyle/>
          <a:p>
            <a:pPr marL="457200" lvl="0" indent="-317500">
              <a:spcBef>
                <a:spcPts val="0"/>
              </a:spcBef>
              <a:buClr>
                <a:schemeClr val="dk1"/>
              </a:buClr>
              <a:buSzPct val="100000"/>
              <a:buFont typeface="Arial"/>
              <a:buChar char="●"/>
            </a:pPr>
            <a:r>
              <a:rPr lang="en-US" dirty="0"/>
              <a:t>Not adopting this will contribute another to the pile of existing reasons as to why the registry is hugely inaccurate.</a:t>
            </a:r>
          </a:p>
          <a:p>
            <a:pPr marL="457200" lvl="0" indent="-317500">
              <a:spcBef>
                <a:spcPts val="0"/>
              </a:spcBef>
              <a:buClr>
                <a:schemeClr val="dk1"/>
              </a:buClr>
              <a:buSzPct val="100000"/>
              <a:buFont typeface="Arial"/>
              <a:buChar char="●"/>
            </a:pPr>
            <a:r>
              <a:rPr lang="en-US" dirty="0"/>
              <a:t>A number resource that isn't properly registered certainly seems to have diminished value.</a:t>
            </a:r>
          </a:p>
          <a:p>
            <a:pPr marL="457200" lvl="0" indent="-317500">
              <a:spcBef>
                <a:spcPts val="0"/>
              </a:spcBef>
              <a:buClr>
                <a:schemeClr val="dk1"/>
              </a:buClr>
              <a:buSzPct val="100000"/>
              <a:buFont typeface="Arial"/>
              <a:buChar char="●"/>
            </a:pPr>
            <a:r>
              <a:rPr lang="en-US" dirty="0"/>
              <a:t>The longer this abandon rate stays high, the more incorrect entries in the registry will accumulate.</a:t>
            </a:r>
          </a:p>
          <a:p>
            <a:pPr marL="457200" lvl="0" indent="-317500">
              <a:spcBef>
                <a:spcPts val="0"/>
              </a:spcBef>
              <a:buClr>
                <a:schemeClr val="dk1"/>
              </a:buClr>
              <a:buSzPct val="100000"/>
              <a:buFont typeface="Arial"/>
              <a:buChar char="●"/>
            </a:pPr>
            <a:r>
              <a:rPr lang="en-US" dirty="0"/>
              <a:t>...should you also have to do the "technical" documentation that the paragraph in question requires as well?  Frequently, such an organizational change implies little to no technical change.  So, what is the rational for doing this "technical" reporting? </a:t>
            </a:r>
          </a:p>
          <a:p>
            <a:pPr marL="457200" lvl="0" indent="-317500">
              <a:spcBef>
                <a:spcPts val="0"/>
              </a:spcBef>
              <a:buClr>
                <a:schemeClr val="dk1"/>
              </a:buClr>
              <a:buSzPct val="100000"/>
              <a:buFont typeface="Arial"/>
              <a:buChar char="●"/>
            </a:pPr>
            <a:r>
              <a:rPr lang="en-US" dirty="0"/>
              <a:t>“</a:t>
            </a:r>
            <a:r>
              <a:rPr lang="en-US" dirty="0">
                <a:solidFill>
                  <a:srgbClr val="222222"/>
                </a:solidFill>
              </a:rPr>
              <a:t>Whether or not and</a:t>
            </a:r>
            <a:r>
              <a:rPr lang="en-US" dirty="0"/>
              <a:t> 8.2 transfer occurs is not the point, the point is the language goes against the </a:t>
            </a:r>
            <a:r>
              <a:rPr lang="en-US" dirty="0" err="1"/>
              <a:t>RSA</a:t>
            </a:r>
            <a:r>
              <a:rPr lang="en-US" dirty="0"/>
              <a:t> and it causes un-needed legal reviews and risk analysis by many teams in corporations fearful of their inability to continue operations as-is. Those are what prevent some (myself included) from undertaking the 8.2 tran</a:t>
            </a:r>
            <a:r>
              <a:rPr lang="en-US" dirty="0">
                <a:solidFill>
                  <a:srgbClr val="222222"/>
                </a:solidFill>
              </a:rPr>
              <a:t>sfers in order to accurately update the registry.”</a:t>
            </a:r>
          </a:p>
          <a:p>
            <a:pPr lvl="0">
              <a:spcBef>
                <a:spcPts val="0"/>
              </a:spcBef>
              <a:buNone/>
            </a:pPr>
            <a:endParaRPr lang="en-US" dirty="0"/>
          </a:p>
          <a:p>
            <a:pPr>
              <a:spcBef>
                <a:spcPts val="0"/>
              </a:spcBef>
              <a:buNone/>
            </a:pPr>
            <a:endParaRPr lang="en-US" dirty="0"/>
          </a:p>
        </p:txBody>
      </p:sp>
      <p:sp>
        <p:nvSpPr>
          <p:cNvPr id="4" name="Footer Placeholder 3"/>
          <p:cNvSpPr>
            <a:spLocks noGrp="1"/>
          </p:cNvSpPr>
          <p:nvPr>
            <p:ph type="ftr" sz="quarter" idx="11"/>
          </p:nvPr>
        </p:nvSpPr>
        <p:spPr>
          <a:xfrm>
            <a:off x="1998133" y="6356350"/>
            <a:ext cx="5300134" cy="365125"/>
          </a:xfrm>
        </p:spPr>
        <p:txBody>
          <a:bodyPr/>
          <a:lstStyle/>
          <a:p>
            <a:r>
              <a:rPr lang="en-US" dirty="0"/>
              <a:t>ARIN-</a:t>
            </a:r>
            <a:r>
              <a:rPr lang="en" dirty="0"/>
              <a:t> </a:t>
            </a:r>
            <a:r>
              <a:rPr lang="en" dirty="0" smtClean="0"/>
              <a:t>2014-9 - Resolve </a:t>
            </a:r>
            <a:r>
              <a:rPr lang="en" dirty="0"/>
              <a:t>Conflict Between RSA and 8.2 Utilization Requirements</a:t>
            </a:r>
            <a:endParaRPr lang="en-US" dirty="0"/>
          </a:p>
        </p:txBody>
      </p:sp>
      <p:sp>
        <p:nvSpPr>
          <p:cNvPr id="5" name="Slide Number Placeholder 4"/>
          <p:cNvSpPr>
            <a:spLocks noGrp="1"/>
          </p:cNvSpPr>
          <p:nvPr>
            <p:ph type="sldNum" sz="quarter" idx="12"/>
          </p:nvPr>
        </p:nvSpPr>
        <p:spPr/>
        <p:txBody>
          <a:bodyPr/>
          <a:lstStyle/>
          <a:p>
            <a:fld id="{0DAE262C-AC6B-FD45-A28C-D2D255734939}" type="slidenum">
              <a:rPr lang="en-US" smtClean="0"/>
              <a:pPr/>
              <a:t>9</a:t>
            </a:fld>
            <a:endParaRPr lang="en-US"/>
          </a:p>
        </p:txBody>
      </p:sp>
    </p:spTree>
    <p:extLst>
      <p:ext uri="{BB962C8B-B14F-4D97-AF65-F5344CB8AC3E}">
        <p14:creationId xmlns:p14="http://schemas.microsoft.com/office/powerpoint/2010/main" val="218365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1315</TotalTime>
  <Words>887</Words>
  <Application>Microsoft Macintosh PowerPoint</Application>
  <PresentationFormat>On-screen Show (4:3)</PresentationFormat>
  <Paragraphs>59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Draft Policy ARIN-2014-9 Resolve Conflict Between RSA and 8.2 Utilization Requirements</vt:lpstr>
      <vt:lpstr>Problem Statement</vt:lpstr>
      <vt:lpstr>What this solves</vt:lpstr>
      <vt:lpstr>Proposed Solution</vt:lpstr>
      <vt:lpstr>Discussion</vt:lpstr>
      <vt:lpstr>What Stays..</vt:lpstr>
      <vt:lpstr>PPML Comments</vt:lpstr>
      <vt:lpstr>Previous PPML comments against</vt:lpstr>
      <vt:lpstr>Previous PPML Comments in favor </vt:lpstr>
    </vt:vector>
  </TitlesOfParts>
  <Company>Daydream Imagery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2013-8 Subsequent Allocations for Additional Distrete Network Sites</dc:title>
  <dc:creator>Cathy Aronson</dc:creator>
  <cp:lastModifiedBy>Einar Bohlin</cp:lastModifiedBy>
  <cp:revision>26</cp:revision>
  <dcterms:created xsi:type="dcterms:W3CDTF">2014-01-25T22:25:07Z</dcterms:created>
  <dcterms:modified xsi:type="dcterms:W3CDTF">2014-06-03T03:08:07Z</dcterms:modified>
</cp:coreProperties>
</file>