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1" r:id="rId4"/>
    <p:sldId id="258" r:id="rId5"/>
    <p:sldId id="263" r:id="rId6"/>
    <p:sldId id="25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7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57153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1594607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955310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B83D1-AE18-1A41-B648-2764F37F6F22}" type="datetimeFigureOut">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1211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2B83D1-AE18-1A41-B648-2764F37F6F22}" type="datetimeFigureOut">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419700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2B83D1-AE18-1A41-B648-2764F37F6F22}" type="datetimeFigureOut">
              <a:rPr lang="en-US" smtClean="0"/>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102598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2B83D1-AE18-1A41-B648-2764F37F6F22}" type="datetimeFigureOut">
              <a:rPr lang="en-US" smtClean="0"/>
              <a:t>6/2/14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357804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2B83D1-AE18-1A41-B648-2764F37F6F22}" type="datetimeFigureOut">
              <a:rPr lang="en-US" smtClean="0"/>
              <a:t>6/2/14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3877576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B83D1-AE18-1A41-B648-2764F37F6F22}" type="datetimeFigureOut">
              <a:rPr lang="en-US" smtClean="0"/>
              <a:t>6/2/14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229787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2B83D1-AE18-1A41-B648-2764F37F6F22}" type="datetimeFigureOut">
              <a:rPr lang="en-US" smtClean="0"/>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110988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2B83D1-AE18-1A41-B648-2764F37F6F22}" type="datetimeFigureOut">
              <a:rPr lang="en-US" smtClean="0"/>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52E12-D6F6-634F-BA8F-D6835FAB086B}" type="slidenum">
              <a:rPr lang="en-US" smtClean="0"/>
              <a:t>‹#›</a:t>
            </a:fld>
            <a:endParaRPr lang="en-US"/>
          </a:p>
        </p:txBody>
      </p:sp>
    </p:spTree>
    <p:extLst>
      <p:ext uri="{BB962C8B-B14F-4D97-AF65-F5344CB8AC3E}">
        <p14:creationId xmlns:p14="http://schemas.microsoft.com/office/powerpoint/2010/main" val="6191607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B83D1-AE18-1A41-B648-2764F37F6F22}" type="datetimeFigureOut">
              <a:rPr lang="en-US" smtClean="0"/>
              <a:t>6/2/14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52E12-D6F6-634F-BA8F-D6835FAB086B}" type="slidenum">
              <a:rPr lang="en-US" smtClean="0"/>
              <a:t>‹#›</a:t>
            </a:fld>
            <a:endParaRPr lang="en-US"/>
          </a:p>
        </p:txBody>
      </p:sp>
    </p:spTree>
    <p:extLst>
      <p:ext uri="{BB962C8B-B14F-4D97-AF65-F5344CB8AC3E}">
        <p14:creationId xmlns:p14="http://schemas.microsoft.com/office/powerpoint/2010/main" val="2851911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ARIN-2014-8</a:t>
            </a:r>
            <a:br>
              <a:rPr lang="en-US" dirty="0" smtClean="0"/>
            </a:br>
            <a:r>
              <a:rPr lang="en-US" dirty="0"/>
              <a:t>Alignment of 8.3 Needs Requirements to Reality of Business</a:t>
            </a:r>
          </a:p>
        </p:txBody>
      </p:sp>
    </p:spTree>
    <p:extLst>
      <p:ext uri="{BB962C8B-B14F-4D97-AF65-F5344CB8AC3E}">
        <p14:creationId xmlns:p14="http://schemas.microsoft.com/office/powerpoint/2010/main" val="120934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887"/>
            <a:ext cx="8229600" cy="1143000"/>
          </a:xfrm>
        </p:spPr>
        <p:txBody>
          <a:bodyPr/>
          <a:lstStyle/>
          <a:p>
            <a:r>
              <a:rPr lang="en-US" dirty="0" smtClean="0"/>
              <a:t>Problem Statement</a:t>
            </a:r>
            <a:endParaRPr lang="en-US" dirty="0"/>
          </a:p>
        </p:txBody>
      </p:sp>
      <p:sp>
        <p:nvSpPr>
          <p:cNvPr id="3" name="Content Placeholder 2"/>
          <p:cNvSpPr>
            <a:spLocks noGrp="1"/>
          </p:cNvSpPr>
          <p:nvPr>
            <p:ph idx="1"/>
          </p:nvPr>
        </p:nvSpPr>
        <p:spPr>
          <a:xfrm>
            <a:off x="457200" y="926354"/>
            <a:ext cx="8229600" cy="5812118"/>
          </a:xfrm>
        </p:spPr>
        <p:txBody>
          <a:bodyPr>
            <a:normAutofit/>
          </a:bodyPr>
          <a:lstStyle/>
          <a:p>
            <a:r>
              <a:rPr lang="en-US" sz="2000" dirty="0" smtClean="0"/>
              <a:t>8.3 </a:t>
            </a:r>
            <a:r>
              <a:rPr lang="en-US" sz="2000" dirty="0"/>
              <a:t>Transfer Policy states: "The recipient must demonstrate the need for up to a 24-month supply of IP address resources </a:t>
            </a:r>
            <a:r>
              <a:rPr lang="en-US" sz="2000" b="1" dirty="0"/>
              <a:t>under current ARIN policies</a:t>
            </a:r>
            <a:r>
              <a:rPr lang="en-US" sz="2000" dirty="0"/>
              <a:t> and sign an RSA."  This is problematic post-exhaustion for two reasons:</a:t>
            </a:r>
          </a:p>
          <a:p>
            <a:pPr marL="0" indent="0">
              <a:buNone/>
            </a:pPr>
            <a:endParaRPr lang="en-US" sz="2000" dirty="0"/>
          </a:p>
          <a:p>
            <a:r>
              <a:rPr lang="en-US" sz="2000" dirty="0"/>
              <a:t>1) </a:t>
            </a:r>
            <a:r>
              <a:rPr lang="en-US" sz="2000" dirty="0" smtClean="0"/>
              <a:t>Current IPv4 </a:t>
            </a:r>
            <a:r>
              <a:rPr lang="en-US" sz="2000" dirty="0"/>
              <a:t>policy for end-users requires that the organization demonstrate they will use TWENTY-FIVE PERCENT of the space immediately.  ARIN staff interpret "immediately" to mean "within 30 days of obtaining new numbers</a:t>
            </a:r>
            <a:r>
              <a:rPr lang="en-US" sz="2000" dirty="0" smtClean="0"/>
              <a:t>.“</a:t>
            </a:r>
          </a:p>
          <a:p>
            <a:pPr marL="0" indent="0">
              <a:buNone/>
            </a:pPr>
            <a:endParaRPr lang="en-US" sz="2000" dirty="0"/>
          </a:p>
          <a:p>
            <a:r>
              <a:rPr lang="en-US" sz="2000" dirty="0"/>
              <a:t>NRPM 8.3, however, allows networks to obtain a 2-year supply of addresses.  It is, therefore, not rational to expect businesses to use 25% of the space obtained for a 2-year need within 30 days.  Such a requirement has, consistently, prompted requestors to bend the truth in their dealings with ARIN in order to qualify for the space they need to operate their network</a:t>
            </a:r>
            <a:r>
              <a:rPr lang="en-US" sz="2000" dirty="0" smtClean="0"/>
              <a:t>.</a:t>
            </a:r>
          </a:p>
          <a:p>
            <a:pPr marL="0" indent="0">
              <a:buNone/>
            </a:pPr>
            <a:endParaRPr lang="en-US" sz="2000" dirty="0"/>
          </a:p>
        </p:txBody>
      </p:sp>
    </p:spTree>
    <p:extLst>
      <p:ext uri="{BB962C8B-B14F-4D97-AF65-F5344CB8AC3E}">
        <p14:creationId xmlns:p14="http://schemas.microsoft.com/office/powerpoint/2010/main" val="328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 (cont’d)</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r>
              <a:rPr lang="en-US" sz="2400" dirty="0" smtClean="0"/>
              <a:t>2</a:t>
            </a:r>
            <a:r>
              <a:rPr lang="en-US" sz="2400" dirty="0"/>
              <a:t>) IPv4 policy for ISPs requires existing utilization of some number of IPv4 addresses.  There is a barrier to entry for new ISPs, designed in 1996 to ensure that DFZ slots were utilized by bona fide networks.  This requirement freezes out new ISP entrants from the 8.3 transfer market.  This formally disallows new ISPs to obtain properly-sized blocks for their future needs from the market</a:t>
            </a:r>
            <a:r>
              <a:rPr lang="en-US" sz="2400" dirty="0" smtClean="0"/>
              <a:t>.</a:t>
            </a:r>
          </a:p>
          <a:p>
            <a:pPr marL="0" indent="0">
              <a:buNone/>
            </a:pPr>
            <a:r>
              <a:rPr lang="en-US" sz="2400" dirty="0"/>
              <a:t> </a:t>
            </a:r>
            <a:endParaRPr lang="en-US" sz="2400" dirty="0" smtClean="0"/>
          </a:p>
          <a:p>
            <a:pPr marL="0" indent="0">
              <a:buNone/>
            </a:pPr>
            <a:r>
              <a:rPr lang="en-US" sz="2400" dirty="0" smtClean="0"/>
              <a:t>This </a:t>
            </a:r>
            <a:r>
              <a:rPr lang="en-US" sz="2400" dirty="0"/>
              <a:t>proposal aims to easily fix the math problem in 1), and the blocker to business in 2).</a:t>
            </a:r>
          </a:p>
        </p:txBody>
      </p:sp>
    </p:spTree>
    <p:extLst>
      <p:ext uri="{BB962C8B-B14F-4D97-AF65-F5344CB8AC3E}">
        <p14:creationId xmlns:p14="http://schemas.microsoft.com/office/powerpoint/2010/main" val="347794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Replace in 8.3:</a:t>
            </a:r>
          </a:p>
          <a:p>
            <a:r>
              <a:rPr lang="en-US" dirty="0"/>
              <a:t>"The recipient must demonstrate the need for up to a 24-month supply of IP address resources under current ARIN policies and sign an RSA."</a:t>
            </a:r>
          </a:p>
          <a:p>
            <a:pPr marL="0" indent="0">
              <a:buNone/>
            </a:pPr>
            <a:r>
              <a:rPr lang="en-US" dirty="0" smtClean="0"/>
              <a:t>With: </a:t>
            </a:r>
          </a:p>
          <a:p>
            <a:pPr>
              <a:buFont typeface="Arial" panose="020B0604020202020204" pitchFamily="34" charset="0"/>
              <a:buChar char="•"/>
            </a:pPr>
            <a:r>
              <a:rPr lang="en-US" dirty="0" smtClean="0"/>
              <a:t>"</a:t>
            </a:r>
            <a:r>
              <a:rPr lang="en-US" dirty="0"/>
              <a:t>The recipient must demonstrate their 24 month needs for number resources. The transferred block(s) plus the amount of free addresses currently registered to the organization, must together not be larger than the demonstrated need. The recipient must sign an RSA."</a:t>
            </a:r>
          </a:p>
        </p:txBody>
      </p:sp>
    </p:spTree>
    <p:extLst>
      <p:ext uri="{BB962C8B-B14F-4D97-AF65-F5344CB8AC3E}">
        <p14:creationId xmlns:p14="http://schemas.microsoft.com/office/powerpoint/2010/main" val="167880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Draft Change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Replace in 8.3:</a:t>
            </a:r>
          </a:p>
          <a:p>
            <a:r>
              <a:rPr lang="en-US" dirty="0"/>
              <a:t>"The recipient must demonstrate </a:t>
            </a:r>
            <a:r>
              <a:rPr lang="en-US" b="1" dirty="0"/>
              <a:t>the</a:t>
            </a:r>
            <a:r>
              <a:rPr lang="en-US" dirty="0"/>
              <a:t> need for up to a 24-month supply of </a:t>
            </a:r>
            <a:r>
              <a:rPr lang="en-US" b="1" dirty="0"/>
              <a:t>IP address resources under current ARIN policies</a:t>
            </a:r>
            <a:r>
              <a:rPr lang="en-US" dirty="0"/>
              <a:t> and sign an RSA."</a:t>
            </a:r>
          </a:p>
          <a:p>
            <a:pPr marL="0" indent="0">
              <a:buNone/>
            </a:pPr>
            <a:r>
              <a:rPr lang="en-US" dirty="0"/>
              <a:t>With: </a:t>
            </a:r>
          </a:p>
          <a:p>
            <a:pPr>
              <a:buFont typeface="Arial" panose="020B0604020202020204" pitchFamily="34" charset="0"/>
              <a:buChar char="•"/>
            </a:pPr>
            <a:r>
              <a:rPr lang="en-US" dirty="0" smtClean="0"/>
              <a:t>"The </a:t>
            </a:r>
            <a:r>
              <a:rPr lang="en-US" dirty="0"/>
              <a:t>recipient must demonstrate </a:t>
            </a:r>
            <a:r>
              <a:rPr lang="en-US" b="1" dirty="0" smtClean="0"/>
              <a:t>their</a:t>
            </a:r>
            <a:r>
              <a:rPr lang="en-US" dirty="0" smtClean="0"/>
              <a:t> </a:t>
            </a:r>
            <a:r>
              <a:rPr lang="en-US" dirty="0"/>
              <a:t>need for up to a 24-month supply of </a:t>
            </a:r>
            <a:r>
              <a:rPr lang="en-US" b="1" dirty="0" smtClean="0"/>
              <a:t>number resources</a:t>
            </a:r>
            <a:r>
              <a:rPr lang="en-US" dirty="0"/>
              <a:t>. The transferred block(s</a:t>
            </a:r>
            <a:r>
              <a:rPr lang="en-US" dirty="0" smtClean="0"/>
              <a:t>), </a:t>
            </a:r>
            <a:r>
              <a:rPr lang="en-US" dirty="0"/>
              <a:t>plus the amount of free addresses currently registered to the organization, must together not be larger than the demonstrated need. The recipient must sign an RSA."</a:t>
            </a:r>
          </a:p>
        </p:txBody>
      </p:sp>
    </p:spTree>
    <p:extLst>
      <p:ext uri="{BB962C8B-B14F-4D97-AF65-F5344CB8AC3E}">
        <p14:creationId xmlns:p14="http://schemas.microsoft.com/office/powerpoint/2010/main" val="1322315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lnSpcReduction="10000"/>
          </a:bodyPr>
          <a:lstStyle/>
          <a:p>
            <a:r>
              <a:rPr lang="en-CA" dirty="0" smtClean="0"/>
              <a:t>Will this policy help new entrant issues post exhaustion?</a:t>
            </a:r>
          </a:p>
          <a:p>
            <a:endParaRPr lang="en-CA" dirty="0" smtClean="0"/>
          </a:p>
          <a:p>
            <a:r>
              <a:rPr lang="en-CA" dirty="0" smtClean="0"/>
              <a:t>What additions could be useful to the policy?</a:t>
            </a:r>
          </a:p>
          <a:p>
            <a:endParaRPr lang="en-CA" dirty="0" smtClean="0"/>
          </a:p>
          <a:p>
            <a:r>
              <a:rPr lang="en-CA" dirty="0" smtClean="0"/>
              <a:t>Does the suggested change create any issues?</a:t>
            </a:r>
            <a:endParaRPr lang="en-US" dirty="0" smtClean="0"/>
          </a:p>
          <a:p>
            <a:endParaRPr lang="en-US" dirty="0" smtClean="0"/>
          </a:p>
          <a:p>
            <a:r>
              <a:rPr lang="en-US" dirty="0" smtClean="0"/>
              <a:t>Questions, Comments?</a:t>
            </a:r>
          </a:p>
          <a:p>
            <a:endParaRPr lang="en-US" dirty="0"/>
          </a:p>
        </p:txBody>
      </p:sp>
    </p:spTree>
    <p:extLst>
      <p:ext uri="{BB962C8B-B14F-4D97-AF65-F5344CB8AC3E}">
        <p14:creationId xmlns:p14="http://schemas.microsoft.com/office/powerpoint/2010/main" val="1981573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351</TotalTime>
  <Words>462</Words>
  <Application>Microsoft Macintosh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ARIN-2014-8 Alignment of 8.3 Needs Requirements to Reality of Business</vt:lpstr>
      <vt:lpstr>Problem Statement</vt:lpstr>
      <vt:lpstr>Problem Statement (cont’d)</vt:lpstr>
      <vt:lpstr>Policy Statement</vt:lpstr>
      <vt:lpstr>Suggested Draft Change</vt:lpstr>
      <vt:lpstr>Discussion</vt:lpstr>
    </vt:vector>
  </TitlesOfParts>
  <Company>Bright House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ARIN-prop-201 Remove Sections 4.6 and 4.7</dc:title>
  <dc:creator>Christina Morris</dc:creator>
  <cp:lastModifiedBy>Einar Bohlin</cp:lastModifiedBy>
  <cp:revision>11</cp:revision>
  <dcterms:created xsi:type="dcterms:W3CDTF">2014-02-06T03:11:53Z</dcterms:created>
  <dcterms:modified xsi:type="dcterms:W3CDTF">2014-06-03T03:03:09Z</dcterms:modified>
</cp:coreProperties>
</file>