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2" r:id="rId3"/>
    <p:sldId id="258" r:id="rId4"/>
    <p:sldId id="259" r:id="rId5"/>
    <p:sldId id="261"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2" d="100"/>
          <a:sy n="62" d="100"/>
        </p:scale>
        <p:origin x="-85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68E1B5-1D25-B440-95AE-D90A5DCC32AD}" type="datetimeFigureOut">
              <a:rPr lang="en-US" smtClean="0"/>
              <a:pPr/>
              <a:t>6/2/14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E262C-AC6B-FD45-A28C-D2D255734939}" type="slidenum">
              <a:rPr lang="en-US" smtClean="0"/>
              <a:pPr/>
              <a:t>‹#›</a:t>
            </a:fld>
            <a:endParaRPr lang="en-US"/>
          </a:p>
        </p:txBody>
      </p:sp>
    </p:spTree>
    <p:extLst>
      <p:ext uri="{BB962C8B-B14F-4D97-AF65-F5344CB8AC3E}">
        <p14:creationId xmlns:p14="http://schemas.microsoft.com/office/powerpoint/2010/main" val="4187589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68E1B5-1D25-B440-95AE-D90A5DCC32AD}" type="datetimeFigureOut">
              <a:rPr lang="en-US" smtClean="0"/>
              <a:pPr/>
              <a:t>6/2/14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E262C-AC6B-FD45-A28C-D2D255734939}" type="slidenum">
              <a:rPr lang="en-US" smtClean="0"/>
              <a:pPr/>
              <a:t>‹#›</a:t>
            </a:fld>
            <a:endParaRPr lang="en-US"/>
          </a:p>
        </p:txBody>
      </p:sp>
    </p:spTree>
    <p:extLst>
      <p:ext uri="{BB962C8B-B14F-4D97-AF65-F5344CB8AC3E}">
        <p14:creationId xmlns:p14="http://schemas.microsoft.com/office/powerpoint/2010/main" val="17981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68E1B5-1D25-B440-95AE-D90A5DCC32AD}" type="datetimeFigureOut">
              <a:rPr lang="en-US" smtClean="0"/>
              <a:pPr/>
              <a:t>6/2/14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E262C-AC6B-FD45-A28C-D2D255734939}" type="slidenum">
              <a:rPr lang="en-US" smtClean="0"/>
              <a:pPr/>
              <a:t>‹#›</a:t>
            </a:fld>
            <a:endParaRPr lang="en-US"/>
          </a:p>
        </p:txBody>
      </p:sp>
    </p:spTree>
    <p:extLst>
      <p:ext uri="{BB962C8B-B14F-4D97-AF65-F5344CB8AC3E}">
        <p14:creationId xmlns:p14="http://schemas.microsoft.com/office/powerpoint/2010/main" val="2636889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68E1B5-1D25-B440-95AE-D90A5DCC32AD}" type="datetimeFigureOut">
              <a:rPr lang="en-US" smtClean="0"/>
              <a:pPr/>
              <a:t>6/2/14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E262C-AC6B-FD45-A28C-D2D255734939}" type="slidenum">
              <a:rPr lang="en-US" smtClean="0"/>
              <a:pPr/>
              <a:t>‹#›</a:t>
            </a:fld>
            <a:endParaRPr lang="en-US"/>
          </a:p>
        </p:txBody>
      </p:sp>
    </p:spTree>
    <p:extLst>
      <p:ext uri="{BB962C8B-B14F-4D97-AF65-F5344CB8AC3E}">
        <p14:creationId xmlns:p14="http://schemas.microsoft.com/office/powerpoint/2010/main" val="1051924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68E1B5-1D25-B440-95AE-D90A5DCC32AD}" type="datetimeFigureOut">
              <a:rPr lang="en-US" smtClean="0"/>
              <a:pPr/>
              <a:t>6/2/14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E262C-AC6B-FD45-A28C-D2D255734939}" type="slidenum">
              <a:rPr lang="en-US" smtClean="0"/>
              <a:pPr/>
              <a:t>‹#›</a:t>
            </a:fld>
            <a:endParaRPr lang="en-US"/>
          </a:p>
        </p:txBody>
      </p:sp>
    </p:spTree>
    <p:extLst>
      <p:ext uri="{BB962C8B-B14F-4D97-AF65-F5344CB8AC3E}">
        <p14:creationId xmlns:p14="http://schemas.microsoft.com/office/powerpoint/2010/main" val="630892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68E1B5-1D25-B440-95AE-D90A5DCC32AD}" type="datetimeFigureOut">
              <a:rPr lang="en-US" smtClean="0"/>
              <a:pPr/>
              <a:t>6/2/14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AE262C-AC6B-FD45-A28C-D2D255734939}" type="slidenum">
              <a:rPr lang="en-US" smtClean="0"/>
              <a:pPr/>
              <a:t>‹#›</a:t>
            </a:fld>
            <a:endParaRPr lang="en-US"/>
          </a:p>
        </p:txBody>
      </p:sp>
    </p:spTree>
    <p:extLst>
      <p:ext uri="{BB962C8B-B14F-4D97-AF65-F5344CB8AC3E}">
        <p14:creationId xmlns:p14="http://schemas.microsoft.com/office/powerpoint/2010/main" val="1563756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68E1B5-1D25-B440-95AE-D90A5DCC32AD}" type="datetimeFigureOut">
              <a:rPr lang="en-US" smtClean="0"/>
              <a:pPr/>
              <a:t>6/2/14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AE262C-AC6B-FD45-A28C-D2D255734939}" type="slidenum">
              <a:rPr lang="en-US" smtClean="0"/>
              <a:pPr/>
              <a:t>‹#›</a:t>
            </a:fld>
            <a:endParaRPr lang="en-US"/>
          </a:p>
        </p:txBody>
      </p:sp>
    </p:spTree>
    <p:extLst>
      <p:ext uri="{BB962C8B-B14F-4D97-AF65-F5344CB8AC3E}">
        <p14:creationId xmlns:p14="http://schemas.microsoft.com/office/powerpoint/2010/main" val="1963609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68E1B5-1D25-B440-95AE-D90A5DCC32AD}" type="datetimeFigureOut">
              <a:rPr lang="en-US" smtClean="0"/>
              <a:pPr/>
              <a:t>6/2/14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AE262C-AC6B-FD45-A28C-D2D255734939}" type="slidenum">
              <a:rPr lang="en-US" smtClean="0"/>
              <a:pPr/>
              <a:t>‹#›</a:t>
            </a:fld>
            <a:endParaRPr lang="en-US"/>
          </a:p>
        </p:txBody>
      </p:sp>
    </p:spTree>
    <p:extLst>
      <p:ext uri="{BB962C8B-B14F-4D97-AF65-F5344CB8AC3E}">
        <p14:creationId xmlns:p14="http://schemas.microsoft.com/office/powerpoint/2010/main" val="787383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68E1B5-1D25-B440-95AE-D90A5DCC32AD}" type="datetimeFigureOut">
              <a:rPr lang="en-US" smtClean="0"/>
              <a:pPr/>
              <a:t>6/2/14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AE262C-AC6B-FD45-A28C-D2D255734939}" type="slidenum">
              <a:rPr lang="en-US" smtClean="0"/>
              <a:pPr/>
              <a:t>‹#›</a:t>
            </a:fld>
            <a:endParaRPr lang="en-US"/>
          </a:p>
        </p:txBody>
      </p:sp>
    </p:spTree>
    <p:extLst>
      <p:ext uri="{BB962C8B-B14F-4D97-AF65-F5344CB8AC3E}">
        <p14:creationId xmlns:p14="http://schemas.microsoft.com/office/powerpoint/2010/main" val="1552510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68E1B5-1D25-B440-95AE-D90A5DCC32AD}" type="datetimeFigureOut">
              <a:rPr lang="en-US" smtClean="0"/>
              <a:pPr/>
              <a:t>6/2/14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AE262C-AC6B-FD45-A28C-D2D255734939}" type="slidenum">
              <a:rPr lang="en-US" smtClean="0"/>
              <a:pPr/>
              <a:t>‹#›</a:t>
            </a:fld>
            <a:endParaRPr lang="en-US"/>
          </a:p>
        </p:txBody>
      </p:sp>
    </p:spTree>
    <p:extLst>
      <p:ext uri="{BB962C8B-B14F-4D97-AF65-F5344CB8AC3E}">
        <p14:creationId xmlns:p14="http://schemas.microsoft.com/office/powerpoint/2010/main" val="3350310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68E1B5-1D25-B440-95AE-D90A5DCC32AD}" type="datetimeFigureOut">
              <a:rPr lang="en-US" smtClean="0"/>
              <a:pPr/>
              <a:t>6/2/14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AE262C-AC6B-FD45-A28C-D2D255734939}" type="slidenum">
              <a:rPr lang="en-US" smtClean="0"/>
              <a:pPr/>
              <a:t>‹#›</a:t>
            </a:fld>
            <a:endParaRPr lang="en-US"/>
          </a:p>
        </p:txBody>
      </p:sp>
    </p:spTree>
    <p:extLst>
      <p:ext uri="{BB962C8B-B14F-4D97-AF65-F5344CB8AC3E}">
        <p14:creationId xmlns:p14="http://schemas.microsoft.com/office/powerpoint/2010/main" val="148230861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68E1B5-1D25-B440-95AE-D90A5DCC32AD}" type="datetimeFigureOut">
              <a:rPr lang="en-US" smtClean="0"/>
              <a:pPr/>
              <a:t>6/2/14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AE262C-AC6B-FD45-A28C-D2D255734939}" type="slidenum">
              <a:rPr lang="en-US" smtClean="0"/>
              <a:pPr/>
              <a:t>‹#›</a:t>
            </a:fld>
            <a:endParaRPr lang="en-US"/>
          </a:p>
        </p:txBody>
      </p:sp>
    </p:spTree>
    <p:extLst>
      <p:ext uri="{BB962C8B-B14F-4D97-AF65-F5344CB8AC3E}">
        <p14:creationId xmlns:p14="http://schemas.microsoft.com/office/powerpoint/2010/main" val="33668222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08001"/>
            <a:ext cx="7772400" cy="4078940"/>
          </a:xfrm>
        </p:spPr>
        <p:txBody>
          <a:bodyPr>
            <a:normAutofit/>
          </a:bodyPr>
          <a:lstStyle/>
          <a:p>
            <a:r>
              <a:rPr lang="en-US" sz="5400" dirty="0" smtClean="0"/>
              <a:t>ARIN-2014-17</a:t>
            </a:r>
            <a:r>
              <a:rPr lang="en-US" dirty="0" smtClean="0"/>
              <a:t/>
            </a:r>
            <a:br>
              <a:rPr lang="en-US" dirty="0" smtClean="0"/>
            </a:br>
            <a:endParaRPr lang="en-US" dirty="0"/>
          </a:p>
        </p:txBody>
      </p:sp>
      <p:sp>
        <p:nvSpPr>
          <p:cNvPr id="3" name="Subtitle 2"/>
          <p:cNvSpPr>
            <a:spLocks noGrp="1"/>
          </p:cNvSpPr>
          <p:nvPr>
            <p:ph type="subTitle" idx="1"/>
          </p:nvPr>
        </p:nvSpPr>
        <p:spPr>
          <a:xfrm>
            <a:off x="685800" y="2806700"/>
            <a:ext cx="7772400" cy="2832100"/>
          </a:xfrm>
        </p:spPr>
        <p:txBody>
          <a:bodyPr>
            <a:normAutofit/>
          </a:bodyPr>
          <a:lstStyle/>
          <a:p>
            <a:r>
              <a:rPr lang="en-US" sz="4800" dirty="0" smtClean="0"/>
              <a:t>Change Utilization Requirements from last-allocation to total-aggregate</a:t>
            </a:r>
            <a:endParaRPr lang="en-US" sz="4800" dirty="0"/>
          </a:p>
        </p:txBody>
      </p:sp>
    </p:spTree>
    <p:extLst>
      <p:ext uri="{BB962C8B-B14F-4D97-AF65-F5344CB8AC3E}">
        <p14:creationId xmlns:p14="http://schemas.microsoft.com/office/powerpoint/2010/main" val="2171572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Statement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Utilization requirements for new requests are being calculated on a per allocation basis rather than in aggregate. </a:t>
            </a:r>
          </a:p>
          <a:p>
            <a:r>
              <a:rPr lang="en-US" dirty="0" smtClean="0"/>
              <a:t>For example, if an organization has 4 x /22 and 3 of them are utilized 100% and the fourth utilized at 75%, that request would be denied. This is a bit out of balance as an organization with a single /20 utilized at 80% would have less efficient utilization but would be eligible to request additional space.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Statement</a:t>
            </a:r>
            <a:endParaRPr lang="en-US" dirty="0"/>
          </a:p>
        </p:txBody>
      </p:sp>
      <p:sp>
        <p:nvSpPr>
          <p:cNvPr id="3" name="Content Placeholder 2"/>
          <p:cNvSpPr>
            <a:spLocks noGrp="1"/>
          </p:cNvSpPr>
          <p:nvPr>
            <p:ph idx="1"/>
          </p:nvPr>
        </p:nvSpPr>
        <p:spPr>
          <a:xfrm>
            <a:off x="457200" y="1219200"/>
            <a:ext cx="8229600" cy="4906963"/>
          </a:xfrm>
        </p:spPr>
        <p:txBody>
          <a:bodyPr>
            <a:noAutofit/>
          </a:bodyPr>
          <a:lstStyle/>
          <a:p>
            <a:r>
              <a:rPr lang="en-US" sz="2400" dirty="0" smtClean="0"/>
              <a:t>Section 4.2.4.1- Change text to read: "ISPs must have efficiently utilized all previous allocations, in aggregate, to at least 80% in order to receive additional space. This includes all space reassigned to their customers. Please note that until your prior utilization is verified to meet the 80% requirement, ARIN can neither process nor approve a request for additional addresses."</a:t>
            </a:r>
          </a:p>
          <a:p>
            <a:r>
              <a:rPr lang="en-US" sz="2400" dirty="0" smtClean="0"/>
              <a:t>Section 4.3.6.1- Change text to read: "End-users must have efficiently utilized all previous assignments, in aggregate, to at least 80% in order to receive additional space, and must provide ARIN with utilization details. The prefix size for an additional assignment is determined by applying the policies found in Section 4.3 of the NRPM."</a:t>
            </a:r>
          </a:p>
        </p:txBody>
      </p:sp>
    </p:spTree>
    <p:extLst>
      <p:ext uri="{BB962C8B-B14F-4D97-AF65-F5344CB8AC3E}">
        <p14:creationId xmlns:p14="http://schemas.microsoft.com/office/powerpoint/2010/main" val="2684949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Info</a:t>
            </a:r>
            <a:endParaRPr lang="en-US" dirty="0"/>
          </a:p>
        </p:txBody>
      </p:sp>
      <p:sp>
        <p:nvSpPr>
          <p:cNvPr id="3" name="Content Placeholder 2"/>
          <p:cNvSpPr>
            <a:spLocks noGrp="1"/>
          </p:cNvSpPr>
          <p:nvPr>
            <p:ph idx="1"/>
          </p:nvPr>
        </p:nvSpPr>
        <p:spPr/>
        <p:txBody>
          <a:bodyPr>
            <a:normAutofit/>
          </a:bodyPr>
          <a:lstStyle/>
          <a:p>
            <a:r>
              <a:rPr lang="en-US" dirty="0" smtClean="0"/>
              <a:t>Open questions: </a:t>
            </a:r>
          </a:p>
          <a:p>
            <a:pPr lvl="1"/>
            <a:r>
              <a:rPr lang="en-US" dirty="0" smtClean="0"/>
              <a:t>How does or should this policy impact the existing utilization requirements within the Multiple Discrete Networks policy (section 4.5)?</a:t>
            </a:r>
          </a:p>
          <a:p>
            <a:pPr>
              <a:buNone/>
            </a:pPr>
            <a:endParaRPr lang="en-US" dirty="0"/>
          </a:p>
        </p:txBody>
      </p:sp>
    </p:spTree>
    <p:extLst>
      <p:ext uri="{BB962C8B-B14F-4D97-AF65-F5344CB8AC3E}">
        <p14:creationId xmlns:p14="http://schemas.microsoft.com/office/powerpoint/2010/main" val="3337804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a:t>
            </a:r>
            <a:endParaRPr lang="en-US" dirty="0"/>
          </a:p>
        </p:txBody>
      </p:sp>
      <p:sp>
        <p:nvSpPr>
          <p:cNvPr id="3" name="Content Placeholder 2"/>
          <p:cNvSpPr>
            <a:spLocks noGrp="1"/>
          </p:cNvSpPr>
          <p:nvPr>
            <p:ph idx="1"/>
          </p:nvPr>
        </p:nvSpPr>
        <p:spPr/>
        <p:txBody>
          <a:bodyPr/>
          <a:lstStyle/>
          <a:p>
            <a:r>
              <a:rPr lang="en-US" dirty="0" smtClean="0"/>
              <a:t>Do you believe that the current utilization requirements need to be changed?</a:t>
            </a:r>
          </a:p>
          <a:p>
            <a:r>
              <a:rPr lang="en-US" dirty="0" smtClean="0"/>
              <a:t>Does this draft policy represent a good way to fix the issue raised in the problem statement?</a:t>
            </a:r>
          </a:p>
          <a:p>
            <a:r>
              <a:rPr lang="en-US" dirty="0" smtClean="0"/>
              <a:t> Do you support this policy draft?</a:t>
            </a:r>
          </a:p>
          <a:p>
            <a:endParaRPr lang="en-US" dirty="0"/>
          </a:p>
        </p:txBody>
      </p:sp>
    </p:spTree>
    <p:extLst>
      <p:ext uri="{BB962C8B-B14F-4D97-AF65-F5344CB8AC3E}">
        <p14:creationId xmlns:p14="http://schemas.microsoft.com/office/powerpoint/2010/main" val="32509372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TotalTime>
  <Words>307</Words>
  <Application>Microsoft Macintosh PowerPoint</Application>
  <PresentationFormat>On-screen Show (4:3)</PresentationFormat>
  <Paragraphs>15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ARIN-2014-17 </vt:lpstr>
      <vt:lpstr>Problem Statement</vt:lpstr>
      <vt:lpstr>Policy Statement</vt:lpstr>
      <vt:lpstr>Additional Info</vt:lpstr>
      <vt:lpstr>Discussion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ARIN-2014-17: Change Utilization Requirements from last-allocation to total-aggregate</dc:title>
  <dc:creator>Andrew Dul</dc:creator>
  <cp:lastModifiedBy>Einar Bohlin</cp:lastModifiedBy>
  <cp:revision>7</cp:revision>
  <dcterms:created xsi:type="dcterms:W3CDTF">2014-01-25T22:25:07Z</dcterms:created>
  <dcterms:modified xsi:type="dcterms:W3CDTF">2014-06-02T20:53:27Z</dcterms:modified>
</cp:coreProperties>
</file>