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20"/>
  </p:notesMasterIdLst>
  <p:handoutMasterIdLst>
    <p:handoutMasterId r:id="rId21"/>
  </p:handoutMasterIdLst>
  <p:sldIdLst>
    <p:sldId id="267" r:id="rId3"/>
    <p:sldId id="268"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5" d="100"/>
          <a:sy n="85" d="100"/>
        </p:scale>
        <p:origin x="-1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6/2/14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6/2/14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613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747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848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371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546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0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pPr/>
              <a:t>‹#›</a:t>
            </a:fld>
            <a:endParaRPr lang="en-US" dirty="0"/>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057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8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749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2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114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606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6338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26308" y="6345047"/>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83D1-AE18-1A41-B648-2764F37F6F22}"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52E12-D6F6-634F-BA8F-D6835FAB08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009836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erit.edu/research/pdf/2013/ipv6_darknet_paper_r6098.pdf" TargetMode="External"/><Relationship Id="rId4" Type="http://schemas.openxmlformats.org/officeDocument/2006/relationships/hyperlink" Target="https://www.arin.net/participate/acsp/suggestions/2014-3.html" TargetMode="External"/><Relationship Id="rId1" Type="http://schemas.openxmlformats.org/officeDocument/2006/relationships/slideLayout" Target="../slideLayouts/slideLayout5.xml"/><Relationship Id="rId2" Type="http://schemas.openxmlformats.org/officeDocument/2006/relationships/hyperlink" Target="https://www.nanog.org/meetings/abstract?id=228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464" y="2637602"/>
            <a:ext cx="379656" cy="323165"/>
          </a:xfrm>
          <a:prstGeom prst="rect">
            <a:avLst/>
          </a:prstGeom>
          <a:noFill/>
        </p:spPr>
        <p:txBody>
          <a:bodyPr wrap="none" rtlCol="0">
            <a:spAutoFit/>
          </a:bodyPr>
          <a:lstStyle/>
          <a:p>
            <a:r>
              <a:rPr lang="en-US" sz="1500" b="1" dirty="0" smtClean="0">
                <a:solidFill>
                  <a:srgbClr val="2C86BA"/>
                </a:solidFill>
              </a:rPr>
              <a:t>60</a:t>
            </a:r>
            <a:endParaRPr lang="en-US" sz="1500" b="1" dirty="0">
              <a:solidFill>
                <a:srgbClr val="2C86BA"/>
              </a:solidFill>
            </a:endParaRPr>
          </a:p>
        </p:txBody>
      </p:sp>
      <p:sp>
        <p:nvSpPr>
          <p:cNvPr id="3" name="TextBox 2"/>
          <p:cNvSpPr txBox="1"/>
          <p:nvPr/>
        </p:nvSpPr>
        <p:spPr>
          <a:xfrm>
            <a:off x="0" y="3490544"/>
            <a:ext cx="9143999" cy="2308324"/>
          </a:xfrm>
          <a:prstGeom prst="rect">
            <a:avLst/>
          </a:prstGeom>
          <a:noFill/>
        </p:spPr>
        <p:txBody>
          <a:bodyPr wrap="square" rtlCol="0">
            <a:spAutoFit/>
          </a:bodyPr>
          <a:lstStyle/>
          <a:p>
            <a:pPr algn="ctr"/>
            <a:r>
              <a:rPr lang="en-US" sz="4800" dirty="0" smtClean="0"/>
              <a:t>Recommended Draft </a:t>
            </a:r>
            <a:r>
              <a:rPr lang="en-US" sz="4800" dirty="0"/>
              <a:t>Policy ARIN</a:t>
            </a:r>
            <a:r>
              <a:rPr lang="en-US" sz="4800" dirty="0" smtClean="0"/>
              <a:t>-2014-12</a:t>
            </a:r>
          </a:p>
          <a:p>
            <a:pPr algn="ctr"/>
            <a:r>
              <a:rPr lang="en-US" sz="4800" dirty="0"/>
              <a:t>Anti-hijack Policy</a:t>
            </a:r>
            <a:endParaRPr lang="en-US" sz="36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257638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Recommended </a:t>
            </a:r>
            <a:r>
              <a:rPr lang="en-US" dirty="0"/>
              <a:t>Policy </a:t>
            </a:r>
            <a:r>
              <a:rPr lang="en-US" dirty="0" smtClean="0"/>
              <a:t>Text</a:t>
            </a:r>
            <a:br>
              <a:rPr lang="en-US" dirty="0" smtClean="0"/>
            </a:br>
            <a:r>
              <a:rPr lang="en-US" sz="2000" dirty="0" smtClean="0">
                <a:solidFill>
                  <a:srgbClr val="0000FF"/>
                </a:solidFill>
              </a:rPr>
              <a:t>Blue New or Changed Text</a:t>
            </a:r>
            <a:endParaRPr lang="en-US" sz="2400" dirty="0">
              <a:solidFill>
                <a:srgbClr val="0000FF"/>
              </a:solidFill>
            </a:endParaRPr>
          </a:p>
        </p:txBody>
      </p:sp>
      <p:sp>
        <p:nvSpPr>
          <p:cNvPr id="3" name="Content Placeholder 2"/>
          <p:cNvSpPr>
            <a:spLocks noGrp="1"/>
          </p:cNvSpPr>
          <p:nvPr>
            <p:ph idx="1"/>
          </p:nvPr>
        </p:nvSpPr>
        <p:spPr>
          <a:xfrm>
            <a:off x="457199" y="1417638"/>
            <a:ext cx="8473987" cy="5057172"/>
          </a:xfrm>
        </p:spPr>
        <p:txBody>
          <a:bodyPr>
            <a:noAutofit/>
          </a:bodyPr>
          <a:lstStyle/>
          <a:p>
            <a:pPr marL="0" indent="0">
              <a:buNone/>
            </a:pPr>
            <a:r>
              <a:rPr lang="en-US" sz="2300" dirty="0">
                <a:solidFill>
                  <a:srgbClr val="800000"/>
                </a:solidFill>
              </a:rPr>
              <a:t>11.7 Resource Allocation </a:t>
            </a:r>
            <a:r>
              <a:rPr lang="en-US" sz="2300" dirty="0">
                <a:solidFill>
                  <a:srgbClr val="0000FF"/>
                </a:solidFill>
              </a:rPr>
              <a:t>Guidelines</a:t>
            </a:r>
          </a:p>
          <a:p>
            <a:pPr marL="0" indent="0">
              <a:buNone/>
            </a:pPr>
            <a:endParaRPr lang="en-US" sz="1000" dirty="0">
              <a:solidFill>
                <a:srgbClr val="800000"/>
              </a:solidFill>
            </a:endParaRPr>
          </a:p>
          <a:p>
            <a:pPr marL="0" indent="0">
              <a:buNone/>
            </a:pPr>
            <a:r>
              <a:rPr lang="en-US" sz="2300" dirty="0">
                <a:solidFill>
                  <a:srgbClr val="800000"/>
                </a:solidFill>
              </a:rPr>
              <a:t>The Numbering Resources requested come from the global Internet Resource space, </a:t>
            </a:r>
            <a:r>
              <a:rPr lang="en-US" sz="2300" dirty="0">
                <a:solidFill>
                  <a:srgbClr val="0000FF"/>
                </a:solidFill>
              </a:rPr>
              <a:t>do not overlap currently assigned space, </a:t>
            </a:r>
            <a:r>
              <a:rPr lang="en-US" sz="2300" dirty="0">
                <a:solidFill>
                  <a:srgbClr val="800000"/>
                </a:solidFill>
              </a:rPr>
              <a:t>and are not from private or other non-routable Internet Resource space. The allocation size should be consistent with the existing ARIN minimum allocation sizes, unless small allocations are intended to be explicitly part of the experiment. If an organization requires more resource than stipulated by the minimum allocation sizes in force at the time of their request, their experimental documentation should have clearly described and justified why this is required.</a:t>
            </a:r>
          </a:p>
          <a:p>
            <a:pPr marL="0" indent="0">
              <a:buNone/>
            </a:pPr>
            <a:endParaRPr lang="en-US" sz="1000" dirty="0">
              <a:solidFill>
                <a:srgbClr val="800000"/>
              </a:solidFill>
            </a:endParaRPr>
          </a:p>
          <a:p>
            <a:pPr marL="0" indent="0">
              <a:buNone/>
            </a:pPr>
            <a:r>
              <a:rPr lang="en-US" sz="2300" dirty="0">
                <a:solidFill>
                  <a:srgbClr val="0000FF"/>
                </a:solidFill>
              </a:rPr>
              <a:t>All research allocations must be registered publicly in </a:t>
            </a:r>
            <a:r>
              <a:rPr lang="en-US" sz="2300" dirty="0" err="1">
                <a:solidFill>
                  <a:srgbClr val="0000FF"/>
                </a:solidFill>
              </a:rPr>
              <a:t>W</a:t>
            </a:r>
            <a:r>
              <a:rPr lang="en-US" sz="2300" dirty="0" err="1" smtClean="0">
                <a:solidFill>
                  <a:srgbClr val="0000FF"/>
                </a:solidFill>
              </a:rPr>
              <a:t>hois</a:t>
            </a:r>
            <a:r>
              <a:rPr lang="en-US" sz="2300" dirty="0">
                <a:solidFill>
                  <a:srgbClr val="0000FF"/>
                </a:solidFill>
              </a:rPr>
              <a:t>. Each research allocation will be designated as a research allocation with a comment indicating when the allocation will end.</a:t>
            </a:r>
          </a:p>
        </p:txBody>
      </p:sp>
    </p:spTree>
    <p:extLst>
      <p:ext uri="{BB962C8B-B14F-4D97-AF65-F5344CB8AC3E}">
        <p14:creationId xmlns:p14="http://schemas.microsoft.com/office/powerpoint/2010/main" val="27341402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Discussions on PPML</a:t>
            </a:r>
            <a:endParaRPr lang="en-US" dirty="0"/>
          </a:p>
        </p:txBody>
      </p:sp>
      <p:sp>
        <p:nvSpPr>
          <p:cNvPr id="3" name="Content Placeholder 2"/>
          <p:cNvSpPr>
            <a:spLocks noGrp="1"/>
          </p:cNvSpPr>
          <p:nvPr>
            <p:ph idx="1"/>
          </p:nvPr>
        </p:nvSpPr>
        <p:spPr/>
        <p:txBody>
          <a:bodyPr>
            <a:normAutofit lnSpcReduction="10000"/>
          </a:bodyPr>
          <a:lstStyle/>
          <a:p>
            <a:r>
              <a:rPr lang="en-US" dirty="0" smtClean="0"/>
              <a:t>Have focused on the 3</a:t>
            </a:r>
            <a:r>
              <a:rPr lang="en-US" baseline="30000" dirty="0" smtClean="0"/>
              <a:t>rd</a:t>
            </a:r>
            <a:r>
              <a:rPr lang="en-US" dirty="0" smtClean="0"/>
              <a:t> sentence, which is not related to the problem statement, and has not been modified by the policy proposal.  However, the text does seem awkward. </a:t>
            </a:r>
            <a:endParaRPr lang="en-US" dirty="0"/>
          </a:p>
          <a:p>
            <a:pPr marL="0" indent="0">
              <a:buNone/>
            </a:pPr>
            <a:endParaRPr lang="en-US" sz="1700" dirty="0"/>
          </a:p>
          <a:p>
            <a:pPr marL="400050" lvl="1" indent="0">
              <a:buNone/>
            </a:pPr>
            <a:r>
              <a:rPr lang="en-US" dirty="0">
                <a:solidFill>
                  <a:srgbClr val="800000"/>
                </a:solidFill>
              </a:rPr>
              <a:t>If an organization requires more resource than stipulated by the minimum allocation sizes in force at the time of their request, their experimental documentation should have clearly described and justified why this is required</a:t>
            </a:r>
            <a:r>
              <a:rPr lang="en-US" dirty="0" smtClean="0">
                <a:solidFill>
                  <a:srgbClr val="800000"/>
                </a:solidFill>
              </a:rPr>
              <a:t>.</a:t>
            </a:r>
          </a:p>
          <a:p>
            <a:pPr marL="400050" lvl="1" indent="0">
              <a:buNone/>
            </a:pPr>
            <a:endParaRPr lang="en-US" dirty="0">
              <a:solidFill>
                <a:srgbClr val="800000"/>
              </a:solidFill>
            </a:endParaRPr>
          </a:p>
        </p:txBody>
      </p:sp>
    </p:spTree>
    <p:extLst>
      <p:ext uri="{BB962C8B-B14F-4D97-AF65-F5344CB8AC3E}">
        <p14:creationId xmlns:p14="http://schemas.microsoft.com/office/powerpoint/2010/main" val="116855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Editorial Changes</a:t>
            </a:r>
            <a:endParaRPr lang="en-US" dirty="0"/>
          </a:p>
        </p:txBody>
      </p:sp>
      <p:sp>
        <p:nvSpPr>
          <p:cNvPr id="3" name="Content Placeholder 2"/>
          <p:cNvSpPr>
            <a:spLocks noGrp="1"/>
          </p:cNvSpPr>
          <p:nvPr>
            <p:ph idx="1"/>
          </p:nvPr>
        </p:nvSpPr>
        <p:spPr>
          <a:xfrm>
            <a:off x="457199" y="1600201"/>
            <a:ext cx="8418167" cy="4875734"/>
          </a:xfrm>
        </p:spPr>
        <p:txBody>
          <a:bodyPr>
            <a:normAutofit lnSpcReduction="10000"/>
          </a:bodyPr>
          <a:lstStyle/>
          <a:p>
            <a:r>
              <a:rPr lang="en-US" dirty="0" smtClean="0"/>
              <a:t>Even though not associated with the problem statement at hand, an Editorial Change would seem to be in order to clarify the original intent of the policy.</a:t>
            </a:r>
          </a:p>
          <a:p>
            <a:pPr marL="0" indent="0">
              <a:buNone/>
            </a:pPr>
            <a:endParaRPr lang="en-US" sz="1600" dirty="0" smtClean="0"/>
          </a:p>
          <a:p>
            <a:pPr marL="400050" lvl="2" indent="0">
              <a:buNone/>
            </a:pPr>
            <a:r>
              <a:rPr lang="en-US" sz="2800" dirty="0">
                <a:solidFill>
                  <a:srgbClr val="800000"/>
                </a:solidFill>
              </a:rPr>
              <a:t>If an organization requires more </a:t>
            </a:r>
            <a:r>
              <a:rPr lang="en-US" sz="2800" strike="sngStrike" dirty="0" smtClean="0">
                <a:solidFill>
                  <a:srgbClr val="0000FF"/>
                </a:solidFill>
              </a:rPr>
              <a:t>resource</a:t>
            </a:r>
            <a:r>
              <a:rPr lang="en-US" sz="2800" dirty="0" smtClean="0">
                <a:solidFill>
                  <a:srgbClr val="800000"/>
                </a:solidFill>
              </a:rPr>
              <a:t> </a:t>
            </a:r>
            <a:r>
              <a:rPr lang="en-US" sz="2800" dirty="0" smtClean="0">
                <a:solidFill>
                  <a:srgbClr val="0000FF"/>
                </a:solidFill>
              </a:rPr>
              <a:t>resources</a:t>
            </a:r>
            <a:r>
              <a:rPr lang="en-US" sz="2800" dirty="0" smtClean="0">
                <a:solidFill>
                  <a:srgbClr val="800000"/>
                </a:solidFill>
              </a:rPr>
              <a:t> </a:t>
            </a:r>
            <a:r>
              <a:rPr lang="en-US" sz="2800" dirty="0">
                <a:solidFill>
                  <a:srgbClr val="800000"/>
                </a:solidFill>
              </a:rPr>
              <a:t>than stipulated by the </a:t>
            </a:r>
            <a:r>
              <a:rPr lang="en-US" sz="2800" dirty="0" smtClean="0">
                <a:solidFill>
                  <a:srgbClr val="0000FF"/>
                </a:solidFill>
              </a:rPr>
              <a:t>applicable</a:t>
            </a:r>
            <a:r>
              <a:rPr lang="en-US" sz="2800" dirty="0" smtClean="0"/>
              <a:t> </a:t>
            </a:r>
            <a:r>
              <a:rPr lang="en-US" sz="2800" dirty="0" smtClean="0">
                <a:solidFill>
                  <a:srgbClr val="800000"/>
                </a:solidFill>
              </a:rPr>
              <a:t>minimum </a:t>
            </a:r>
            <a:r>
              <a:rPr lang="en-US" sz="2800" dirty="0">
                <a:solidFill>
                  <a:srgbClr val="800000"/>
                </a:solidFill>
              </a:rPr>
              <a:t>allocation </a:t>
            </a:r>
            <a:r>
              <a:rPr lang="en-US" sz="2800" strike="sngStrike" dirty="0">
                <a:solidFill>
                  <a:srgbClr val="0000FF"/>
                </a:solidFill>
              </a:rPr>
              <a:t>sizes</a:t>
            </a:r>
            <a:r>
              <a:rPr lang="en-US" sz="2800" dirty="0">
                <a:solidFill>
                  <a:srgbClr val="800000"/>
                </a:solidFill>
              </a:rPr>
              <a:t> </a:t>
            </a:r>
            <a:r>
              <a:rPr lang="en-US" sz="2800" dirty="0">
                <a:solidFill>
                  <a:srgbClr val="0000FF"/>
                </a:solidFill>
              </a:rPr>
              <a:t>s</a:t>
            </a:r>
            <a:r>
              <a:rPr lang="en-US" sz="2800" dirty="0" smtClean="0">
                <a:solidFill>
                  <a:srgbClr val="0000FF"/>
                </a:solidFill>
              </a:rPr>
              <a:t>ize</a:t>
            </a:r>
            <a:r>
              <a:rPr lang="en-US" sz="2800" dirty="0" smtClean="0">
                <a:solidFill>
                  <a:srgbClr val="800000"/>
                </a:solidFill>
              </a:rPr>
              <a:t> in </a:t>
            </a:r>
            <a:r>
              <a:rPr lang="en-US" sz="2800" dirty="0">
                <a:solidFill>
                  <a:srgbClr val="800000"/>
                </a:solidFill>
              </a:rPr>
              <a:t>force at the time of </a:t>
            </a:r>
            <a:r>
              <a:rPr lang="en-US" sz="2800" strike="sngStrike" dirty="0">
                <a:solidFill>
                  <a:srgbClr val="0000FF"/>
                </a:solidFill>
              </a:rPr>
              <a:t>their</a:t>
            </a:r>
            <a:r>
              <a:rPr lang="en-US" sz="2800" dirty="0">
                <a:solidFill>
                  <a:srgbClr val="800000"/>
                </a:solidFill>
              </a:rPr>
              <a:t> </a:t>
            </a:r>
            <a:r>
              <a:rPr lang="en-US" sz="2800" dirty="0" smtClean="0">
                <a:solidFill>
                  <a:srgbClr val="0000FF"/>
                </a:solidFill>
              </a:rPr>
              <a:t>its</a:t>
            </a:r>
            <a:r>
              <a:rPr lang="en-US" sz="2800" dirty="0" smtClean="0">
                <a:solidFill>
                  <a:srgbClr val="800000"/>
                </a:solidFill>
              </a:rPr>
              <a:t> request</a:t>
            </a:r>
            <a:r>
              <a:rPr lang="en-US" sz="2800" dirty="0">
                <a:solidFill>
                  <a:srgbClr val="800000"/>
                </a:solidFill>
              </a:rPr>
              <a:t>, </a:t>
            </a:r>
            <a:r>
              <a:rPr lang="en-US" sz="2800" strike="sngStrike" dirty="0">
                <a:solidFill>
                  <a:srgbClr val="0000FF"/>
                </a:solidFill>
              </a:rPr>
              <a:t>their</a:t>
            </a:r>
            <a:r>
              <a:rPr lang="en-US" sz="2800" dirty="0">
                <a:solidFill>
                  <a:srgbClr val="800000"/>
                </a:solidFill>
              </a:rPr>
              <a:t> </a:t>
            </a:r>
            <a:r>
              <a:rPr lang="en-US" sz="2800" strike="sngStrike" dirty="0">
                <a:solidFill>
                  <a:srgbClr val="0000FF"/>
                </a:solidFill>
              </a:rPr>
              <a:t>experimental documentation </a:t>
            </a:r>
            <a:r>
              <a:rPr lang="en-US" sz="2800" strike="sngStrike" dirty="0" smtClean="0">
                <a:solidFill>
                  <a:srgbClr val="0000FF"/>
                </a:solidFill>
              </a:rPr>
              <a:t>should have</a:t>
            </a:r>
            <a:r>
              <a:rPr lang="en-US" sz="2800" dirty="0" smtClean="0">
                <a:solidFill>
                  <a:srgbClr val="0000FF"/>
                </a:solidFill>
              </a:rPr>
              <a:t> the request must</a:t>
            </a:r>
            <a:r>
              <a:rPr lang="en-US" sz="2800" dirty="0" smtClean="0">
                <a:solidFill>
                  <a:srgbClr val="800000"/>
                </a:solidFill>
              </a:rPr>
              <a:t> clearly </a:t>
            </a:r>
            <a:r>
              <a:rPr lang="en-US" sz="2800" strike="sngStrike" dirty="0" smtClean="0">
                <a:solidFill>
                  <a:srgbClr val="0000FF"/>
                </a:solidFill>
              </a:rPr>
              <a:t>described</a:t>
            </a:r>
            <a:r>
              <a:rPr lang="en-US" sz="2800" dirty="0" smtClean="0">
                <a:solidFill>
                  <a:srgbClr val="800000"/>
                </a:solidFill>
              </a:rPr>
              <a:t> </a:t>
            </a:r>
            <a:r>
              <a:rPr lang="en-US" sz="2800" dirty="0" smtClean="0">
                <a:solidFill>
                  <a:srgbClr val="0000FF"/>
                </a:solidFill>
              </a:rPr>
              <a:t>describe</a:t>
            </a:r>
            <a:r>
              <a:rPr lang="en-US" sz="2800" dirty="0" smtClean="0">
                <a:solidFill>
                  <a:srgbClr val="800000"/>
                </a:solidFill>
              </a:rPr>
              <a:t> and </a:t>
            </a:r>
            <a:r>
              <a:rPr lang="en-US" sz="2800" strike="sngStrike" dirty="0" smtClean="0">
                <a:solidFill>
                  <a:srgbClr val="0000FF"/>
                </a:solidFill>
              </a:rPr>
              <a:t>justified</a:t>
            </a:r>
            <a:r>
              <a:rPr lang="en-US" sz="2800" dirty="0" smtClean="0">
                <a:solidFill>
                  <a:srgbClr val="800000"/>
                </a:solidFill>
              </a:rPr>
              <a:t> </a:t>
            </a:r>
            <a:r>
              <a:rPr lang="en-US" sz="2800" dirty="0" smtClean="0">
                <a:solidFill>
                  <a:srgbClr val="0000FF"/>
                </a:solidFill>
              </a:rPr>
              <a:t>justify</a:t>
            </a:r>
            <a:r>
              <a:rPr lang="en-US" sz="2800" dirty="0" smtClean="0">
                <a:solidFill>
                  <a:srgbClr val="800000"/>
                </a:solidFill>
              </a:rPr>
              <a:t> why </a:t>
            </a:r>
            <a:r>
              <a:rPr lang="en-US" sz="2800" strike="sngStrike" dirty="0" smtClean="0">
                <a:solidFill>
                  <a:srgbClr val="0000FF"/>
                </a:solidFill>
              </a:rPr>
              <a:t>this</a:t>
            </a:r>
            <a:r>
              <a:rPr lang="en-US" sz="2800" dirty="0" smtClean="0">
                <a:solidFill>
                  <a:srgbClr val="800000"/>
                </a:solidFill>
              </a:rPr>
              <a:t> </a:t>
            </a:r>
            <a:r>
              <a:rPr lang="en-US" sz="2800" dirty="0" smtClean="0">
                <a:solidFill>
                  <a:srgbClr val="0000FF"/>
                </a:solidFill>
              </a:rPr>
              <a:t>a larger allocation</a:t>
            </a:r>
            <a:r>
              <a:rPr lang="en-US" sz="2800" dirty="0" smtClean="0">
                <a:solidFill>
                  <a:srgbClr val="800000"/>
                </a:solidFill>
              </a:rPr>
              <a:t> is </a:t>
            </a:r>
            <a:r>
              <a:rPr lang="en-US" sz="2800" dirty="0">
                <a:solidFill>
                  <a:srgbClr val="800000"/>
                </a:solidFill>
              </a:rPr>
              <a:t>required</a:t>
            </a:r>
            <a:r>
              <a:rPr lang="en-US" sz="2800" dirty="0" smtClean="0">
                <a:solidFill>
                  <a:srgbClr val="800000"/>
                </a:solidFill>
              </a:rPr>
              <a:t>.</a:t>
            </a:r>
            <a:endParaRPr lang="en-US" sz="2800" dirty="0">
              <a:solidFill>
                <a:srgbClr val="800000"/>
              </a:solidFill>
            </a:endParaRPr>
          </a:p>
        </p:txBody>
      </p:sp>
    </p:spTree>
    <p:extLst>
      <p:ext uri="{BB962C8B-B14F-4D97-AF65-F5344CB8AC3E}">
        <p14:creationId xmlns:p14="http://schemas.microsoft.com/office/powerpoint/2010/main" val="133235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05" y="274638"/>
            <a:ext cx="8819547" cy="1143000"/>
          </a:xfrm>
        </p:spPr>
        <p:txBody>
          <a:bodyPr>
            <a:noAutofit/>
          </a:bodyPr>
          <a:lstStyle/>
          <a:p>
            <a:r>
              <a:rPr lang="en-US" dirty="0" smtClean="0"/>
              <a:t>Policy Statement w</a:t>
            </a:r>
            <a:r>
              <a:rPr lang="en-US" dirty="0"/>
              <a:t>/Editorial </a:t>
            </a:r>
            <a:r>
              <a:rPr lang="en-US" dirty="0" smtClean="0"/>
              <a:t>Changes</a:t>
            </a:r>
            <a:endParaRPr lang="en-US" dirty="0"/>
          </a:p>
        </p:txBody>
      </p:sp>
      <p:sp>
        <p:nvSpPr>
          <p:cNvPr id="3" name="Content Placeholder 2"/>
          <p:cNvSpPr>
            <a:spLocks noGrp="1"/>
          </p:cNvSpPr>
          <p:nvPr>
            <p:ph idx="1"/>
          </p:nvPr>
        </p:nvSpPr>
        <p:spPr>
          <a:xfrm>
            <a:off x="457200" y="1600200"/>
            <a:ext cx="8404212" cy="4525963"/>
          </a:xfrm>
        </p:spPr>
        <p:txBody>
          <a:bodyPr>
            <a:normAutofit/>
          </a:bodyPr>
          <a:lstStyle/>
          <a:p>
            <a:pPr marL="0" indent="0">
              <a:buNone/>
            </a:pPr>
            <a:r>
              <a:rPr lang="en-US" dirty="0"/>
              <a:t>Modify the section 11.7 heading to be more accurate. Modify the first sentence to prohibit overlapping assignments. Add text at the end to define how research allocations should be </a:t>
            </a:r>
            <a:r>
              <a:rPr lang="en-US" dirty="0" smtClean="0"/>
              <a:t>designated.  </a:t>
            </a:r>
          </a:p>
          <a:p>
            <a:pPr marL="0" indent="0">
              <a:buNone/>
            </a:pPr>
            <a:endParaRPr lang="en-US" sz="1600" dirty="0" smtClean="0"/>
          </a:p>
          <a:p>
            <a:pPr marL="0" indent="0">
              <a:buNone/>
            </a:pPr>
            <a:r>
              <a:rPr lang="en-US" dirty="0" smtClean="0"/>
              <a:t>Modify the third sentence to clarify the original policy intent regarding justification for allocations larger than the applicable minimum.</a:t>
            </a:r>
            <a:endParaRPr lang="en-US" dirty="0"/>
          </a:p>
        </p:txBody>
      </p:sp>
    </p:spTree>
    <p:extLst>
      <p:ext uri="{BB962C8B-B14F-4D97-AF65-F5344CB8AC3E}">
        <p14:creationId xmlns:p14="http://schemas.microsoft.com/office/powerpoint/2010/main" val="30090166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Text w/Editorial Changes</a:t>
            </a:r>
            <a:br>
              <a:rPr lang="en-US" dirty="0" smtClean="0"/>
            </a:br>
            <a:r>
              <a:rPr lang="en-US" sz="2000" dirty="0" smtClean="0">
                <a:solidFill>
                  <a:srgbClr val="0000FF"/>
                </a:solidFill>
              </a:rPr>
              <a:t>Blue New or Changed Text</a:t>
            </a:r>
            <a:endParaRPr lang="en-US" sz="2400" dirty="0">
              <a:solidFill>
                <a:srgbClr val="0000FF"/>
              </a:solidFill>
            </a:endParaRPr>
          </a:p>
        </p:txBody>
      </p:sp>
      <p:sp>
        <p:nvSpPr>
          <p:cNvPr id="3" name="Content Placeholder 2"/>
          <p:cNvSpPr>
            <a:spLocks noGrp="1"/>
          </p:cNvSpPr>
          <p:nvPr>
            <p:ph idx="1"/>
          </p:nvPr>
        </p:nvSpPr>
        <p:spPr>
          <a:xfrm>
            <a:off x="457199" y="1417638"/>
            <a:ext cx="8473987" cy="5057172"/>
          </a:xfrm>
        </p:spPr>
        <p:txBody>
          <a:bodyPr>
            <a:noAutofit/>
          </a:bodyPr>
          <a:lstStyle/>
          <a:p>
            <a:pPr marL="0" indent="0">
              <a:buNone/>
            </a:pPr>
            <a:r>
              <a:rPr lang="en-US" sz="2300" dirty="0">
                <a:solidFill>
                  <a:srgbClr val="800000"/>
                </a:solidFill>
              </a:rPr>
              <a:t>11.7 Resource Allocation </a:t>
            </a:r>
            <a:r>
              <a:rPr lang="en-US" sz="2300" dirty="0">
                <a:solidFill>
                  <a:srgbClr val="0000FF"/>
                </a:solidFill>
              </a:rPr>
              <a:t>Guidelines</a:t>
            </a:r>
          </a:p>
          <a:p>
            <a:pPr marL="0" indent="0">
              <a:buNone/>
            </a:pPr>
            <a:endParaRPr lang="en-US" sz="1000" dirty="0">
              <a:solidFill>
                <a:srgbClr val="800000"/>
              </a:solidFill>
            </a:endParaRPr>
          </a:p>
          <a:p>
            <a:pPr marL="0" indent="0">
              <a:buNone/>
            </a:pPr>
            <a:r>
              <a:rPr lang="en-US" sz="2300" dirty="0">
                <a:solidFill>
                  <a:srgbClr val="800000"/>
                </a:solidFill>
              </a:rPr>
              <a:t>The Numbering Resources requested come from the global Internet Resource space, </a:t>
            </a:r>
            <a:r>
              <a:rPr lang="en-US" sz="2300" dirty="0">
                <a:solidFill>
                  <a:srgbClr val="0000FF"/>
                </a:solidFill>
              </a:rPr>
              <a:t>do not overlap currently assigned space, </a:t>
            </a:r>
            <a:r>
              <a:rPr lang="en-US" sz="2300" dirty="0">
                <a:solidFill>
                  <a:srgbClr val="800000"/>
                </a:solidFill>
              </a:rPr>
              <a:t>and are not from private or other non-routable Internet Resource space. The allocation size should be consistent with the existing ARIN minimum allocation sizes, unless small allocations are intended to be explicitly part of the experiment. If an organization requires more </a:t>
            </a:r>
            <a:r>
              <a:rPr lang="en-US" sz="2300" dirty="0" smtClean="0">
                <a:solidFill>
                  <a:srgbClr val="0000FF"/>
                </a:solidFill>
              </a:rPr>
              <a:t>resources</a:t>
            </a:r>
            <a:r>
              <a:rPr lang="en-US" sz="2300" dirty="0" smtClean="0">
                <a:solidFill>
                  <a:srgbClr val="800000"/>
                </a:solidFill>
              </a:rPr>
              <a:t> </a:t>
            </a:r>
            <a:r>
              <a:rPr lang="en-US" sz="2300" dirty="0">
                <a:solidFill>
                  <a:srgbClr val="800000"/>
                </a:solidFill>
              </a:rPr>
              <a:t>than stipulated by the </a:t>
            </a:r>
            <a:r>
              <a:rPr lang="en-US" sz="2300" dirty="0" smtClean="0">
                <a:solidFill>
                  <a:srgbClr val="0000FF"/>
                </a:solidFill>
              </a:rPr>
              <a:t>applicable</a:t>
            </a:r>
            <a:r>
              <a:rPr lang="en-US" sz="2300" dirty="0" smtClean="0">
                <a:solidFill>
                  <a:srgbClr val="800000"/>
                </a:solidFill>
              </a:rPr>
              <a:t> minimum </a:t>
            </a:r>
            <a:r>
              <a:rPr lang="en-US" sz="2300" dirty="0">
                <a:solidFill>
                  <a:srgbClr val="800000"/>
                </a:solidFill>
              </a:rPr>
              <a:t>allocation </a:t>
            </a:r>
            <a:r>
              <a:rPr lang="en-US" sz="2300" dirty="0" smtClean="0">
                <a:solidFill>
                  <a:srgbClr val="0000FF"/>
                </a:solidFill>
              </a:rPr>
              <a:t>size</a:t>
            </a:r>
            <a:r>
              <a:rPr lang="en-US" sz="2300" dirty="0" smtClean="0">
                <a:solidFill>
                  <a:srgbClr val="800000"/>
                </a:solidFill>
              </a:rPr>
              <a:t> </a:t>
            </a:r>
            <a:r>
              <a:rPr lang="en-US" sz="2300" dirty="0">
                <a:solidFill>
                  <a:srgbClr val="800000"/>
                </a:solidFill>
              </a:rPr>
              <a:t>in force at the time of </a:t>
            </a:r>
            <a:r>
              <a:rPr lang="en-US" sz="2300" dirty="0" smtClean="0">
                <a:solidFill>
                  <a:srgbClr val="0000FF"/>
                </a:solidFill>
              </a:rPr>
              <a:t>its</a:t>
            </a:r>
            <a:r>
              <a:rPr lang="en-US" sz="2300" dirty="0" smtClean="0">
                <a:solidFill>
                  <a:srgbClr val="800000"/>
                </a:solidFill>
              </a:rPr>
              <a:t> request</a:t>
            </a:r>
            <a:r>
              <a:rPr lang="en-US" sz="2300" dirty="0">
                <a:solidFill>
                  <a:srgbClr val="800000"/>
                </a:solidFill>
              </a:rPr>
              <a:t>, </a:t>
            </a:r>
            <a:r>
              <a:rPr lang="en-US" sz="2300" dirty="0" smtClean="0">
                <a:solidFill>
                  <a:srgbClr val="0000FF"/>
                </a:solidFill>
              </a:rPr>
              <a:t>the request must</a:t>
            </a:r>
            <a:r>
              <a:rPr lang="en-US" sz="2300" dirty="0" smtClean="0">
                <a:solidFill>
                  <a:srgbClr val="800000"/>
                </a:solidFill>
              </a:rPr>
              <a:t> clearly </a:t>
            </a:r>
            <a:r>
              <a:rPr lang="en-US" sz="2300" dirty="0" smtClean="0">
                <a:solidFill>
                  <a:srgbClr val="0000FF"/>
                </a:solidFill>
              </a:rPr>
              <a:t>describe</a:t>
            </a:r>
            <a:r>
              <a:rPr lang="en-US" sz="2300" dirty="0" smtClean="0">
                <a:solidFill>
                  <a:srgbClr val="800000"/>
                </a:solidFill>
              </a:rPr>
              <a:t> </a:t>
            </a:r>
            <a:r>
              <a:rPr lang="en-US" sz="2300" dirty="0">
                <a:solidFill>
                  <a:srgbClr val="800000"/>
                </a:solidFill>
              </a:rPr>
              <a:t>and </a:t>
            </a:r>
            <a:r>
              <a:rPr lang="en-US" sz="2300" dirty="0" smtClean="0">
                <a:solidFill>
                  <a:srgbClr val="0000FF"/>
                </a:solidFill>
              </a:rPr>
              <a:t>justify</a:t>
            </a:r>
            <a:r>
              <a:rPr lang="en-US" sz="2300" dirty="0" smtClean="0">
                <a:solidFill>
                  <a:srgbClr val="800000"/>
                </a:solidFill>
              </a:rPr>
              <a:t> </a:t>
            </a:r>
            <a:r>
              <a:rPr lang="en-US" sz="2300" dirty="0">
                <a:solidFill>
                  <a:srgbClr val="800000"/>
                </a:solidFill>
              </a:rPr>
              <a:t>why </a:t>
            </a:r>
            <a:r>
              <a:rPr lang="en-US" sz="2300" dirty="0" smtClean="0">
                <a:solidFill>
                  <a:srgbClr val="0000FF"/>
                </a:solidFill>
              </a:rPr>
              <a:t>a larger allocation</a:t>
            </a:r>
            <a:r>
              <a:rPr lang="en-US" sz="2300" dirty="0" smtClean="0">
                <a:solidFill>
                  <a:srgbClr val="800000"/>
                </a:solidFill>
              </a:rPr>
              <a:t> is </a:t>
            </a:r>
            <a:r>
              <a:rPr lang="en-US" sz="2300" dirty="0">
                <a:solidFill>
                  <a:srgbClr val="800000"/>
                </a:solidFill>
              </a:rPr>
              <a:t>required.</a:t>
            </a:r>
          </a:p>
          <a:p>
            <a:pPr marL="0" indent="0">
              <a:buNone/>
            </a:pPr>
            <a:endParaRPr lang="en-US" sz="1000" dirty="0">
              <a:solidFill>
                <a:srgbClr val="800000"/>
              </a:solidFill>
            </a:endParaRPr>
          </a:p>
          <a:p>
            <a:pPr marL="0" indent="0">
              <a:buNone/>
            </a:pPr>
            <a:r>
              <a:rPr lang="en-US" sz="2300" dirty="0">
                <a:solidFill>
                  <a:srgbClr val="0000FF"/>
                </a:solidFill>
              </a:rPr>
              <a:t>All research allocations must be registered publicly in </a:t>
            </a:r>
            <a:r>
              <a:rPr lang="en-US" sz="2300" dirty="0" err="1">
                <a:solidFill>
                  <a:srgbClr val="0000FF"/>
                </a:solidFill>
              </a:rPr>
              <a:t>W</a:t>
            </a:r>
            <a:r>
              <a:rPr lang="en-US" sz="2300" dirty="0" err="1" smtClean="0">
                <a:solidFill>
                  <a:srgbClr val="0000FF"/>
                </a:solidFill>
              </a:rPr>
              <a:t>hois</a:t>
            </a:r>
            <a:r>
              <a:rPr lang="en-US" sz="2300" dirty="0">
                <a:solidFill>
                  <a:srgbClr val="0000FF"/>
                </a:solidFill>
              </a:rPr>
              <a:t>. Each research allocation will be designated as a research allocation with a comment indicating when the allocation will end.</a:t>
            </a:r>
          </a:p>
        </p:txBody>
      </p:sp>
    </p:spTree>
    <p:extLst>
      <p:ext uri="{BB962C8B-B14F-4D97-AF65-F5344CB8AC3E}">
        <p14:creationId xmlns:p14="http://schemas.microsoft.com/office/powerpoint/2010/main" val="31034380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Do you object the AC incorporating the Proposed </a:t>
            </a:r>
            <a:r>
              <a:rPr lang="en-US" dirty="0"/>
              <a:t>Editorial </a:t>
            </a:r>
            <a:r>
              <a:rPr lang="en-US" dirty="0" smtClean="0"/>
              <a:t>Changes based on PPML feedback prior to Last Call? </a:t>
            </a:r>
          </a:p>
          <a:p>
            <a:pPr lvl="1"/>
            <a:endParaRPr lang="en-US" dirty="0" smtClean="0"/>
          </a:p>
          <a:p>
            <a:pPr marL="0" indent="0">
              <a:buNone/>
            </a:pPr>
            <a:endParaRPr lang="en-US" dirty="0"/>
          </a:p>
        </p:txBody>
      </p:sp>
    </p:spTree>
    <p:extLst>
      <p:ext uri="{BB962C8B-B14F-4D97-AF65-F5344CB8AC3E}">
        <p14:creationId xmlns:p14="http://schemas.microsoft.com/office/powerpoint/2010/main" val="26629156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Context</a:t>
            </a:r>
            <a:endParaRPr lang="en-US" dirty="0"/>
          </a:p>
        </p:txBody>
      </p:sp>
      <p:sp>
        <p:nvSpPr>
          <p:cNvPr id="3" name="Content Placeholder 2"/>
          <p:cNvSpPr>
            <a:spLocks noGrp="1"/>
          </p:cNvSpPr>
          <p:nvPr>
            <p:ph idx="1"/>
          </p:nvPr>
        </p:nvSpPr>
        <p:spPr>
          <a:xfrm>
            <a:off x="457200" y="1600200"/>
            <a:ext cx="8229600" cy="5001345"/>
          </a:xfrm>
        </p:spPr>
        <p:txBody>
          <a:bodyPr>
            <a:normAutofit lnSpcReduction="10000"/>
          </a:bodyPr>
          <a:lstStyle/>
          <a:p>
            <a:r>
              <a:rPr lang="en-US" sz="2800" dirty="0" smtClean="0"/>
              <a:t>Proposal prompted </a:t>
            </a:r>
            <a:r>
              <a:rPr lang="en-US" sz="2800" dirty="0"/>
              <a:t>by presentation at NANOG 60 “</a:t>
            </a:r>
            <a:r>
              <a:rPr lang="en-US" sz="2800" dirty="0" smtClean="0"/>
              <a:t>Understanding IPv6 Internet Background Radiation”</a:t>
            </a:r>
          </a:p>
          <a:p>
            <a:r>
              <a:rPr lang="en-US" sz="2800" dirty="0" smtClean="0"/>
              <a:t>With an LOA from each RIR, the project announced covering /12s for each RIR’s IPv6 space</a:t>
            </a:r>
          </a:p>
          <a:p>
            <a:r>
              <a:rPr lang="en-US" sz="2800" dirty="0"/>
              <a:t>Also related </a:t>
            </a:r>
            <a:r>
              <a:rPr lang="en-US" sz="2800" dirty="0" smtClean="0"/>
              <a:t>to; </a:t>
            </a:r>
            <a:r>
              <a:rPr lang="en-US" sz="2800" dirty="0"/>
              <a:t>ACSP </a:t>
            </a:r>
            <a:r>
              <a:rPr lang="en-US" sz="2800" dirty="0" smtClean="0"/>
              <a:t>Suggestion </a:t>
            </a:r>
            <a:r>
              <a:rPr lang="en-US" sz="2800" dirty="0"/>
              <a:t>2014.3: </a:t>
            </a:r>
            <a:r>
              <a:rPr lang="en-US" sz="2800" dirty="0" smtClean="0"/>
              <a:t>Publish Information and Supporting Documents for  Experimental Allocations</a:t>
            </a:r>
          </a:p>
          <a:p>
            <a:pPr lvl="1"/>
            <a:r>
              <a:rPr lang="en-US" sz="2400" dirty="0" smtClean="0"/>
              <a:t>… Information </a:t>
            </a:r>
            <a:r>
              <a:rPr lang="en-US" sz="2400" dirty="0"/>
              <a:t>published will include a description of the experiment/research project, the resources issued, and a link to the public documentation if one exists</a:t>
            </a:r>
            <a:r>
              <a:rPr lang="en-US" sz="2400" dirty="0" smtClean="0"/>
              <a:t>.</a:t>
            </a:r>
          </a:p>
          <a:p>
            <a:r>
              <a:rPr lang="en-US" sz="2800" dirty="0" smtClean="0"/>
              <a:t>Discussed at ARIN 33, minor changes to text suggested</a:t>
            </a:r>
          </a:p>
          <a:p>
            <a:endParaRPr lang="en-US" sz="2800" dirty="0" smtClean="0"/>
          </a:p>
          <a:p>
            <a:endParaRPr lang="en-US" sz="2800" dirty="0"/>
          </a:p>
        </p:txBody>
      </p:sp>
    </p:spTree>
    <p:extLst>
      <p:ext uri="{BB962C8B-B14F-4D97-AF65-F5344CB8AC3E}">
        <p14:creationId xmlns:p14="http://schemas.microsoft.com/office/powerpoint/2010/main" val="26059423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a:xfrm>
            <a:off x="457200" y="1614157"/>
            <a:ext cx="8229600" cy="4525963"/>
          </a:xfrm>
        </p:spPr>
        <p:txBody>
          <a:bodyPr>
            <a:normAutofit/>
          </a:bodyPr>
          <a:lstStyle/>
          <a:p>
            <a:r>
              <a:rPr lang="en-CA" dirty="0" smtClean="0"/>
              <a:t>NANOG Presentation of the Research Project</a:t>
            </a:r>
          </a:p>
          <a:p>
            <a:pPr marL="457200" lvl="1" indent="0">
              <a:buNone/>
            </a:pPr>
            <a:r>
              <a:rPr lang="en-CA" sz="1900" dirty="0">
                <a:hlinkClick r:id="rId2"/>
              </a:rPr>
              <a:t>https://www.nanog.org/meetings/abstract?id=2289</a:t>
            </a:r>
            <a:r>
              <a:rPr lang="en-CA" sz="1900" dirty="0"/>
              <a:t> </a:t>
            </a:r>
            <a:endParaRPr lang="en-CA" sz="1900" dirty="0" smtClean="0"/>
          </a:p>
          <a:p>
            <a:r>
              <a:rPr lang="en-CA" dirty="0" smtClean="0"/>
              <a:t>Published Research Paper</a:t>
            </a:r>
          </a:p>
          <a:p>
            <a:pPr marL="457200" lvl="1" indent="0">
              <a:buNone/>
            </a:pPr>
            <a:r>
              <a:rPr lang="en-CA" sz="1900" dirty="0">
                <a:hlinkClick r:id="rId3"/>
              </a:rPr>
              <a:t>http://www.merit.edu/research/pdf/2013/ipv6_darknet_paper_r6098.pdf</a:t>
            </a:r>
            <a:r>
              <a:rPr lang="en-CA" sz="1900" dirty="0"/>
              <a:t> </a:t>
            </a:r>
            <a:endParaRPr lang="en-CA" dirty="0" smtClean="0"/>
          </a:p>
          <a:p>
            <a:r>
              <a:rPr lang="en-US" dirty="0"/>
              <a:t>ACSP Suggestion 2014.3: Publish Information and Supporting Documents for  Experimental </a:t>
            </a:r>
            <a:r>
              <a:rPr lang="en-US" dirty="0" smtClean="0"/>
              <a:t>Allocations</a:t>
            </a:r>
          </a:p>
          <a:p>
            <a:pPr marL="457200" lvl="1" indent="0">
              <a:buNone/>
            </a:pPr>
            <a:r>
              <a:rPr lang="en-US" sz="1900" dirty="0" smtClean="0">
                <a:hlinkClick r:id="rId4"/>
              </a:rPr>
              <a:t>https</a:t>
            </a:r>
            <a:r>
              <a:rPr lang="en-US" sz="1900" dirty="0">
                <a:hlinkClick r:id="rId4"/>
              </a:rPr>
              <a:t>://www.arin.net/participate/acsp/suggestions/2014-3.html</a:t>
            </a:r>
            <a:r>
              <a:rPr lang="en-US" sz="1900" dirty="0"/>
              <a:t> </a:t>
            </a:r>
            <a:endParaRPr lang="en-CA" sz="1900" dirty="0" smtClean="0"/>
          </a:p>
          <a:p>
            <a:endParaRPr lang="en-CA" dirty="0"/>
          </a:p>
        </p:txBody>
      </p:sp>
    </p:spTree>
    <p:extLst>
      <p:ext uri="{BB962C8B-B14F-4D97-AF65-F5344CB8AC3E}">
        <p14:creationId xmlns:p14="http://schemas.microsoft.com/office/powerpoint/2010/main" val="37984413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2</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smtClean="0"/>
              <a:t>2014-12 </a:t>
            </a:r>
            <a:r>
              <a:rPr lang="en-US" b="1" dirty="0" smtClean="0"/>
              <a:t>History</a:t>
            </a:r>
            <a:endParaRPr lang="en-US" b="1" dirty="0"/>
          </a:p>
          <a:p>
            <a:pPr lvl="1"/>
            <a:r>
              <a:rPr lang="en-US" b="0" dirty="0" smtClean="0"/>
              <a:t>Origin: </a:t>
            </a:r>
            <a:r>
              <a:rPr lang="en-US" b="0" dirty="0"/>
              <a:t>ARIN-prop</a:t>
            </a:r>
            <a:r>
              <a:rPr lang="en-US" b="0" dirty="0" smtClean="0"/>
              <a:t>-202 (Feb 2014)</a:t>
            </a:r>
          </a:p>
          <a:p>
            <a:pPr lvl="1"/>
            <a:r>
              <a:rPr lang="en-US" b="0" dirty="0" smtClean="0"/>
              <a:t>AC Shepherd: David Farmer, Cathy Aronson</a:t>
            </a:r>
          </a:p>
          <a:p>
            <a:pPr lvl="1"/>
            <a:r>
              <a:rPr lang="en-US" b="0" dirty="0" smtClean="0"/>
              <a:t>AC accepted </a:t>
            </a:r>
            <a:r>
              <a:rPr lang="en-US" b="0" dirty="0"/>
              <a:t>as Draft Policy </a:t>
            </a:r>
            <a:r>
              <a:rPr lang="en-US" b="0" dirty="0" smtClean="0"/>
              <a:t>in March</a:t>
            </a:r>
          </a:p>
          <a:p>
            <a:pPr lvl="1"/>
            <a:r>
              <a:rPr lang="en-US" b="0" dirty="0" smtClean="0"/>
              <a:t>Presented at ARIN 33</a:t>
            </a:r>
          </a:p>
          <a:p>
            <a:pPr lvl="1"/>
            <a:r>
              <a:rPr lang="en-US" b="0" dirty="0" smtClean="0"/>
              <a:t>AC made recommended in May</a:t>
            </a:r>
          </a:p>
          <a:p>
            <a:pPr lvl="1"/>
            <a:r>
              <a:rPr lang="en-US" b="0" dirty="0"/>
              <a:t>Text Online &amp; in Discussion Guide</a:t>
            </a:r>
          </a:p>
          <a:p>
            <a:pPr lvl="2"/>
            <a:r>
              <a:rPr lang="en-US" dirty="0" smtClean="0"/>
              <a:t>https</a:t>
            </a:r>
            <a:r>
              <a:rPr lang="en-US" dirty="0"/>
              <a:t>://</a:t>
            </a:r>
            <a:r>
              <a:rPr lang="en-US" dirty="0" err="1"/>
              <a:t>www.arin.net</a:t>
            </a:r>
            <a:r>
              <a:rPr lang="en-US" dirty="0"/>
              <a:t>/policy/proposals/</a:t>
            </a:r>
            <a:r>
              <a:rPr lang="en-US" dirty="0" smtClean="0"/>
              <a:t>2014_12.</a:t>
            </a:r>
            <a:r>
              <a:rPr lang="en-US" dirty="0"/>
              <a:t>html</a:t>
            </a:r>
          </a:p>
          <a:p>
            <a:pPr lvl="1"/>
            <a:endParaRPr lang="en-US" dirty="0"/>
          </a:p>
          <a:p>
            <a:pPr lvl="1"/>
            <a:endParaRPr lang="en-US" dirty="0" smtClean="0"/>
          </a:p>
        </p:txBody>
      </p:sp>
    </p:spTree>
    <p:extLst>
      <p:ext uri="{BB962C8B-B14F-4D97-AF65-F5344CB8AC3E}">
        <p14:creationId xmlns:p14="http://schemas.microsoft.com/office/powerpoint/2010/main" val="370293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3</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lnSpcReduction="10000"/>
          </a:bodyPr>
          <a:lstStyle/>
          <a:p>
            <a:r>
              <a:rPr lang="en-US" b="1" dirty="0" smtClean="0"/>
              <a:t>Staff Understanding</a:t>
            </a:r>
          </a:p>
          <a:p>
            <a:pPr lvl="1"/>
            <a:r>
              <a:rPr lang="en-US" b="0" dirty="0"/>
              <a:t>This policy would clarify expectations for experimental allocations by requiring that all experimental allocations come from ARIN's Internet Resource space, do not overlap any existing registrations, not be private or otherwise un-routable space, and be registered in </a:t>
            </a:r>
            <a:r>
              <a:rPr lang="en-US" b="0" dirty="0" err="1"/>
              <a:t>Whois</a:t>
            </a:r>
            <a:r>
              <a:rPr lang="en-US" b="0" dirty="0"/>
              <a:t> with a designation indicating that the registration is experimental with a comment indicating the end date of the experiment.</a:t>
            </a:r>
            <a:endParaRPr lang="en-US" b="1" dirty="0"/>
          </a:p>
        </p:txBody>
      </p:sp>
    </p:spTree>
    <p:extLst>
      <p:ext uri="{BB962C8B-B14F-4D97-AF65-F5344CB8AC3E}">
        <p14:creationId xmlns:p14="http://schemas.microsoft.com/office/powerpoint/2010/main" val="192259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4</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Staff Comments</a:t>
            </a:r>
          </a:p>
          <a:p>
            <a:pPr lvl="1"/>
            <a:r>
              <a:rPr lang="en-US" b="0" dirty="0"/>
              <a:t>This policy could be implemented as written.</a:t>
            </a:r>
            <a:endParaRPr lang="en-US" b="1" dirty="0"/>
          </a:p>
        </p:txBody>
      </p:sp>
    </p:spTree>
    <p:extLst>
      <p:ext uri="{BB962C8B-B14F-4D97-AF65-F5344CB8AC3E}">
        <p14:creationId xmlns:p14="http://schemas.microsoft.com/office/powerpoint/2010/main" val="113367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5</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a:t>Legal Assessment</a:t>
            </a:r>
          </a:p>
          <a:p>
            <a:pPr lvl="1"/>
            <a:r>
              <a:rPr lang="en-US" b="0" dirty="0"/>
              <a:t>The policy poses no significant legal issues</a:t>
            </a:r>
            <a:r>
              <a:rPr lang="en-US" b="0" dirty="0" smtClean="0"/>
              <a:t>.</a:t>
            </a:r>
            <a:endParaRPr lang="en-US" b="0" dirty="0"/>
          </a:p>
        </p:txBody>
      </p:sp>
    </p:spTree>
    <p:extLst>
      <p:ext uri="{BB962C8B-B14F-4D97-AF65-F5344CB8AC3E}">
        <p14:creationId xmlns:p14="http://schemas.microsoft.com/office/powerpoint/2010/main" val="164160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6</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Presentation by the AC</a:t>
            </a:r>
            <a:endParaRPr lang="en-US" b="0" dirty="0"/>
          </a:p>
        </p:txBody>
      </p:sp>
    </p:spTree>
    <p:extLst>
      <p:ext uri="{BB962C8B-B14F-4D97-AF65-F5344CB8AC3E}">
        <p14:creationId xmlns:p14="http://schemas.microsoft.com/office/powerpoint/2010/main" val="350497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321780"/>
          </a:xfrm>
        </p:spPr>
        <p:txBody>
          <a:bodyPr>
            <a:normAutofit/>
          </a:bodyPr>
          <a:lstStyle/>
          <a:p>
            <a:r>
              <a:rPr lang="en-US" dirty="0" smtClean="0"/>
              <a:t>Recommended Draft Policy</a:t>
            </a:r>
            <a:br>
              <a:rPr lang="en-US" dirty="0" smtClean="0"/>
            </a:br>
            <a:r>
              <a:rPr lang="en-US" dirty="0" smtClean="0"/>
              <a:t>ARIN-2014-12</a:t>
            </a:r>
            <a:br>
              <a:rPr lang="en-US" dirty="0" smtClean="0"/>
            </a:br>
            <a:r>
              <a:rPr lang="en-US" dirty="0" smtClean="0"/>
              <a:t>Anti-hijack Policy</a:t>
            </a:r>
            <a:endParaRPr lang="en-US" dirty="0"/>
          </a:p>
        </p:txBody>
      </p:sp>
    </p:spTree>
    <p:extLst>
      <p:ext uri="{BB962C8B-B14F-4D97-AF65-F5344CB8AC3E}">
        <p14:creationId xmlns:p14="http://schemas.microsoft.com/office/powerpoint/2010/main" val="2459498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sz="2800" dirty="0"/>
              <a:t>ARIN should not give research organizations permission to hijack prefixes that have already been allocated. Research organizations announcing lit aggregates may receive sensitive production traffic belonging to live networks during periods of instability. </a:t>
            </a:r>
            <a:endParaRPr lang="en-US" sz="1600" dirty="0" smtClean="0"/>
          </a:p>
          <a:p>
            <a:pPr marL="0" indent="0">
              <a:buNone/>
            </a:pPr>
            <a:endParaRPr lang="en-US" sz="1600" dirty="0" smtClean="0"/>
          </a:p>
          <a:p>
            <a:r>
              <a:rPr lang="en-US" sz="2800" dirty="0" smtClean="0"/>
              <a:t>Section </a:t>
            </a:r>
            <a:r>
              <a:rPr lang="en-US" sz="2800" dirty="0"/>
              <a:t>11.7 describes more than allocation size therefore updating the section heading to something more accurate is appropriate. </a:t>
            </a:r>
            <a:br>
              <a:rPr lang="en-US" sz="2800" dirty="0"/>
            </a:br>
            <a:endParaRPr lang="en-US" sz="2800" dirty="0"/>
          </a:p>
        </p:txBody>
      </p:sp>
    </p:spTree>
    <p:extLst>
      <p:ext uri="{BB962C8B-B14F-4D97-AF65-F5344CB8AC3E}">
        <p14:creationId xmlns:p14="http://schemas.microsoft.com/office/powerpoint/2010/main" val="7198198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Policy Statement</a:t>
            </a:r>
            <a:endParaRPr lang="en-US" dirty="0"/>
          </a:p>
        </p:txBody>
      </p:sp>
      <p:sp>
        <p:nvSpPr>
          <p:cNvPr id="3" name="Content Placeholder 2"/>
          <p:cNvSpPr>
            <a:spLocks noGrp="1"/>
          </p:cNvSpPr>
          <p:nvPr>
            <p:ph idx="1"/>
          </p:nvPr>
        </p:nvSpPr>
        <p:spPr>
          <a:xfrm>
            <a:off x="457199" y="1600200"/>
            <a:ext cx="8446077" cy="4525963"/>
          </a:xfrm>
        </p:spPr>
        <p:txBody>
          <a:bodyPr>
            <a:normAutofit/>
          </a:bodyPr>
          <a:lstStyle/>
          <a:p>
            <a:pPr marL="0" indent="0">
              <a:buNone/>
            </a:pPr>
            <a:r>
              <a:rPr lang="en-US" dirty="0"/>
              <a:t>Modify the section 11.7 heading to be more accurate. Modify the first sentence to prohibit overlapping assignments. Add text at the end to define how research allocations should be </a:t>
            </a:r>
            <a:r>
              <a:rPr lang="en-US" dirty="0" smtClean="0"/>
              <a:t>designated.</a:t>
            </a:r>
            <a:r>
              <a:rPr lang="en-US" dirty="0"/>
              <a:t/>
            </a:r>
            <a:br>
              <a:rPr lang="en-US" dirty="0"/>
            </a:br>
            <a:endParaRPr lang="en-US" dirty="0"/>
          </a:p>
        </p:txBody>
      </p:sp>
    </p:spTree>
    <p:extLst>
      <p:ext uri="{BB962C8B-B14F-4D97-AF65-F5344CB8AC3E}">
        <p14:creationId xmlns:p14="http://schemas.microsoft.com/office/powerpoint/2010/main" val="42129477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1054</TotalTime>
  <Words>920</Words>
  <Application>Microsoft Macintosh PowerPoint</Application>
  <PresentationFormat>On-screen Show (4:3)</PresentationFormat>
  <Paragraphs>69</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Recommended Draft Policy ARIN-2014-12 Anti-hijack Policy</vt:lpstr>
      <vt:lpstr>Problem Statement</vt:lpstr>
      <vt:lpstr>Recommended Policy Statement</vt:lpstr>
      <vt:lpstr>Recommended Policy Text Blue New or Changed Text</vt:lpstr>
      <vt:lpstr>Recent Discussions on PPML</vt:lpstr>
      <vt:lpstr>Proposed Editorial Changes</vt:lpstr>
      <vt:lpstr>Policy Statement w/Editorial Changes</vt:lpstr>
      <vt:lpstr>Policy Text w/Editorial Changes Blue New or Changed Text</vt:lpstr>
      <vt:lpstr>Discussion</vt:lpstr>
      <vt:lpstr>Additional Context</vt:lpstr>
      <vt:lpstr>Useful Links</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Einar Bohlin</cp:lastModifiedBy>
  <cp:revision>72</cp:revision>
  <cp:lastPrinted>2014-02-06T18:52:06Z</cp:lastPrinted>
  <dcterms:created xsi:type="dcterms:W3CDTF">2010-08-12T13:39:46Z</dcterms:created>
  <dcterms:modified xsi:type="dcterms:W3CDTF">2014-06-03T03:00:41Z</dcterms:modified>
</cp:coreProperties>
</file>