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4" r:id="rId2"/>
  </p:sldMasterIdLst>
  <p:notesMasterIdLst>
    <p:notesMasterId r:id="rId14"/>
  </p:notesMasterIdLst>
  <p:handoutMasterIdLst>
    <p:handoutMasterId r:id="rId15"/>
  </p:handoutMasterIdLst>
  <p:sldIdLst>
    <p:sldId id="267" r:id="rId3"/>
    <p:sldId id="268" r:id="rId4"/>
    <p:sldId id="270" r:id="rId5"/>
    <p:sldId id="271" r:id="rId6"/>
    <p:sldId id="272" r:id="rId7"/>
    <p:sldId id="273" r:id="rId8"/>
    <p:sldId id="274" r:id="rId9"/>
    <p:sldId id="275" r:id="rId10"/>
    <p:sldId id="276" r:id="rId11"/>
    <p:sldId id="277" r:id="rId12"/>
    <p:sldId id="278"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41AAD1"/>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showGuides="1">
      <p:cViewPr varScale="1">
        <p:scale>
          <a:sx n="85" d="100"/>
          <a:sy n="85" d="100"/>
        </p:scale>
        <p:origin x="-177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notesMaster" Target="notesMasters/notesMaster1.xml"/><Relationship Id="rId15" Type="http://schemas.openxmlformats.org/officeDocument/2006/relationships/handoutMaster" Target="handoutMasters/handout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E41698C-B8EC-4747-8C83-13A15E994677}" type="datetimeFigureOut">
              <a:rPr lang="en-US" smtClean="0"/>
              <a:pPr/>
              <a:t>6/2/14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690AADB-981F-6845-8056-AC18216A6EAF}" type="slidenum">
              <a:rPr lang="en-US" smtClean="0"/>
              <a:pPr/>
              <a:t>‹#›</a:t>
            </a:fld>
            <a:endParaRPr lang="en-US"/>
          </a:p>
        </p:txBody>
      </p:sp>
    </p:spTree>
    <p:extLst>
      <p:ext uri="{BB962C8B-B14F-4D97-AF65-F5344CB8AC3E}">
        <p14:creationId xmlns:p14="http://schemas.microsoft.com/office/powerpoint/2010/main" val="149179651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B744E13-8BCD-F740-AA56-7D34B0F79864}" type="datetimeFigureOut">
              <a:rPr lang="en-US" smtClean="0"/>
              <a:t>6/2/14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1CE67F-0DD7-CB48-A1CB-09830BDCA497}" type="slidenum">
              <a:rPr lang="en-US" smtClean="0"/>
              <a:t>‹#›</a:t>
            </a:fld>
            <a:endParaRPr lang="en-US"/>
          </a:p>
        </p:txBody>
      </p:sp>
    </p:spTree>
    <p:extLst>
      <p:ext uri="{BB962C8B-B14F-4D97-AF65-F5344CB8AC3E}">
        <p14:creationId xmlns:p14="http://schemas.microsoft.com/office/powerpoint/2010/main" val="89331000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5.png"/><Relationship Id="rId5" Type="http://schemas.openxmlformats.org/officeDocument/2006/relationships/image" Target="../media/image1.png"/><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descr="Dallas_master_bckgrnd-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391" cy="6857543"/>
          </a:xfrm>
          <a:prstGeom prst="rect">
            <a:avLst/>
          </a:prstGeom>
        </p:spPr>
      </p:pic>
      <p:sp>
        <p:nvSpPr>
          <p:cNvPr id="2" name="Title 1"/>
          <p:cNvSpPr>
            <a:spLocks noGrp="1"/>
          </p:cNvSpPr>
          <p:nvPr>
            <p:ph type="ctrTitle"/>
          </p:nvPr>
        </p:nvSpPr>
        <p:spPr>
          <a:xfrm>
            <a:off x="3524906" y="1259965"/>
            <a:ext cx="5013275" cy="2118661"/>
          </a:xfrm>
        </p:spPr>
        <p:txBody>
          <a:bodyPr>
            <a:normAutofit/>
          </a:bodyPr>
          <a:lstStyle>
            <a:lvl1pPr algn="ctr">
              <a:defRPr sz="4400">
                <a:solidFill>
                  <a:schemeClr val="bg2"/>
                </a:solidFill>
              </a:defRPr>
            </a:lvl1pPr>
          </a:lstStyle>
          <a:p>
            <a:r>
              <a:rPr lang="en-US" dirty="0" smtClean="0"/>
              <a:t>Click to edit Master title</a:t>
            </a:r>
            <a:endParaRPr lang="en-US" dirty="0"/>
          </a:p>
        </p:txBody>
      </p:sp>
      <p:sp>
        <p:nvSpPr>
          <p:cNvPr id="3" name="Subtitle 2"/>
          <p:cNvSpPr>
            <a:spLocks noGrp="1"/>
          </p:cNvSpPr>
          <p:nvPr>
            <p:ph type="subTitle" idx="1"/>
          </p:nvPr>
        </p:nvSpPr>
        <p:spPr>
          <a:xfrm>
            <a:off x="3524906" y="4135764"/>
            <a:ext cx="4785338" cy="1880633"/>
          </a:xfrm>
        </p:spPr>
        <p:txBody>
          <a:bodyPr/>
          <a:lstStyle>
            <a:lvl1pPr marL="0" indent="0" algn="ctr">
              <a:buNone/>
              <a:defRPr>
                <a:solidFill>
                  <a:srgbClr val="EEECE1"/>
                </a:solidFill>
                <a:latin typeface="Century Gothic"/>
                <a:cs typeface="Century Gothic"/>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5" name="Picture 4" descr="bckgrnd-0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6" name="Picture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43391" cy="6857543"/>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68E1B5-1D25-B440-95AE-D90A5DCC32AD}" type="datetimeFigureOut">
              <a:rPr lang="en-US" smtClean="0">
                <a:solidFill>
                  <a:prstClr val="black">
                    <a:tint val="75000"/>
                  </a:prstClr>
                </a:solidFill>
                <a:latin typeface="Calibri"/>
              </a:rPr>
              <a:pPr/>
              <a:t>6/2/14</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0DAE262C-AC6B-FD45-A28C-D2D25573493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83245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68E1B5-1D25-B440-95AE-D90A5DCC32AD}" type="datetimeFigureOut">
              <a:rPr lang="en-US" smtClean="0">
                <a:solidFill>
                  <a:prstClr val="black">
                    <a:tint val="75000"/>
                  </a:prstClr>
                </a:solidFill>
                <a:latin typeface="Calibri"/>
              </a:rPr>
              <a:pPr/>
              <a:t>6/2/14</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0DAE262C-AC6B-FD45-A28C-D2D25573493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6961593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68E1B5-1D25-B440-95AE-D90A5DCC32AD}" type="datetimeFigureOut">
              <a:rPr lang="en-US" smtClean="0">
                <a:solidFill>
                  <a:prstClr val="black">
                    <a:tint val="75000"/>
                  </a:prstClr>
                </a:solidFill>
                <a:latin typeface="Calibri"/>
              </a:rPr>
              <a:pPr/>
              <a:t>6/2/14</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0DAE262C-AC6B-FD45-A28C-D2D25573493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0267656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68E1B5-1D25-B440-95AE-D90A5DCC32AD}" type="datetimeFigureOut">
              <a:rPr lang="en-US" smtClean="0">
                <a:solidFill>
                  <a:prstClr val="black">
                    <a:tint val="75000"/>
                  </a:prstClr>
                </a:solidFill>
                <a:latin typeface="Calibri"/>
              </a:rPr>
              <a:pPr/>
              <a:t>6/2/14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DAE262C-AC6B-FD45-A28C-D2D25573493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2146812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68E1B5-1D25-B440-95AE-D90A5DCC32AD}" type="datetimeFigureOut">
              <a:rPr lang="en-US" smtClean="0">
                <a:solidFill>
                  <a:prstClr val="black">
                    <a:tint val="75000"/>
                  </a:prstClr>
                </a:solidFill>
                <a:latin typeface="Calibri"/>
              </a:rPr>
              <a:pPr/>
              <a:t>6/2/14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DAE262C-AC6B-FD45-A28C-D2D25573493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512455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4" name="Picture 3" descr="Dallas_master_bckgrnd-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391" cy="6857543"/>
          </a:xfrm>
          <a:prstGeom prst="rect">
            <a:avLst/>
          </a:prstGeom>
        </p:spPr>
      </p:pic>
      <p:sp>
        <p:nvSpPr>
          <p:cNvPr id="2" name="Title 1"/>
          <p:cNvSpPr>
            <a:spLocks noGrp="1"/>
          </p:cNvSpPr>
          <p:nvPr>
            <p:ph type="ctrTitle"/>
          </p:nvPr>
        </p:nvSpPr>
        <p:spPr>
          <a:xfrm>
            <a:off x="3524906" y="1259965"/>
            <a:ext cx="5013275" cy="2118661"/>
          </a:xfrm>
        </p:spPr>
        <p:txBody>
          <a:bodyPr>
            <a:normAutofit/>
          </a:bodyPr>
          <a:lstStyle>
            <a:lvl1pPr algn="ctr">
              <a:defRPr sz="4400">
                <a:solidFill>
                  <a:schemeClr val="bg2"/>
                </a:solidFill>
              </a:defRPr>
            </a:lvl1pPr>
          </a:lstStyle>
          <a:p>
            <a:r>
              <a:rPr lang="en-US" dirty="0" smtClean="0"/>
              <a:t>Click to edit Master title</a:t>
            </a:r>
            <a:endParaRPr lang="en-US" dirty="0"/>
          </a:p>
        </p:txBody>
      </p:sp>
      <p:sp>
        <p:nvSpPr>
          <p:cNvPr id="3" name="Subtitle 2"/>
          <p:cNvSpPr>
            <a:spLocks noGrp="1"/>
          </p:cNvSpPr>
          <p:nvPr>
            <p:ph type="subTitle" idx="1"/>
          </p:nvPr>
        </p:nvSpPr>
        <p:spPr>
          <a:xfrm>
            <a:off x="3524906" y="4135764"/>
            <a:ext cx="4785338" cy="1880633"/>
          </a:xfrm>
        </p:spPr>
        <p:txBody>
          <a:bodyPr/>
          <a:lstStyle>
            <a:lvl1pPr marL="0" indent="0" algn="ctr">
              <a:buNone/>
              <a:defRPr>
                <a:solidFill>
                  <a:srgbClr val="EEECE1"/>
                </a:solidFill>
                <a:latin typeface="Century Gothic"/>
                <a:cs typeface="Century Gothic"/>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5" name="Picture 4" descr="bckgrnd-0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6" name="Picture 5" descr="bckgrnd_announcements-01.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43391" cy="6857543"/>
          </a:xfrm>
          <a:prstGeom prst="rect">
            <a:avLst/>
          </a:prstGeom>
        </p:spPr>
      </p:pic>
      <p:pic>
        <p:nvPicPr>
          <p:cNvPr id="7" name="Picture 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3391" cy="6857543"/>
          </a:xfrm>
          <a:prstGeom prst="rect">
            <a:avLst/>
          </a:prstGeom>
        </p:spPr>
      </p:pic>
      <p:sp>
        <p:nvSpPr>
          <p:cNvPr id="10" name="Slide Number Placeholder 3"/>
          <p:cNvSpPr>
            <a:spLocks noGrp="1"/>
          </p:cNvSpPr>
          <p:nvPr>
            <p:ph type="sldNum" sz="quarter" idx="4"/>
          </p:nvPr>
        </p:nvSpPr>
        <p:spPr>
          <a:xfrm>
            <a:off x="8516986" y="6345373"/>
            <a:ext cx="717091" cy="365125"/>
          </a:xfrm>
          <a:prstGeom prst="rect">
            <a:avLst/>
          </a:prstGeom>
        </p:spPr>
        <p:txBody>
          <a:bodyPr/>
          <a:lstStyle>
            <a:lvl1pPr>
              <a:defRPr>
                <a:solidFill>
                  <a:schemeClr val="bg1"/>
                </a:solidFill>
                <a:latin typeface="Century Gothic"/>
                <a:cs typeface="Century Gothic"/>
              </a:defRPr>
            </a:lvl1pPr>
          </a:lstStyle>
          <a:p>
            <a:fld id="{8A2B4DF6-1818-B940-8E30-590D998D271B}" type="slidenum">
              <a:rPr lang="en-US" smtClean="0"/>
              <a:pPr/>
              <a:t>‹#›</a:t>
            </a:fld>
            <a:endParaRPr lang="en-US" dirty="0"/>
          </a:p>
        </p:txBody>
      </p:sp>
      <p:sp>
        <p:nvSpPr>
          <p:cNvPr id="11" name="Text Placeholder 2"/>
          <p:cNvSpPr>
            <a:spLocks noGrp="1"/>
          </p:cNvSpPr>
          <p:nvPr>
            <p:ph idx="10"/>
          </p:nvPr>
        </p:nvSpPr>
        <p:spPr>
          <a:xfrm>
            <a:off x="457200" y="2401794"/>
            <a:ext cx="8229600" cy="555316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330877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8A2B4DF6-1818-B940-8E30-590D998D271B}" type="slidenum">
              <a:rPr lang="en-US" smtClean="0"/>
              <a:pPr/>
              <a:t>‹#›</a:t>
            </a:fld>
            <a:endParaRPr lang="en-US" dirty="0"/>
          </a:p>
        </p:txBody>
      </p:sp>
      <p:sp>
        <p:nvSpPr>
          <p:cNvPr id="4" name="Text Placeholder 2"/>
          <p:cNvSpPr>
            <a:spLocks noGrp="1"/>
          </p:cNvSpPr>
          <p:nvPr>
            <p:ph idx="1"/>
          </p:nvPr>
        </p:nvSpPr>
        <p:spPr>
          <a:xfrm>
            <a:off x="457200" y="2401794"/>
            <a:ext cx="8229600" cy="555316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0405769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B68E1B5-1D25-B440-95AE-D90A5DCC32AD}" type="datetimeFigureOut">
              <a:rPr lang="en-US" smtClean="0">
                <a:solidFill>
                  <a:prstClr val="black">
                    <a:tint val="75000"/>
                  </a:prstClr>
                </a:solidFill>
                <a:latin typeface="Calibri"/>
              </a:rPr>
              <a:pPr/>
              <a:t>6/2/14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DAE262C-AC6B-FD45-A28C-D2D25573493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472346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68E1B5-1D25-B440-95AE-D90A5DCC32AD}" type="datetimeFigureOut">
              <a:rPr lang="en-US" smtClean="0">
                <a:solidFill>
                  <a:prstClr val="black">
                    <a:tint val="75000"/>
                  </a:prstClr>
                </a:solidFill>
                <a:latin typeface="Calibri"/>
              </a:rPr>
              <a:pPr/>
              <a:t>6/2/14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DAE262C-AC6B-FD45-A28C-D2D25573493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6810899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B68E1B5-1D25-B440-95AE-D90A5DCC32AD}" type="datetimeFigureOut">
              <a:rPr lang="en-US" smtClean="0">
                <a:solidFill>
                  <a:prstClr val="black">
                    <a:tint val="75000"/>
                  </a:prstClr>
                </a:solidFill>
                <a:latin typeface="Calibri"/>
              </a:rPr>
              <a:pPr/>
              <a:t>6/2/14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DAE262C-AC6B-FD45-A28C-D2D25573493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5860064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B68E1B5-1D25-B440-95AE-D90A5DCC32AD}" type="datetimeFigureOut">
              <a:rPr lang="en-US" smtClean="0">
                <a:solidFill>
                  <a:prstClr val="black">
                    <a:tint val="75000"/>
                  </a:prstClr>
                </a:solidFill>
                <a:latin typeface="Calibri"/>
              </a:rPr>
              <a:pPr/>
              <a:t>6/2/14</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0DAE262C-AC6B-FD45-A28C-D2D25573493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6399195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B68E1B5-1D25-B440-95AE-D90A5DCC32AD}" type="datetimeFigureOut">
              <a:rPr lang="en-US" smtClean="0">
                <a:solidFill>
                  <a:prstClr val="black">
                    <a:tint val="75000"/>
                  </a:prstClr>
                </a:solidFill>
                <a:latin typeface="Calibri"/>
              </a:rPr>
              <a:pPr/>
              <a:t>6/2/14</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0DAE262C-AC6B-FD45-A28C-D2D25573493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9578052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B68E1B5-1D25-B440-95AE-D90A5DCC32AD}" type="datetimeFigureOut">
              <a:rPr lang="en-US" smtClean="0">
                <a:solidFill>
                  <a:prstClr val="black">
                    <a:tint val="75000"/>
                  </a:prstClr>
                </a:solidFill>
                <a:latin typeface="Calibri"/>
              </a:rPr>
              <a:pPr/>
              <a:t>6/2/14</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0DAE262C-AC6B-FD45-A28C-D2D25573493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5909855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5"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4.xml"/><Relationship Id="rId12" Type="http://schemas.openxmlformats.org/officeDocument/2006/relationships/theme" Target="../theme/theme2.xml"/><Relationship Id="rId1" Type="http://schemas.openxmlformats.org/officeDocument/2006/relationships/slideLayout" Target="../slideLayouts/slideLayout4.xml"/><Relationship Id="rId2" Type="http://schemas.openxmlformats.org/officeDocument/2006/relationships/slideLayout" Target="../slideLayouts/slideLayout5.xml"/><Relationship Id="rId3" Type="http://schemas.openxmlformats.org/officeDocument/2006/relationships/slideLayout" Target="../slideLayouts/slideLayout6.xml"/><Relationship Id="rId4" Type="http://schemas.openxmlformats.org/officeDocument/2006/relationships/slideLayout" Target="../slideLayouts/slideLayout7.xml"/><Relationship Id="rId5" Type="http://schemas.openxmlformats.org/officeDocument/2006/relationships/slideLayout" Target="../slideLayouts/slideLayout8.xml"/><Relationship Id="rId6" Type="http://schemas.openxmlformats.org/officeDocument/2006/relationships/slideLayout" Target="../slideLayouts/slideLayout9.xml"/><Relationship Id="rId7" Type="http://schemas.openxmlformats.org/officeDocument/2006/relationships/slideLayout" Target="../slideLayouts/slideLayout10.xml"/><Relationship Id="rId8" Type="http://schemas.openxmlformats.org/officeDocument/2006/relationships/slideLayout" Target="../slideLayouts/slideLayout11.xml"/><Relationship Id="rId9" Type="http://schemas.openxmlformats.org/officeDocument/2006/relationships/slideLayout" Target="../slideLayouts/slideLayout12.xml"/><Relationship Id="rId10"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3391" cy="6857543"/>
          </a:xfrm>
          <a:prstGeom prst="rect">
            <a:avLst/>
          </a:prstGeom>
        </p:spPr>
      </p:pic>
      <p:sp>
        <p:nvSpPr>
          <p:cNvPr id="2" name="Title Placeholder 1"/>
          <p:cNvSpPr>
            <a:spLocks noGrp="1"/>
          </p:cNvSpPr>
          <p:nvPr>
            <p:ph type="title"/>
          </p:nvPr>
        </p:nvSpPr>
        <p:spPr>
          <a:xfrm>
            <a:off x="374953" y="1033333"/>
            <a:ext cx="8634458" cy="1599578"/>
          </a:xfrm>
          <a:prstGeom prst="rect">
            <a:avLst/>
          </a:prstGeom>
        </p:spPr>
        <p:txBody>
          <a:bodyPr vert="horz" lIns="91440" tIns="45720" rIns="91440" bIns="45720" rtlCol="0" anchor="ctr">
            <a:normAutofit/>
          </a:bodyPr>
          <a:lstStyle/>
          <a:p>
            <a:r>
              <a:rPr lang="en-US" dirty="0" smtClean="0"/>
              <a:t>Click to edit Master </a:t>
            </a:r>
            <a:r>
              <a:rPr lang="en-US" dirty="0" err="1" smtClean="0"/>
              <a:t>titlestyle</a:t>
            </a:r>
            <a:endParaRPr lang="en-US" dirty="0"/>
          </a:p>
        </p:txBody>
      </p:sp>
      <p:sp>
        <p:nvSpPr>
          <p:cNvPr id="3" name="Text Placeholder 2"/>
          <p:cNvSpPr>
            <a:spLocks noGrp="1"/>
          </p:cNvSpPr>
          <p:nvPr>
            <p:ph type="body" idx="1"/>
          </p:nvPr>
        </p:nvSpPr>
        <p:spPr>
          <a:xfrm>
            <a:off x="457200" y="2401794"/>
            <a:ext cx="8229600" cy="555316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3"/>
          <p:cNvSpPr>
            <a:spLocks noGrp="1"/>
          </p:cNvSpPr>
          <p:nvPr>
            <p:ph type="sldNum" sz="quarter" idx="4"/>
          </p:nvPr>
        </p:nvSpPr>
        <p:spPr>
          <a:xfrm>
            <a:off x="8526308" y="6345047"/>
            <a:ext cx="717091" cy="365125"/>
          </a:xfrm>
          <a:prstGeom prst="rect">
            <a:avLst/>
          </a:prstGeom>
        </p:spPr>
        <p:txBody>
          <a:bodyPr/>
          <a:lstStyle>
            <a:lvl1pPr>
              <a:defRPr>
                <a:solidFill>
                  <a:schemeClr val="bg1"/>
                </a:solidFill>
                <a:latin typeface="Century Gothic"/>
                <a:cs typeface="Century Gothic"/>
              </a:defRPr>
            </a:lvl1pPr>
          </a:lstStyle>
          <a:p>
            <a:fld id="{8A2B4DF6-1818-B940-8E30-590D998D271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2" r:id="rId2"/>
    <p:sldLayoutId id="2147483653" r:id="rId3"/>
  </p:sldLayoutIdLst>
  <p:hf hdr="0" ftr="0" dt="0"/>
  <p:txStyles>
    <p:titleStyle>
      <a:lvl1pPr algn="l" defTabSz="457200" rtl="0" eaLnBrk="1" latinLnBrk="0" hangingPunct="1">
        <a:spcBef>
          <a:spcPct val="0"/>
        </a:spcBef>
        <a:buNone/>
        <a:defRPr sz="4400" b="1" kern="1200">
          <a:solidFill>
            <a:srgbClr val="41AAD1"/>
          </a:solidFill>
          <a:latin typeface="Century Gothic"/>
          <a:ea typeface="+mj-ea"/>
          <a:cs typeface="Century Gothic"/>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Century Gothic"/>
          <a:ea typeface="+mn-ea"/>
          <a:cs typeface="Century Gothic"/>
        </a:defRPr>
      </a:lvl1pPr>
      <a:lvl2pPr marL="742950" indent="-285750" algn="l" defTabSz="457200" rtl="0" eaLnBrk="1" latinLnBrk="0" hangingPunct="1">
        <a:spcBef>
          <a:spcPct val="20000"/>
        </a:spcBef>
        <a:buFont typeface="Arial"/>
        <a:buChar char="–"/>
        <a:defRPr sz="2800" b="1" kern="1200">
          <a:solidFill>
            <a:schemeClr val="tx1"/>
          </a:solidFill>
          <a:latin typeface="Century Gothic"/>
          <a:ea typeface="+mn-ea"/>
          <a:cs typeface="Century Gothic"/>
        </a:defRPr>
      </a:lvl2pPr>
      <a:lvl3pPr marL="1143000" indent="-228600" algn="l" defTabSz="457200" rtl="0" eaLnBrk="1" latinLnBrk="0" hangingPunct="1">
        <a:spcBef>
          <a:spcPct val="20000"/>
        </a:spcBef>
        <a:buFont typeface="Arial"/>
        <a:buChar char="•"/>
        <a:defRPr sz="2400" kern="1200">
          <a:solidFill>
            <a:schemeClr val="tx1"/>
          </a:solidFill>
          <a:latin typeface="Century Gothic"/>
          <a:ea typeface="+mn-ea"/>
          <a:cs typeface="Century Gothic"/>
        </a:defRPr>
      </a:lvl3pPr>
      <a:lvl4pPr marL="1600200" indent="-228600" algn="l" defTabSz="457200" rtl="0" eaLnBrk="1" latinLnBrk="0" hangingPunct="1">
        <a:spcBef>
          <a:spcPct val="20000"/>
        </a:spcBef>
        <a:buFont typeface="Arial"/>
        <a:buChar char="–"/>
        <a:defRPr sz="2000" kern="1200">
          <a:solidFill>
            <a:schemeClr val="tx1"/>
          </a:solidFill>
          <a:latin typeface="Century Gothic"/>
          <a:ea typeface="+mn-ea"/>
          <a:cs typeface="Century Gothic"/>
        </a:defRPr>
      </a:lvl4pPr>
      <a:lvl5pPr marL="2057400" indent="-228600" algn="l" defTabSz="457200" rtl="0" eaLnBrk="1" latinLnBrk="0" hangingPunct="1">
        <a:spcBef>
          <a:spcPct val="20000"/>
        </a:spcBef>
        <a:buFont typeface="Arial"/>
        <a:buChar char="»"/>
        <a:defRPr sz="2000" kern="1200">
          <a:solidFill>
            <a:schemeClr val="tx1"/>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68E1B5-1D25-B440-95AE-D90A5DCC32AD}" type="datetimeFigureOut">
              <a:rPr lang="en-US" smtClean="0">
                <a:solidFill>
                  <a:prstClr val="black">
                    <a:tint val="75000"/>
                  </a:prstClr>
                </a:solidFill>
                <a:latin typeface="Calibri"/>
              </a:rPr>
              <a:pPr/>
              <a:t>6/2/14</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AE262C-AC6B-FD45-A28C-D2D25573493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31492175"/>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hyperlink" Target="https://www.arin.net/policy/archive/nrpm_20041015.pdf"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53464" y="2637602"/>
            <a:ext cx="379656" cy="323165"/>
          </a:xfrm>
          <a:prstGeom prst="rect">
            <a:avLst/>
          </a:prstGeom>
          <a:noFill/>
        </p:spPr>
        <p:txBody>
          <a:bodyPr wrap="none" rtlCol="0">
            <a:spAutoFit/>
          </a:bodyPr>
          <a:lstStyle/>
          <a:p>
            <a:r>
              <a:rPr lang="en-US" sz="1500" b="1" dirty="0" smtClean="0">
                <a:solidFill>
                  <a:srgbClr val="2C86BA"/>
                </a:solidFill>
              </a:rPr>
              <a:t>60</a:t>
            </a:r>
            <a:endParaRPr lang="en-US" sz="1500" b="1" dirty="0">
              <a:solidFill>
                <a:srgbClr val="2C86BA"/>
              </a:solidFill>
            </a:endParaRPr>
          </a:p>
        </p:txBody>
      </p:sp>
      <p:sp>
        <p:nvSpPr>
          <p:cNvPr id="3" name="TextBox 2"/>
          <p:cNvSpPr txBox="1"/>
          <p:nvPr/>
        </p:nvSpPr>
        <p:spPr>
          <a:xfrm>
            <a:off x="0" y="3490544"/>
            <a:ext cx="9143999" cy="3046988"/>
          </a:xfrm>
          <a:prstGeom prst="rect">
            <a:avLst/>
          </a:prstGeom>
          <a:noFill/>
        </p:spPr>
        <p:txBody>
          <a:bodyPr wrap="square" rtlCol="0">
            <a:spAutoFit/>
          </a:bodyPr>
          <a:lstStyle/>
          <a:p>
            <a:pPr algn="ctr"/>
            <a:r>
              <a:rPr lang="en-US" sz="4800" dirty="0" smtClean="0"/>
              <a:t>Recommended Draft </a:t>
            </a:r>
            <a:r>
              <a:rPr lang="en-US" sz="4800" dirty="0"/>
              <a:t>Policy ARIN</a:t>
            </a:r>
            <a:r>
              <a:rPr lang="en-US" sz="4800" dirty="0" smtClean="0"/>
              <a:t>-2013-8</a:t>
            </a:r>
          </a:p>
          <a:p>
            <a:pPr algn="ctr"/>
            <a:r>
              <a:rPr lang="en-US" sz="4800" dirty="0"/>
              <a:t>Subsequent Allocations for New Multiple Discrete Networks</a:t>
            </a:r>
            <a:endParaRPr lang="en-US" sz="3600" dirty="0">
              <a:solidFill>
                <a:schemeClr val="bg1">
                  <a:lumMod val="50000"/>
                </a:schemeClr>
              </a:solidFill>
              <a:latin typeface="Century Gothic"/>
              <a:cs typeface="Century Gothic"/>
            </a:endParaRPr>
          </a:p>
        </p:txBody>
      </p:sp>
    </p:spTree>
    <p:extLst>
      <p:ext uri="{BB962C8B-B14F-4D97-AF65-F5344CB8AC3E}">
        <p14:creationId xmlns:p14="http://schemas.microsoft.com/office/powerpoint/2010/main" val="225763860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Info</a:t>
            </a:r>
            <a:endParaRPr lang="en-US" dirty="0"/>
          </a:p>
        </p:txBody>
      </p:sp>
      <p:sp>
        <p:nvSpPr>
          <p:cNvPr id="3" name="Content Placeholder 2"/>
          <p:cNvSpPr>
            <a:spLocks noGrp="1"/>
          </p:cNvSpPr>
          <p:nvPr>
            <p:ph idx="1"/>
          </p:nvPr>
        </p:nvSpPr>
        <p:spPr/>
        <p:txBody>
          <a:bodyPr>
            <a:normAutofit lnSpcReduction="10000"/>
          </a:bodyPr>
          <a:lstStyle/>
          <a:p>
            <a:r>
              <a:rPr lang="en-US" dirty="0"/>
              <a:t>Older versions of the MDN policy did contain new network criteria. This criteria appears to have been dropped during subsequent rewrites of the MDN policy. "The organization must not allocate a CIDR block larger than the current minimum assignment size of the RIR (currently /20 for ARIN) to a new </a:t>
            </a:r>
            <a:r>
              <a:rPr lang="en-US" dirty="0" err="1"/>
              <a:t>network</a:t>
            </a:r>
            <a:r>
              <a:rPr lang="en-US" dirty="0" err="1" smtClean="0"/>
              <a:t>.”</a:t>
            </a:r>
            <a:r>
              <a:rPr lang="en-US" dirty="0" err="1" smtClean="0">
                <a:hlinkClick r:id="rId2"/>
              </a:rPr>
              <a:t>https</a:t>
            </a:r>
            <a:r>
              <a:rPr lang="en-US" dirty="0">
                <a:hlinkClick r:id="rId2"/>
              </a:rPr>
              <a:t>://www.arin.net/policy/archive/nrpm_20041015.pdf)</a:t>
            </a:r>
            <a:endParaRPr lang="en-US" dirty="0"/>
          </a:p>
        </p:txBody>
      </p:sp>
    </p:spTree>
    <p:extLst>
      <p:ext uri="{BB962C8B-B14F-4D97-AF65-F5344CB8AC3E}">
        <p14:creationId xmlns:p14="http://schemas.microsoft.com/office/powerpoint/2010/main" val="15798469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a:t>
            </a:r>
            <a:endParaRPr lang="en-US" dirty="0"/>
          </a:p>
        </p:txBody>
      </p:sp>
      <p:sp>
        <p:nvSpPr>
          <p:cNvPr id="3" name="Content Placeholder 2"/>
          <p:cNvSpPr>
            <a:spLocks noGrp="1"/>
          </p:cNvSpPr>
          <p:nvPr>
            <p:ph idx="1"/>
          </p:nvPr>
        </p:nvSpPr>
        <p:spPr/>
        <p:txBody>
          <a:bodyPr/>
          <a:lstStyle/>
          <a:p>
            <a:r>
              <a:rPr lang="en-US" dirty="0" smtClean="0"/>
              <a:t>Questions</a:t>
            </a:r>
            <a:r>
              <a:rPr lang="en-US" smtClean="0"/>
              <a:t>, comments?</a:t>
            </a:r>
            <a:endParaRPr lang="en-US"/>
          </a:p>
        </p:txBody>
      </p:sp>
    </p:spTree>
    <p:extLst>
      <p:ext uri="{BB962C8B-B14F-4D97-AF65-F5344CB8AC3E}">
        <p14:creationId xmlns:p14="http://schemas.microsoft.com/office/powerpoint/2010/main" val="40106087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8A2B4DF6-1818-B940-8E30-590D998D271B}" type="slidenum">
              <a:rPr lang="en-US" smtClean="0">
                <a:solidFill>
                  <a:srgbClr val="2C86BA"/>
                </a:solidFill>
              </a:rPr>
              <a:pPr/>
              <a:t>2</a:t>
            </a:fld>
            <a:endParaRPr lang="en-US" dirty="0">
              <a:solidFill>
                <a:srgbClr val="2C86BA"/>
              </a:solidFill>
            </a:endParaRPr>
          </a:p>
        </p:txBody>
      </p:sp>
      <p:sp>
        <p:nvSpPr>
          <p:cNvPr id="5" name="Content Placeholder 4"/>
          <p:cNvSpPr>
            <a:spLocks noGrp="1"/>
          </p:cNvSpPr>
          <p:nvPr>
            <p:ph idx="10"/>
          </p:nvPr>
        </p:nvSpPr>
        <p:spPr>
          <a:xfrm>
            <a:off x="457200" y="1170847"/>
            <a:ext cx="8229600" cy="5174526"/>
          </a:xfrm>
        </p:spPr>
        <p:txBody>
          <a:bodyPr>
            <a:normAutofit fontScale="92500" lnSpcReduction="10000"/>
          </a:bodyPr>
          <a:lstStyle/>
          <a:p>
            <a:r>
              <a:rPr lang="en-US" b="1" dirty="0" smtClean="0"/>
              <a:t>2013-8 History</a:t>
            </a:r>
            <a:endParaRPr lang="en-US" b="1" dirty="0"/>
          </a:p>
          <a:p>
            <a:pPr lvl="1"/>
            <a:r>
              <a:rPr lang="en-US" b="0" dirty="0" smtClean="0"/>
              <a:t>Origin: </a:t>
            </a:r>
            <a:r>
              <a:rPr lang="en-US" b="0" dirty="0"/>
              <a:t>ARIN-prop</a:t>
            </a:r>
            <a:r>
              <a:rPr lang="en-US" b="0" dirty="0" smtClean="0"/>
              <a:t>-191 (Nov 2013)</a:t>
            </a:r>
          </a:p>
          <a:p>
            <a:pPr lvl="1"/>
            <a:r>
              <a:rPr lang="en-US" b="0" dirty="0" smtClean="0"/>
              <a:t>AC Shepherds: Cathy Aronson, Owen DeLong, Rob </a:t>
            </a:r>
            <a:r>
              <a:rPr lang="en-US" b="0" dirty="0" err="1" smtClean="0"/>
              <a:t>Seastrom</a:t>
            </a:r>
            <a:endParaRPr lang="en-US" b="0" dirty="0" smtClean="0"/>
          </a:p>
          <a:p>
            <a:pPr lvl="1"/>
            <a:r>
              <a:rPr lang="en-US" b="0" dirty="0" smtClean="0"/>
              <a:t>AC accepted </a:t>
            </a:r>
            <a:r>
              <a:rPr lang="en-US" b="0" dirty="0"/>
              <a:t>as Draft Policy </a:t>
            </a:r>
            <a:r>
              <a:rPr lang="en-US" b="0" dirty="0" smtClean="0"/>
              <a:t>in November 2013 and made recommended in January</a:t>
            </a:r>
          </a:p>
          <a:p>
            <a:pPr lvl="1"/>
            <a:r>
              <a:rPr lang="en-US" b="0" dirty="0" smtClean="0"/>
              <a:t>Presented at PPC at NANOG 60</a:t>
            </a:r>
          </a:p>
          <a:p>
            <a:pPr lvl="1"/>
            <a:r>
              <a:rPr lang="en-US" b="0" dirty="0" smtClean="0"/>
              <a:t>Reverted to draft and presented at ARIN 33</a:t>
            </a:r>
          </a:p>
          <a:p>
            <a:pPr lvl="1"/>
            <a:r>
              <a:rPr lang="en-US" b="0" dirty="0" smtClean="0"/>
              <a:t>Revised and AC made recommended again in May</a:t>
            </a:r>
          </a:p>
          <a:p>
            <a:pPr lvl="1"/>
            <a:r>
              <a:rPr lang="en-US" b="0" dirty="0"/>
              <a:t>Text Online &amp; in Discussion Guide</a:t>
            </a:r>
          </a:p>
          <a:p>
            <a:pPr lvl="2"/>
            <a:r>
              <a:rPr lang="en-US" dirty="0" smtClean="0"/>
              <a:t>https</a:t>
            </a:r>
            <a:r>
              <a:rPr lang="en-US" dirty="0"/>
              <a:t>://</a:t>
            </a:r>
            <a:r>
              <a:rPr lang="en-US" dirty="0" err="1"/>
              <a:t>www.arin.net</a:t>
            </a:r>
            <a:r>
              <a:rPr lang="en-US" dirty="0"/>
              <a:t>/policy/proposals/</a:t>
            </a:r>
            <a:r>
              <a:rPr lang="en-US" dirty="0" smtClean="0"/>
              <a:t>2013_8.</a:t>
            </a:r>
            <a:r>
              <a:rPr lang="en-US" dirty="0"/>
              <a:t>html</a:t>
            </a:r>
          </a:p>
          <a:p>
            <a:pPr lvl="1"/>
            <a:endParaRPr lang="en-US" dirty="0"/>
          </a:p>
          <a:p>
            <a:pPr lvl="1"/>
            <a:endParaRPr lang="en-US" dirty="0" smtClean="0"/>
          </a:p>
        </p:txBody>
      </p:sp>
    </p:spTree>
    <p:extLst>
      <p:ext uri="{BB962C8B-B14F-4D97-AF65-F5344CB8AC3E}">
        <p14:creationId xmlns:p14="http://schemas.microsoft.com/office/powerpoint/2010/main" val="37029385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8A2B4DF6-1818-B940-8E30-590D998D271B}" type="slidenum">
              <a:rPr lang="en-US" smtClean="0">
                <a:solidFill>
                  <a:srgbClr val="2C86BA"/>
                </a:solidFill>
              </a:rPr>
              <a:pPr/>
              <a:t>3</a:t>
            </a:fld>
            <a:endParaRPr lang="en-US" dirty="0">
              <a:solidFill>
                <a:srgbClr val="2C86BA"/>
              </a:solidFill>
            </a:endParaRPr>
          </a:p>
        </p:txBody>
      </p:sp>
      <p:sp>
        <p:nvSpPr>
          <p:cNvPr id="5" name="Content Placeholder 4"/>
          <p:cNvSpPr>
            <a:spLocks noGrp="1"/>
          </p:cNvSpPr>
          <p:nvPr>
            <p:ph idx="10"/>
          </p:nvPr>
        </p:nvSpPr>
        <p:spPr>
          <a:xfrm>
            <a:off x="457200" y="1170847"/>
            <a:ext cx="8229600" cy="5174526"/>
          </a:xfrm>
        </p:spPr>
        <p:txBody>
          <a:bodyPr>
            <a:normAutofit/>
          </a:bodyPr>
          <a:lstStyle/>
          <a:p>
            <a:r>
              <a:rPr lang="en-US" b="1" dirty="0" smtClean="0"/>
              <a:t>Staff Understanding</a:t>
            </a:r>
          </a:p>
          <a:p>
            <a:pPr lvl="1"/>
            <a:r>
              <a:rPr lang="en-US" b="0" dirty="0"/>
              <a:t>This proposal adds missing criteria to existing policy NRPM 4.5 Multiple Discrete Networks and NRPM 6.11 IPv6 Multiple Discrete Networks to assist staff and the community in determining allocation sizes for the new sites of existing MDN customers</a:t>
            </a:r>
            <a:r>
              <a:rPr lang="en-US" dirty="0"/>
              <a:t>.</a:t>
            </a:r>
            <a:endParaRPr lang="en-US" b="1" dirty="0"/>
          </a:p>
        </p:txBody>
      </p:sp>
    </p:spTree>
    <p:extLst>
      <p:ext uri="{BB962C8B-B14F-4D97-AF65-F5344CB8AC3E}">
        <p14:creationId xmlns:p14="http://schemas.microsoft.com/office/powerpoint/2010/main" val="19225929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8A2B4DF6-1818-B940-8E30-590D998D271B}" type="slidenum">
              <a:rPr lang="en-US" smtClean="0">
                <a:solidFill>
                  <a:srgbClr val="2C86BA"/>
                </a:solidFill>
              </a:rPr>
              <a:pPr/>
              <a:t>4</a:t>
            </a:fld>
            <a:endParaRPr lang="en-US" dirty="0">
              <a:solidFill>
                <a:srgbClr val="2C86BA"/>
              </a:solidFill>
            </a:endParaRPr>
          </a:p>
        </p:txBody>
      </p:sp>
      <p:sp>
        <p:nvSpPr>
          <p:cNvPr id="5" name="Content Placeholder 4"/>
          <p:cNvSpPr>
            <a:spLocks noGrp="1"/>
          </p:cNvSpPr>
          <p:nvPr>
            <p:ph idx="10"/>
          </p:nvPr>
        </p:nvSpPr>
        <p:spPr>
          <a:xfrm>
            <a:off x="457200" y="1170847"/>
            <a:ext cx="8229600" cy="5174526"/>
          </a:xfrm>
        </p:spPr>
        <p:txBody>
          <a:bodyPr>
            <a:noAutofit/>
          </a:bodyPr>
          <a:lstStyle/>
          <a:p>
            <a:r>
              <a:rPr lang="en-US" b="1" dirty="0" smtClean="0"/>
              <a:t>Staff Comments</a:t>
            </a:r>
          </a:p>
          <a:p>
            <a:pPr lvl="1"/>
            <a:r>
              <a:rPr lang="en-US" b="0" dirty="0"/>
              <a:t>The revised text removed the requirement to have obtained connectivity at the new site and replaced it with a requirement that "the organization has shown evidence of deployment of the new discrete network site</a:t>
            </a:r>
            <a:r>
              <a:rPr lang="en-US" b="0" dirty="0" smtClean="0"/>
              <a:t>”.</a:t>
            </a:r>
          </a:p>
          <a:p>
            <a:pPr lvl="1"/>
            <a:r>
              <a:rPr lang="en-US" b="0" dirty="0"/>
              <a:t>If implemented, ARIN would require </a:t>
            </a:r>
            <a:r>
              <a:rPr lang="en-US" b="0" dirty="0" smtClean="0"/>
              <a:t>hard evidence </a:t>
            </a:r>
            <a:r>
              <a:rPr lang="en-US" b="0" dirty="0"/>
              <a:t>such as connectivity contracts, proof of deployment of equipment at new site, etc.</a:t>
            </a:r>
          </a:p>
        </p:txBody>
      </p:sp>
    </p:spTree>
    <p:extLst>
      <p:ext uri="{BB962C8B-B14F-4D97-AF65-F5344CB8AC3E}">
        <p14:creationId xmlns:p14="http://schemas.microsoft.com/office/powerpoint/2010/main" val="11336788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8A2B4DF6-1818-B940-8E30-590D998D271B}" type="slidenum">
              <a:rPr lang="en-US" smtClean="0">
                <a:solidFill>
                  <a:srgbClr val="2C86BA"/>
                </a:solidFill>
              </a:rPr>
              <a:pPr/>
              <a:t>5</a:t>
            </a:fld>
            <a:endParaRPr lang="en-US" dirty="0">
              <a:solidFill>
                <a:srgbClr val="2C86BA"/>
              </a:solidFill>
            </a:endParaRPr>
          </a:p>
        </p:txBody>
      </p:sp>
      <p:sp>
        <p:nvSpPr>
          <p:cNvPr id="5" name="Content Placeholder 4"/>
          <p:cNvSpPr>
            <a:spLocks noGrp="1"/>
          </p:cNvSpPr>
          <p:nvPr>
            <p:ph idx="10"/>
          </p:nvPr>
        </p:nvSpPr>
        <p:spPr>
          <a:xfrm>
            <a:off x="457200" y="1170847"/>
            <a:ext cx="8229600" cy="5174526"/>
          </a:xfrm>
        </p:spPr>
        <p:txBody>
          <a:bodyPr>
            <a:normAutofit/>
          </a:bodyPr>
          <a:lstStyle/>
          <a:p>
            <a:r>
              <a:rPr lang="en-US" b="1" dirty="0"/>
              <a:t>Legal Assessment</a:t>
            </a:r>
          </a:p>
          <a:p>
            <a:pPr lvl="1"/>
            <a:r>
              <a:rPr lang="en-US" b="0" dirty="0"/>
              <a:t>The policy does not create legal concerns</a:t>
            </a:r>
            <a:r>
              <a:rPr lang="en-US" b="0" dirty="0" smtClean="0"/>
              <a:t>.</a:t>
            </a:r>
            <a:endParaRPr lang="en-US" b="0" dirty="0"/>
          </a:p>
        </p:txBody>
      </p:sp>
    </p:spTree>
    <p:extLst>
      <p:ext uri="{BB962C8B-B14F-4D97-AF65-F5344CB8AC3E}">
        <p14:creationId xmlns:p14="http://schemas.microsoft.com/office/powerpoint/2010/main" val="16416013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8A2B4DF6-1818-B940-8E30-590D998D271B}" type="slidenum">
              <a:rPr lang="en-US" smtClean="0">
                <a:solidFill>
                  <a:srgbClr val="2C86BA"/>
                </a:solidFill>
              </a:rPr>
              <a:pPr/>
              <a:t>6</a:t>
            </a:fld>
            <a:endParaRPr lang="en-US" dirty="0">
              <a:solidFill>
                <a:srgbClr val="2C86BA"/>
              </a:solidFill>
            </a:endParaRPr>
          </a:p>
        </p:txBody>
      </p:sp>
      <p:sp>
        <p:nvSpPr>
          <p:cNvPr id="5" name="Content Placeholder 4"/>
          <p:cNvSpPr>
            <a:spLocks noGrp="1"/>
          </p:cNvSpPr>
          <p:nvPr>
            <p:ph idx="10"/>
          </p:nvPr>
        </p:nvSpPr>
        <p:spPr>
          <a:xfrm>
            <a:off x="457200" y="1170847"/>
            <a:ext cx="8229600" cy="5174526"/>
          </a:xfrm>
        </p:spPr>
        <p:txBody>
          <a:bodyPr>
            <a:normAutofit/>
          </a:bodyPr>
          <a:lstStyle/>
          <a:p>
            <a:r>
              <a:rPr lang="en-US" b="1" dirty="0" smtClean="0"/>
              <a:t>Presentation by the AC</a:t>
            </a:r>
            <a:endParaRPr lang="en-US" b="0" dirty="0"/>
          </a:p>
        </p:txBody>
      </p:sp>
    </p:spTree>
    <p:extLst>
      <p:ext uri="{BB962C8B-B14F-4D97-AF65-F5344CB8AC3E}">
        <p14:creationId xmlns:p14="http://schemas.microsoft.com/office/powerpoint/2010/main" val="35049747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08001"/>
            <a:ext cx="7772400" cy="4078940"/>
          </a:xfrm>
        </p:spPr>
        <p:txBody>
          <a:bodyPr>
            <a:normAutofit/>
          </a:bodyPr>
          <a:lstStyle/>
          <a:p>
            <a:r>
              <a:rPr lang="en-US" dirty="0" smtClean="0"/>
              <a:t>Recommended Draft Policy 2013-8 </a:t>
            </a:r>
            <a:br>
              <a:rPr lang="en-US" dirty="0" smtClean="0"/>
            </a:br>
            <a:r>
              <a:rPr lang="en-US" dirty="0" smtClean="0"/>
              <a:t>Subsequent </a:t>
            </a:r>
            <a:r>
              <a:rPr lang="en-US" dirty="0"/>
              <a:t>Allocations for Additional </a:t>
            </a:r>
            <a:r>
              <a:rPr lang="en-US" dirty="0" smtClean="0"/>
              <a:t>Discrete </a:t>
            </a:r>
            <a:r>
              <a:rPr lang="en-US" dirty="0"/>
              <a:t>Network Sites</a:t>
            </a:r>
          </a:p>
        </p:txBody>
      </p:sp>
    </p:spTree>
    <p:extLst>
      <p:ext uri="{BB962C8B-B14F-4D97-AF65-F5344CB8AC3E}">
        <p14:creationId xmlns:p14="http://schemas.microsoft.com/office/powerpoint/2010/main" val="9435372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 of draft policy 2013-8	</a:t>
            </a:r>
            <a:endParaRPr lang="en-US" dirty="0"/>
          </a:p>
        </p:txBody>
      </p:sp>
      <p:sp>
        <p:nvSpPr>
          <p:cNvPr id="3" name="Content Placeholder 2"/>
          <p:cNvSpPr>
            <a:spLocks noGrp="1"/>
          </p:cNvSpPr>
          <p:nvPr>
            <p:ph idx="1"/>
          </p:nvPr>
        </p:nvSpPr>
        <p:spPr/>
        <p:txBody>
          <a:bodyPr>
            <a:normAutofit lnSpcReduction="10000"/>
          </a:bodyPr>
          <a:lstStyle/>
          <a:p>
            <a:r>
              <a:rPr lang="en-US" dirty="0" smtClean="0"/>
              <a:t>Came directly from staff experience report</a:t>
            </a:r>
          </a:p>
          <a:p>
            <a:pPr lvl="1"/>
            <a:r>
              <a:rPr lang="en-US" dirty="0" smtClean="0"/>
              <a:t>Staff noted that </a:t>
            </a:r>
            <a:r>
              <a:rPr lang="en-US" dirty="0"/>
              <a:t>Multiple Discrete Network Policy (MDN) </a:t>
            </a:r>
            <a:r>
              <a:rPr lang="en-US" dirty="0" smtClean="0"/>
              <a:t>did </a:t>
            </a:r>
            <a:r>
              <a:rPr lang="en-US" dirty="0"/>
              <a:t>not contain criteria for new sites of an existing MDN customer</a:t>
            </a:r>
            <a:r>
              <a:rPr lang="en-US" dirty="0" smtClean="0"/>
              <a:t>.</a:t>
            </a:r>
          </a:p>
          <a:p>
            <a:r>
              <a:rPr lang="en-US" dirty="0"/>
              <a:t>Current ARIN practice is to use the Immediate Need policy (NRPM 4.2.1.6).</a:t>
            </a:r>
          </a:p>
          <a:p>
            <a:r>
              <a:rPr lang="en-US" dirty="0"/>
              <a:t>This policy proposal seeks to add NRPM text to clarify criteria for new sites of existing MDN customers.</a:t>
            </a:r>
            <a:endParaRPr lang="en-US" dirty="0" smtClean="0"/>
          </a:p>
        </p:txBody>
      </p:sp>
    </p:spTree>
    <p:extLst>
      <p:ext uri="{BB962C8B-B14F-4D97-AF65-F5344CB8AC3E}">
        <p14:creationId xmlns:p14="http://schemas.microsoft.com/office/powerpoint/2010/main" val="38164671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249"/>
            <a:ext cx="8229600" cy="1143000"/>
          </a:xfrm>
        </p:spPr>
        <p:txBody>
          <a:bodyPr/>
          <a:lstStyle/>
          <a:p>
            <a:r>
              <a:rPr lang="en-US" dirty="0" smtClean="0"/>
              <a:t>Newly Modified Policy Statement</a:t>
            </a:r>
            <a:endParaRPr lang="en-US" dirty="0"/>
          </a:p>
        </p:txBody>
      </p:sp>
      <p:sp>
        <p:nvSpPr>
          <p:cNvPr id="3" name="Content Placeholder 2"/>
          <p:cNvSpPr>
            <a:spLocks noGrp="1"/>
          </p:cNvSpPr>
          <p:nvPr>
            <p:ph idx="1"/>
          </p:nvPr>
        </p:nvSpPr>
        <p:spPr>
          <a:xfrm>
            <a:off x="457200" y="1062317"/>
            <a:ext cx="8229600" cy="5646271"/>
          </a:xfrm>
        </p:spPr>
        <p:txBody>
          <a:bodyPr>
            <a:noAutofit/>
          </a:bodyPr>
          <a:lstStyle/>
          <a:p>
            <a:pPr marL="0" indent="0">
              <a:buNone/>
            </a:pPr>
            <a:r>
              <a:rPr lang="en-US" sz="2400" dirty="0"/>
              <a:t>IPv4:</a:t>
            </a:r>
          </a:p>
          <a:p>
            <a:pPr marL="0" indent="0">
              <a:buNone/>
            </a:pPr>
            <a:r>
              <a:rPr lang="en-US" sz="2400" dirty="0"/>
              <a:t>Add the following statement to section 4.5.4.</a:t>
            </a:r>
          </a:p>
          <a:p>
            <a:pPr marL="0" indent="0">
              <a:buNone/>
            </a:pPr>
            <a:r>
              <a:rPr lang="en-US" sz="2400" dirty="0"/>
              <a:t>Upon verification that the </a:t>
            </a:r>
            <a:r>
              <a:rPr lang="en-US" sz="2400" dirty="0" smtClean="0"/>
              <a:t>organization </a:t>
            </a:r>
            <a:r>
              <a:rPr lang="en-US" sz="2400" b="1" i="1" dirty="0" smtClean="0"/>
              <a:t>has shown evidence of deployment</a:t>
            </a:r>
            <a:r>
              <a:rPr lang="en-US" sz="2400" dirty="0" smtClean="0"/>
              <a:t>  at </a:t>
            </a:r>
            <a:r>
              <a:rPr lang="en-US" sz="2400" dirty="0"/>
              <a:t>its new discrete network site, the new </a:t>
            </a:r>
            <a:r>
              <a:rPr lang="en-US" sz="2400" dirty="0" smtClean="0"/>
              <a:t>network(s) </a:t>
            </a:r>
            <a:r>
              <a:rPr lang="en-US" sz="2400" dirty="0"/>
              <a:t>shall be allocated the minimum allocation size under section 4.2.1.5 unless the organization can demonstrate additional need using the immediate need criteria (4.2.1.6).</a:t>
            </a:r>
          </a:p>
          <a:p>
            <a:pPr marL="0" indent="0">
              <a:buNone/>
            </a:pPr>
            <a:r>
              <a:rPr lang="en-US" sz="2400" dirty="0"/>
              <a:t>IPv6:</a:t>
            </a:r>
          </a:p>
          <a:p>
            <a:pPr marL="0" indent="0">
              <a:buNone/>
            </a:pPr>
            <a:r>
              <a:rPr lang="en-US" sz="2400" dirty="0"/>
              <a:t>Add an additional reference to section 6.11.5.b such that it references both the initial allocation and subsequent allocation sections of the IPv6 LIR policy.</a:t>
            </a:r>
          </a:p>
          <a:p>
            <a:pPr marL="0" indent="0">
              <a:buNone/>
            </a:pPr>
            <a:r>
              <a:rPr lang="en-US" sz="2400" dirty="0"/>
              <a:t>"Each network will be judged against the existing utilization criteria specified in 6.5.2 and 6.5.3 as if it were a separate organization..."</a:t>
            </a:r>
          </a:p>
        </p:txBody>
      </p:sp>
    </p:spTree>
    <p:extLst>
      <p:ext uri="{BB962C8B-B14F-4D97-AF65-F5344CB8AC3E}">
        <p14:creationId xmlns:p14="http://schemas.microsoft.com/office/powerpoint/2010/main" val="35110437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1072</TotalTime>
  <Words>494</Words>
  <Application>Microsoft Macintosh PowerPoint</Application>
  <PresentationFormat>On-screen Show (4:3)</PresentationFormat>
  <Paragraphs>42</Paragraphs>
  <Slides>11</Slides>
  <Notes>0</Notes>
  <HiddenSlides>0</HiddenSlides>
  <MMClips>0</MMClips>
  <ScaleCrop>false</ScaleCrop>
  <HeadingPairs>
    <vt:vector size="4" baseType="variant">
      <vt:variant>
        <vt:lpstr>Theme</vt:lpstr>
      </vt:variant>
      <vt:variant>
        <vt:i4>2</vt:i4>
      </vt:variant>
      <vt:variant>
        <vt:lpstr>Slide Titles</vt:lpstr>
      </vt:variant>
      <vt:variant>
        <vt:i4>11</vt:i4>
      </vt:variant>
    </vt:vector>
  </HeadingPairs>
  <TitlesOfParts>
    <vt:vector size="13" baseType="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Recommended Draft Policy 2013-8  Subsequent Allocations for Additional Discrete Network Sites</vt:lpstr>
      <vt:lpstr>History of draft policy 2013-8 </vt:lpstr>
      <vt:lpstr>Newly Modified Policy Statement</vt:lpstr>
      <vt:lpstr>Additional Info</vt:lpstr>
      <vt:lpstr>Discussion </vt:lpstr>
    </vt:vector>
  </TitlesOfParts>
  <Company>arin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Erin Sellers</dc:creator>
  <cp:lastModifiedBy>Einar Bohlin</cp:lastModifiedBy>
  <cp:revision>77</cp:revision>
  <cp:lastPrinted>2014-02-06T18:52:06Z</cp:lastPrinted>
  <dcterms:created xsi:type="dcterms:W3CDTF">2010-08-12T13:39:46Z</dcterms:created>
  <dcterms:modified xsi:type="dcterms:W3CDTF">2014-06-03T02:59:24Z</dcterms:modified>
</cp:coreProperties>
</file>