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14"/>
  </p:notesMasterIdLst>
  <p:handoutMasterIdLst>
    <p:handoutMasterId r:id="rId15"/>
  </p:handoutMasterIdLst>
  <p:sldIdLst>
    <p:sldId id="267" r:id="rId3"/>
    <p:sldId id="268" r:id="rId4"/>
    <p:sldId id="270" r:id="rId5"/>
    <p:sldId id="271" r:id="rId6"/>
    <p:sldId id="272" r:id="rId7"/>
    <p:sldId id="274" r:id="rId8"/>
    <p:sldId id="275" r:id="rId9"/>
    <p:sldId id="276" r:id="rId10"/>
    <p:sldId id="277" r:id="rId11"/>
    <p:sldId id="278" r:id="rId12"/>
    <p:sldId id="2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5" d="100"/>
          <a:sy n="65" d="100"/>
        </p:scale>
        <p:origin x="-4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2/11/14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2/11/14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224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20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365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38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247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08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pPr/>
              <a:t>‹#›</a:t>
            </a:fld>
            <a:endParaRPr lang="en-US" dirty="0"/>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057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670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76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009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59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006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4715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26308" y="6345047"/>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E1B5-1D25-B440-95AE-D90A5DCC32AD}" type="datetimeFigureOut">
              <a:rPr lang="en-US" smtClean="0">
                <a:solidFill>
                  <a:prstClr val="black">
                    <a:tint val="75000"/>
                  </a:prstClr>
                </a:solidFill>
                <a:latin typeface="Calibri"/>
              </a:rPr>
              <a:pPr/>
              <a:t>2/11/14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695655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arin.net/policy/archive/nrpm_2004101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3464" y="2637602"/>
            <a:ext cx="379656" cy="323165"/>
          </a:xfrm>
          <a:prstGeom prst="rect">
            <a:avLst/>
          </a:prstGeom>
          <a:noFill/>
        </p:spPr>
        <p:txBody>
          <a:bodyPr wrap="none" rtlCol="0">
            <a:spAutoFit/>
          </a:bodyPr>
          <a:lstStyle/>
          <a:p>
            <a:r>
              <a:rPr lang="en-US" sz="1500" b="1" dirty="0" smtClean="0">
                <a:solidFill>
                  <a:srgbClr val="2C86BA"/>
                </a:solidFill>
              </a:rPr>
              <a:t>60</a:t>
            </a:r>
            <a:endParaRPr lang="en-US" sz="1500" b="1" dirty="0">
              <a:solidFill>
                <a:srgbClr val="2C86BA"/>
              </a:solidFill>
            </a:endParaRPr>
          </a:p>
        </p:txBody>
      </p:sp>
      <p:sp>
        <p:nvSpPr>
          <p:cNvPr id="3" name="TextBox 2"/>
          <p:cNvSpPr txBox="1"/>
          <p:nvPr/>
        </p:nvSpPr>
        <p:spPr>
          <a:xfrm>
            <a:off x="0" y="4042025"/>
            <a:ext cx="9143999" cy="2800767"/>
          </a:xfrm>
          <a:prstGeom prst="rect">
            <a:avLst/>
          </a:prstGeom>
          <a:noFill/>
        </p:spPr>
        <p:txBody>
          <a:bodyPr wrap="square" rtlCol="0">
            <a:spAutoFit/>
          </a:bodyPr>
          <a:lstStyle/>
          <a:p>
            <a:pPr algn="ctr"/>
            <a:r>
              <a:rPr lang="en-US" sz="4800" dirty="0" smtClean="0"/>
              <a:t>Recommended Draft </a:t>
            </a:r>
            <a:r>
              <a:rPr lang="en-US" sz="4800" dirty="0"/>
              <a:t>Policy ARIN-</a:t>
            </a:r>
            <a:r>
              <a:rPr lang="en-US" sz="4800" dirty="0" smtClean="0"/>
              <a:t>2013-8</a:t>
            </a:r>
          </a:p>
          <a:p>
            <a:pPr algn="ctr"/>
            <a:r>
              <a:rPr lang="en-US" sz="4000" dirty="0"/>
              <a:t>Subsequent Allocations for New Multiple Discrete Networks</a:t>
            </a:r>
            <a:endParaRPr lang="en-US" sz="2800"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2257638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	</a:t>
            </a:r>
            <a:endParaRPr lang="en-US" dirty="0"/>
          </a:p>
        </p:txBody>
      </p:sp>
      <p:sp>
        <p:nvSpPr>
          <p:cNvPr id="3" name="Content Placeholder 2"/>
          <p:cNvSpPr>
            <a:spLocks noGrp="1"/>
          </p:cNvSpPr>
          <p:nvPr>
            <p:ph idx="1"/>
          </p:nvPr>
        </p:nvSpPr>
        <p:spPr/>
        <p:txBody>
          <a:bodyPr/>
          <a:lstStyle/>
          <a:p>
            <a:r>
              <a:rPr lang="en-US" dirty="0"/>
              <a:t>23 unique organizations were approved under MDN policy between ARIN 31 and ARIN 32</a:t>
            </a:r>
            <a:r>
              <a:rPr lang="en-US" dirty="0" smtClean="0"/>
              <a:t>.</a:t>
            </a:r>
          </a:p>
          <a:p>
            <a:endParaRPr lang="en-US" dirty="0"/>
          </a:p>
        </p:txBody>
      </p:sp>
    </p:spTree>
    <p:extLst>
      <p:ext uri="{BB962C8B-B14F-4D97-AF65-F5344CB8AC3E}">
        <p14:creationId xmlns:p14="http://schemas.microsoft.com/office/powerpoint/2010/main" val="292889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Questions</a:t>
            </a:r>
            <a:r>
              <a:rPr lang="en-US" smtClean="0"/>
              <a:t>, comments?</a:t>
            </a:r>
            <a:endParaRPr lang="en-US"/>
          </a:p>
        </p:txBody>
      </p:sp>
    </p:spTree>
    <p:extLst>
      <p:ext uri="{BB962C8B-B14F-4D97-AF65-F5344CB8AC3E}">
        <p14:creationId xmlns:p14="http://schemas.microsoft.com/office/powerpoint/2010/main" val="98700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2</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lnSpcReduction="10000"/>
          </a:bodyPr>
          <a:lstStyle/>
          <a:p>
            <a:r>
              <a:rPr lang="en-US" b="1" dirty="0" smtClean="0"/>
              <a:t>2013-8 History</a:t>
            </a:r>
            <a:endParaRPr lang="en-US" b="1" dirty="0"/>
          </a:p>
          <a:p>
            <a:pPr lvl="1"/>
            <a:r>
              <a:rPr lang="en-US" b="0" dirty="0" smtClean="0"/>
              <a:t>Origin: </a:t>
            </a:r>
            <a:r>
              <a:rPr lang="en-US" b="0" dirty="0"/>
              <a:t>ARIN-prop-</a:t>
            </a:r>
            <a:r>
              <a:rPr lang="en-US" b="0" dirty="0" smtClean="0"/>
              <a:t>191 (Oct 2013)</a:t>
            </a:r>
          </a:p>
          <a:p>
            <a:pPr lvl="1"/>
            <a:r>
              <a:rPr lang="en-US" b="0" dirty="0" smtClean="0"/>
              <a:t>AC Shepherds: Cathy Aronson, Owen DeLong, Rob </a:t>
            </a:r>
            <a:r>
              <a:rPr lang="en-US" b="0" dirty="0" err="1" smtClean="0"/>
              <a:t>Seastrom</a:t>
            </a:r>
            <a:endParaRPr lang="en-US" b="0" dirty="0" smtClean="0"/>
          </a:p>
          <a:p>
            <a:pPr lvl="1"/>
            <a:r>
              <a:rPr lang="en-US" b="0" dirty="0" smtClean="0"/>
              <a:t>AC accepted </a:t>
            </a:r>
            <a:r>
              <a:rPr lang="en-US" b="0" dirty="0"/>
              <a:t>as Draft Policy </a:t>
            </a:r>
            <a:r>
              <a:rPr lang="en-US" b="0" dirty="0" smtClean="0"/>
              <a:t>in November 2013</a:t>
            </a:r>
          </a:p>
          <a:p>
            <a:pPr lvl="1"/>
            <a:r>
              <a:rPr lang="en-US" b="0" dirty="0" smtClean="0"/>
              <a:t>AC recommended adoption in January 2014</a:t>
            </a:r>
          </a:p>
          <a:p>
            <a:pPr lvl="1"/>
            <a:r>
              <a:rPr lang="en-US" b="0" dirty="0"/>
              <a:t>Draft Policy </a:t>
            </a:r>
            <a:r>
              <a:rPr lang="en-US" b="0" dirty="0" smtClean="0"/>
              <a:t>text</a:t>
            </a:r>
          </a:p>
          <a:p>
            <a:pPr lvl="2"/>
            <a:r>
              <a:rPr lang="en-US" dirty="0" smtClean="0"/>
              <a:t>Online </a:t>
            </a:r>
            <a:r>
              <a:rPr lang="en-US" dirty="0"/>
              <a:t>&amp; in Discussion Guide</a:t>
            </a:r>
          </a:p>
          <a:p>
            <a:pPr lvl="2"/>
            <a:r>
              <a:rPr lang="en-US" dirty="0"/>
              <a:t>https://</a:t>
            </a:r>
            <a:r>
              <a:rPr lang="en-US" dirty="0" err="1"/>
              <a:t>www.arin.net</a:t>
            </a:r>
            <a:r>
              <a:rPr lang="en-US" dirty="0"/>
              <a:t>/policy/proposals/</a:t>
            </a:r>
            <a:r>
              <a:rPr lang="en-US" dirty="0" smtClean="0"/>
              <a:t>2013_8.</a:t>
            </a:r>
            <a:r>
              <a:rPr lang="en-US" dirty="0"/>
              <a:t>html</a:t>
            </a:r>
          </a:p>
          <a:p>
            <a:pPr lvl="1"/>
            <a:endParaRPr lang="en-US" dirty="0"/>
          </a:p>
          <a:p>
            <a:pPr lvl="1"/>
            <a:endParaRPr lang="en-US" dirty="0" smtClean="0"/>
          </a:p>
        </p:txBody>
      </p:sp>
    </p:spTree>
    <p:extLst>
      <p:ext uri="{BB962C8B-B14F-4D97-AF65-F5344CB8AC3E}">
        <p14:creationId xmlns:p14="http://schemas.microsoft.com/office/powerpoint/2010/main" val="370293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3</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smtClean="0"/>
              <a:t>2013-8 – Staff Summary</a:t>
            </a:r>
            <a:endParaRPr lang="en-US" b="1" dirty="0"/>
          </a:p>
          <a:p>
            <a:pPr lvl="1"/>
            <a:r>
              <a:rPr lang="en-US" b="0" dirty="0" smtClean="0"/>
              <a:t>Adds </a:t>
            </a:r>
            <a:r>
              <a:rPr lang="en-US" b="0" dirty="0"/>
              <a:t>definitive criteria to existing policy NRPM 4.5 "Multiple Discrete Networks" and NRPM 6.11" IPv6 Multiple Discrete Networks" to assist staff and the community in determining allocation sizes for the new sites of existing MDN customers.</a:t>
            </a:r>
          </a:p>
        </p:txBody>
      </p:sp>
    </p:spTree>
    <p:extLst>
      <p:ext uri="{BB962C8B-B14F-4D97-AF65-F5344CB8AC3E}">
        <p14:creationId xmlns:p14="http://schemas.microsoft.com/office/powerpoint/2010/main" val="192259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473790" y="6345373"/>
            <a:ext cx="717091" cy="365125"/>
          </a:xfrm>
        </p:spPr>
        <p:txBody>
          <a:bodyPr/>
          <a:lstStyle/>
          <a:p>
            <a:fld id="{8A2B4DF6-1818-B940-8E30-590D998D271B}" type="slidenum">
              <a:rPr lang="en-US" smtClean="0">
                <a:solidFill>
                  <a:srgbClr val="2C86BA"/>
                </a:solidFill>
              </a:rPr>
              <a:pPr/>
              <a:t>4</a:t>
            </a:fld>
            <a:endParaRPr lang="en-US" dirty="0">
              <a:solidFill>
                <a:srgbClr val="2C86BA"/>
              </a:solidFill>
            </a:endParaRPr>
          </a:p>
        </p:txBody>
      </p:sp>
      <p:sp>
        <p:nvSpPr>
          <p:cNvPr id="5" name="Content Placeholder 4"/>
          <p:cNvSpPr>
            <a:spLocks noGrp="1"/>
          </p:cNvSpPr>
          <p:nvPr>
            <p:ph idx="10"/>
          </p:nvPr>
        </p:nvSpPr>
        <p:spPr>
          <a:xfrm>
            <a:off x="457200" y="1170847"/>
            <a:ext cx="8229600" cy="5395100"/>
          </a:xfrm>
        </p:spPr>
        <p:txBody>
          <a:bodyPr>
            <a:normAutofit fontScale="92500" lnSpcReduction="20000"/>
          </a:bodyPr>
          <a:lstStyle/>
          <a:p>
            <a:r>
              <a:rPr lang="en-US" b="1" dirty="0" smtClean="0"/>
              <a:t>2013-8 – </a:t>
            </a:r>
            <a:r>
              <a:rPr lang="en-US" b="1" dirty="0"/>
              <a:t>Staff Assessment</a:t>
            </a:r>
          </a:p>
          <a:p>
            <a:pPr lvl="1"/>
            <a:r>
              <a:rPr lang="en-US" b="0" dirty="0" smtClean="0"/>
              <a:t>This subject was part of staff’s “Policy Implementation and Experience Report” at ARIN 32.</a:t>
            </a:r>
          </a:p>
          <a:p>
            <a:pPr lvl="1"/>
            <a:r>
              <a:rPr lang="en-US" b="0" dirty="0" smtClean="0"/>
              <a:t>Adds needed</a:t>
            </a:r>
            <a:r>
              <a:rPr lang="en-US" b="0" dirty="0"/>
              <a:t>/missing criteria and is consistent with current staff </a:t>
            </a:r>
            <a:r>
              <a:rPr lang="en-US" b="0" dirty="0" smtClean="0"/>
              <a:t>practice:</a:t>
            </a:r>
            <a:endParaRPr lang="en-US" b="0" dirty="0"/>
          </a:p>
          <a:p>
            <a:pPr lvl="2"/>
            <a:r>
              <a:rPr lang="en-US" b="0" dirty="0" smtClean="0"/>
              <a:t>Must </a:t>
            </a:r>
            <a:r>
              <a:rPr lang="en-US" b="0" dirty="0"/>
              <a:t>provide evidence of connectivity at the new site</a:t>
            </a:r>
          </a:p>
          <a:p>
            <a:pPr lvl="2"/>
            <a:r>
              <a:rPr lang="en-US" b="0" dirty="0" smtClean="0"/>
              <a:t>Clearly </a:t>
            </a:r>
            <a:r>
              <a:rPr lang="en-US" b="0" dirty="0"/>
              <a:t>states that new sites will receive ARIN’s minimum published allocation size and if this isn’t sufficient, must qualify under the immediate need policy (NRPM 4.2.1.6).</a:t>
            </a:r>
          </a:p>
          <a:p>
            <a:pPr lvl="2"/>
            <a:r>
              <a:rPr lang="en-US" b="0" dirty="0" smtClean="0"/>
              <a:t>Adds </a:t>
            </a:r>
            <a:r>
              <a:rPr lang="en-US" b="0" dirty="0"/>
              <a:t>to the IPv6 MDN policy </a:t>
            </a:r>
            <a:r>
              <a:rPr lang="en-US" dirty="0"/>
              <a:t>s</a:t>
            </a:r>
            <a:r>
              <a:rPr lang="en-US" b="0" dirty="0" smtClean="0"/>
              <a:t>o </a:t>
            </a:r>
            <a:r>
              <a:rPr lang="en-US" b="0" dirty="0"/>
              <a:t>that it includes both initial and subsequent allocation criteria</a:t>
            </a:r>
            <a:r>
              <a:rPr lang="en-US" b="0" dirty="0" smtClean="0"/>
              <a:t>.</a:t>
            </a:r>
          </a:p>
          <a:p>
            <a:pPr marL="0" indent="0">
              <a:buNone/>
            </a:pPr>
            <a:r>
              <a:rPr lang="en-US" sz="2200" b="1" dirty="0"/>
              <a:t>Resource Impact: Minimal (3 months)</a:t>
            </a:r>
          </a:p>
          <a:p>
            <a:pPr lvl="1"/>
            <a:r>
              <a:rPr lang="en-US" sz="1700" b="0" dirty="0"/>
              <a:t>Updated guidelines and staff </a:t>
            </a:r>
            <a:r>
              <a:rPr lang="en-US" sz="1700" b="0" dirty="0" smtClean="0"/>
              <a:t>training</a:t>
            </a:r>
            <a:endParaRPr lang="en-US" sz="3500" b="0" dirty="0"/>
          </a:p>
        </p:txBody>
      </p:sp>
    </p:spTree>
    <p:extLst>
      <p:ext uri="{BB962C8B-B14F-4D97-AF65-F5344CB8AC3E}">
        <p14:creationId xmlns:p14="http://schemas.microsoft.com/office/powerpoint/2010/main" val="363461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5</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smtClean="0"/>
              <a:t>2013-8 – Legal Assessment</a:t>
            </a:r>
            <a:endParaRPr lang="en-US" b="1" dirty="0"/>
          </a:p>
          <a:p>
            <a:pPr lvl="1"/>
            <a:r>
              <a:rPr lang="en-US" b="0" dirty="0"/>
              <a:t>Does not appear to create legal risk.</a:t>
            </a:r>
          </a:p>
        </p:txBody>
      </p:sp>
    </p:spTree>
    <p:extLst>
      <p:ext uri="{BB962C8B-B14F-4D97-AF65-F5344CB8AC3E}">
        <p14:creationId xmlns:p14="http://schemas.microsoft.com/office/powerpoint/2010/main" val="119979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3464" y="2637602"/>
            <a:ext cx="379656" cy="323165"/>
          </a:xfrm>
          <a:prstGeom prst="rect">
            <a:avLst/>
          </a:prstGeom>
          <a:noFill/>
        </p:spPr>
        <p:txBody>
          <a:bodyPr wrap="none" rtlCol="0">
            <a:spAutoFit/>
          </a:bodyPr>
          <a:lstStyle/>
          <a:p>
            <a:r>
              <a:rPr lang="en-US" sz="1500" b="1" dirty="0" smtClean="0">
                <a:solidFill>
                  <a:srgbClr val="2C86BA"/>
                </a:solidFill>
              </a:rPr>
              <a:t>60</a:t>
            </a:r>
            <a:endParaRPr lang="en-US" sz="1500" b="1" dirty="0">
              <a:solidFill>
                <a:srgbClr val="2C86BA"/>
              </a:solidFill>
            </a:endParaRPr>
          </a:p>
        </p:txBody>
      </p:sp>
      <p:sp>
        <p:nvSpPr>
          <p:cNvPr id="3" name="TextBox 2"/>
          <p:cNvSpPr txBox="1"/>
          <p:nvPr/>
        </p:nvSpPr>
        <p:spPr>
          <a:xfrm>
            <a:off x="0" y="4042025"/>
            <a:ext cx="9143999" cy="1261884"/>
          </a:xfrm>
          <a:prstGeom prst="rect">
            <a:avLst/>
          </a:prstGeom>
          <a:noFill/>
        </p:spPr>
        <p:txBody>
          <a:bodyPr wrap="square" rtlCol="0">
            <a:spAutoFit/>
          </a:bodyPr>
          <a:lstStyle/>
          <a:p>
            <a:pPr algn="ctr"/>
            <a:r>
              <a:rPr lang="en-US" sz="4800" dirty="0" smtClean="0"/>
              <a:t>Next: AC presentation</a:t>
            </a:r>
          </a:p>
          <a:p>
            <a:pPr algn="ctr"/>
            <a:endParaRPr lang="en-US" sz="2800"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557624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2013-8	</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Developed from staff experience report</a:t>
            </a:r>
          </a:p>
          <a:p>
            <a:pPr lvl="1"/>
            <a:r>
              <a:rPr lang="en-US" dirty="0" smtClean="0"/>
              <a:t>Staff noted that </a:t>
            </a:r>
            <a:r>
              <a:rPr lang="en-US" dirty="0"/>
              <a:t>Multiple Discrete Network Policy (MDN) </a:t>
            </a:r>
            <a:r>
              <a:rPr lang="en-US" dirty="0" smtClean="0"/>
              <a:t>did </a:t>
            </a:r>
            <a:r>
              <a:rPr lang="en-US" dirty="0"/>
              <a:t>not contain criteria for new sites of an existing MDN customer</a:t>
            </a:r>
            <a:r>
              <a:rPr lang="en-US" dirty="0" smtClean="0"/>
              <a:t>.</a:t>
            </a:r>
          </a:p>
          <a:p>
            <a:r>
              <a:rPr lang="en-US" dirty="0"/>
              <a:t>Current ARIN practice is to use the Immediate Need policy (NRPM 4.2.1.6).</a:t>
            </a:r>
          </a:p>
          <a:p>
            <a:r>
              <a:rPr lang="en-US" dirty="0"/>
              <a:t>This </a:t>
            </a:r>
            <a:r>
              <a:rPr lang="en-US" dirty="0" smtClean="0"/>
              <a:t>Recommended Draft Policy adds NRPM </a:t>
            </a:r>
            <a:r>
              <a:rPr lang="en-US" dirty="0"/>
              <a:t>text to clarify criteria for new sites of existing MDN customers.</a:t>
            </a:r>
            <a:endParaRPr lang="en-US" dirty="0" smtClean="0"/>
          </a:p>
        </p:txBody>
      </p:sp>
    </p:spTree>
    <p:extLst>
      <p:ext uri="{BB962C8B-B14F-4D97-AF65-F5344CB8AC3E}">
        <p14:creationId xmlns:p14="http://schemas.microsoft.com/office/powerpoint/2010/main" val="39182297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IPv4: Add </a:t>
            </a:r>
            <a:r>
              <a:rPr lang="en-US" dirty="0"/>
              <a:t>the following statement to section 4.5.4</a:t>
            </a:r>
            <a:r>
              <a:rPr lang="en-US" dirty="0" smtClean="0"/>
              <a:t>.</a:t>
            </a:r>
          </a:p>
          <a:p>
            <a:pPr marL="0" indent="0">
              <a:buNone/>
            </a:pPr>
            <a:r>
              <a:rPr lang="en-US" b="1" dirty="0" smtClean="0">
                <a:solidFill>
                  <a:srgbClr val="FF0000"/>
                </a:solidFill>
              </a:rPr>
              <a:t>Upon </a:t>
            </a:r>
            <a:r>
              <a:rPr lang="en-US" b="1" dirty="0">
                <a:solidFill>
                  <a:srgbClr val="FF0000"/>
                </a:solidFill>
              </a:rPr>
              <a:t>verification that the organization has already obtained connectivity at its new discrete network site, the new networks shall be allocated the minimum allocation size under section 4.2.1.5 unless the organization can demonstrate additional need using the immediate need criteria (4.2.1.6).</a:t>
            </a:r>
          </a:p>
          <a:p>
            <a:pPr marL="0" indent="0">
              <a:buNone/>
            </a:pPr>
            <a:endParaRPr lang="en-US" dirty="0" smtClean="0"/>
          </a:p>
          <a:p>
            <a:pPr marL="0" indent="0">
              <a:buNone/>
            </a:pPr>
            <a:r>
              <a:rPr lang="en-US" dirty="0" smtClean="0"/>
              <a:t>IPv6: Add </a:t>
            </a:r>
            <a:r>
              <a:rPr lang="en-US" dirty="0"/>
              <a:t>an additional reference to section 6.11.5.b such that it references both the initial allocation and subsequent allocation sections of the IPv6 LIR policy.</a:t>
            </a:r>
          </a:p>
          <a:p>
            <a:pPr marL="0" indent="0">
              <a:buNone/>
            </a:pPr>
            <a:r>
              <a:rPr lang="en-US" dirty="0"/>
              <a:t>"Each network will be judged against the existing utilization criteria specified in 6.5.2 </a:t>
            </a:r>
            <a:r>
              <a:rPr lang="en-US" b="1" dirty="0">
                <a:solidFill>
                  <a:srgbClr val="FF0000"/>
                </a:solidFill>
              </a:rPr>
              <a:t>and 6.5.3 </a:t>
            </a:r>
            <a:r>
              <a:rPr lang="en-US" dirty="0"/>
              <a:t>as if it were a separate </a:t>
            </a:r>
            <a:r>
              <a:rPr lang="en-US" dirty="0" smtClean="0"/>
              <a:t>organization..."</a:t>
            </a:r>
            <a:endParaRPr lang="en-US" dirty="0"/>
          </a:p>
        </p:txBody>
      </p:sp>
    </p:spTree>
    <p:extLst>
      <p:ext uri="{BB962C8B-B14F-4D97-AF65-F5344CB8AC3E}">
        <p14:creationId xmlns:p14="http://schemas.microsoft.com/office/powerpoint/2010/main" val="22764061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a:t>
            </a:r>
            <a:endParaRPr lang="en-US" dirty="0"/>
          </a:p>
        </p:txBody>
      </p:sp>
      <p:sp>
        <p:nvSpPr>
          <p:cNvPr id="3" name="Content Placeholder 2"/>
          <p:cNvSpPr>
            <a:spLocks noGrp="1"/>
          </p:cNvSpPr>
          <p:nvPr>
            <p:ph idx="1"/>
          </p:nvPr>
        </p:nvSpPr>
        <p:spPr/>
        <p:txBody>
          <a:bodyPr>
            <a:normAutofit fontScale="92500"/>
          </a:bodyPr>
          <a:lstStyle/>
          <a:p>
            <a:r>
              <a:rPr lang="en-US" dirty="0"/>
              <a:t>Older versions of the MDN policy did contain new network criteria. This criteria </a:t>
            </a:r>
            <a:r>
              <a:rPr lang="en-US" dirty="0" smtClean="0"/>
              <a:t>appear </a:t>
            </a:r>
            <a:r>
              <a:rPr lang="en-US" dirty="0"/>
              <a:t>to have been dropped during subsequent rewrites of the MDN policy. </a:t>
            </a:r>
            <a:r>
              <a:rPr lang="en-US" dirty="0" smtClean="0"/>
              <a:t>The following text appears in a 2004 version of the NRPM</a:t>
            </a:r>
          </a:p>
          <a:p>
            <a:pPr lvl="1">
              <a:buNone/>
            </a:pPr>
            <a:r>
              <a:rPr lang="en-US" dirty="0" smtClean="0"/>
              <a:t>"The </a:t>
            </a:r>
            <a:r>
              <a:rPr lang="en-US" dirty="0"/>
              <a:t>organization must not allocate a CIDR block larger than the current minimum assignment size of the RIR (currently /20 for ARIN) to a new network." </a:t>
            </a:r>
            <a:r>
              <a:rPr lang="en-US" dirty="0" smtClean="0">
                <a:hlinkClick r:id="rId2"/>
              </a:rPr>
              <a:t>https</a:t>
            </a:r>
            <a:r>
              <a:rPr lang="en-US" dirty="0">
                <a:hlinkClick r:id="rId2"/>
              </a:rPr>
              <a:t>://</a:t>
            </a:r>
            <a:r>
              <a:rPr lang="en-US" dirty="0" smtClean="0">
                <a:hlinkClick r:id="rId2"/>
              </a:rPr>
              <a:t>www.arin.net/policy/archive/nrpm_20041015.pdf</a:t>
            </a:r>
            <a:endParaRPr lang="en-US" dirty="0" smtClean="0"/>
          </a:p>
          <a:p>
            <a:pPr>
              <a:buNone/>
            </a:pPr>
            <a:endParaRPr lang="en-US" dirty="0"/>
          </a:p>
        </p:txBody>
      </p:sp>
    </p:spTree>
    <p:extLst>
      <p:ext uri="{BB962C8B-B14F-4D97-AF65-F5344CB8AC3E}">
        <p14:creationId xmlns:p14="http://schemas.microsoft.com/office/powerpoint/2010/main" val="1647412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1047</TotalTime>
  <Words>538</Words>
  <Application>Microsoft Macintosh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History of 2013-8 </vt:lpstr>
      <vt:lpstr>Policy Statement</vt:lpstr>
      <vt:lpstr>Additional Info</vt:lpstr>
      <vt:lpstr>Additional Info </vt:lpstr>
      <vt:lpstr>Discussion </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Einar Bohlin</cp:lastModifiedBy>
  <cp:revision>70</cp:revision>
  <cp:lastPrinted>2014-02-06T18:52:06Z</cp:lastPrinted>
  <dcterms:created xsi:type="dcterms:W3CDTF">2010-08-12T13:39:46Z</dcterms:created>
  <dcterms:modified xsi:type="dcterms:W3CDTF">2014-02-11T11:59:09Z</dcterms:modified>
</cp:coreProperties>
</file>