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4" r:id="rId2"/>
    <p:sldMasterId id="2147483679" r:id="rId3"/>
    <p:sldMasterId id="2147483697" r:id="rId4"/>
  </p:sldMasterIdLst>
  <p:notesMasterIdLst>
    <p:notesMasterId r:id="rId81"/>
  </p:notesMasterIdLst>
  <p:handoutMasterIdLst>
    <p:handoutMasterId r:id="rId82"/>
  </p:handoutMasterIdLst>
  <p:sldIdLst>
    <p:sldId id="267" r:id="rId5"/>
    <p:sldId id="268" r:id="rId6"/>
    <p:sldId id="271" r:id="rId7"/>
    <p:sldId id="270" r:id="rId8"/>
    <p:sldId id="269" r:id="rId9"/>
    <p:sldId id="272" r:id="rId10"/>
    <p:sldId id="273" r:id="rId11"/>
    <p:sldId id="274" r:id="rId12"/>
    <p:sldId id="275" r:id="rId13"/>
    <p:sldId id="277" r:id="rId14"/>
    <p:sldId id="314" r:id="rId15"/>
    <p:sldId id="361" r:id="rId16"/>
    <p:sldId id="362" r:id="rId17"/>
    <p:sldId id="363" r:id="rId18"/>
    <p:sldId id="364" r:id="rId19"/>
    <p:sldId id="365" r:id="rId20"/>
    <p:sldId id="366" r:id="rId21"/>
    <p:sldId id="396" r:id="rId22"/>
    <p:sldId id="401" r:id="rId23"/>
    <p:sldId id="402" r:id="rId24"/>
    <p:sldId id="403" r:id="rId25"/>
    <p:sldId id="404" r:id="rId26"/>
    <p:sldId id="405" r:id="rId27"/>
    <p:sldId id="406" r:id="rId28"/>
    <p:sldId id="407" r:id="rId29"/>
    <p:sldId id="408" r:id="rId30"/>
    <p:sldId id="409" r:id="rId31"/>
    <p:sldId id="410" r:id="rId32"/>
    <p:sldId id="411" r:id="rId33"/>
    <p:sldId id="412" r:id="rId34"/>
    <p:sldId id="413" r:id="rId35"/>
    <p:sldId id="414" r:id="rId36"/>
    <p:sldId id="415" r:id="rId37"/>
    <p:sldId id="416" r:id="rId38"/>
    <p:sldId id="417" r:id="rId39"/>
    <p:sldId id="418" r:id="rId40"/>
    <p:sldId id="397" r:id="rId41"/>
    <p:sldId id="369" r:id="rId42"/>
    <p:sldId id="370" r:id="rId43"/>
    <p:sldId id="371" r:id="rId44"/>
    <p:sldId id="372" r:id="rId45"/>
    <p:sldId id="373" r:id="rId46"/>
    <p:sldId id="374" r:id="rId47"/>
    <p:sldId id="375" r:id="rId48"/>
    <p:sldId id="398" r:id="rId49"/>
    <p:sldId id="419" r:id="rId50"/>
    <p:sldId id="420" r:id="rId51"/>
    <p:sldId id="421" r:id="rId52"/>
    <p:sldId id="422" r:id="rId53"/>
    <p:sldId id="423" r:id="rId54"/>
    <p:sldId id="424" r:id="rId55"/>
    <p:sldId id="425" r:id="rId56"/>
    <p:sldId id="426" r:id="rId57"/>
    <p:sldId id="427" r:id="rId58"/>
    <p:sldId id="428" r:id="rId59"/>
    <p:sldId id="429" r:id="rId60"/>
    <p:sldId id="399" r:id="rId61"/>
    <p:sldId id="343" r:id="rId62"/>
    <p:sldId id="344" r:id="rId63"/>
    <p:sldId id="345" r:id="rId64"/>
    <p:sldId id="346" r:id="rId65"/>
    <p:sldId id="347" r:id="rId66"/>
    <p:sldId id="400" r:id="rId67"/>
    <p:sldId id="349" r:id="rId68"/>
    <p:sldId id="350" r:id="rId69"/>
    <p:sldId id="351" r:id="rId70"/>
    <p:sldId id="352" r:id="rId71"/>
    <p:sldId id="353" r:id="rId72"/>
    <p:sldId id="354" r:id="rId73"/>
    <p:sldId id="355" r:id="rId74"/>
    <p:sldId id="356" r:id="rId75"/>
    <p:sldId id="357" r:id="rId76"/>
    <p:sldId id="358" r:id="rId77"/>
    <p:sldId id="359" r:id="rId78"/>
    <p:sldId id="334" r:id="rId79"/>
    <p:sldId id="333" r:id="rId8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AAD1"/>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36" autoAdjust="0"/>
    <p:restoredTop sz="94660"/>
  </p:normalViewPr>
  <p:slideViewPr>
    <p:cSldViewPr snapToGrid="0" snapToObjects="1" showGuides="1">
      <p:cViewPr varScale="1">
        <p:scale>
          <a:sx n="80" d="100"/>
          <a:sy n="80" d="100"/>
        </p:scale>
        <p:origin x="-212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80" Type="http://schemas.openxmlformats.org/officeDocument/2006/relationships/slide" Target="slides/slide76.xml"/><Relationship Id="rId81" Type="http://schemas.openxmlformats.org/officeDocument/2006/relationships/notesMaster" Target="notesMasters/notesMaster1.xml"/><Relationship Id="rId82" Type="http://schemas.openxmlformats.org/officeDocument/2006/relationships/handoutMaster" Target="handoutMasters/handoutMaster1.xml"/><Relationship Id="rId83" Type="http://schemas.openxmlformats.org/officeDocument/2006/relationships/printerSettings" Target="printerSettings/printerSettings1.bin"/><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41698C-B8EC-4747-8C83-13A15E994677}" type="datetimeFigureOut">
              <a:rPr lang="en-US" smtClean="0"/>
              <a:pPr/>
              <a:t>10/8/13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90AADB-981F-6845-8056-AC18216A6EAF}" type="slidenum">
              <a:rPr lang="en-US" smtClean="0"/>
              <a:pPr/>
              <a:t>‹#›</a:t>
            </a:fld>
            <a:endParaRPr lang="en-US"/>
          </a:p>
        </p:txBody>
      </p:sp>
    </p:spTree>
    <p:extLst>
      <p:ext uri="{BB962C8B-B14F-4D97-AF65-F5344CB8AC3E}">
        <p14:creationId xmlns:p14="http://schemas.microsoft.com/office/powerpoint/2010/main" val="14917965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44E13-8BCD-F740-AA56-7D34B0F79864}" type="datetimeFigureOut">
              <a:rPr lang="en-US" smtClean="0"/>
              <a:t>10/8/13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1CE67F-0DD7-CB48-A1CB-09830BDCA497}" type="slidenum">
              <a:rPr lang="en-US" smtClean="0"/>
              <a:t>‹#›</a:t>
            </a:fld>
            <a:endParaRPr lang="en-US"/>
          </a:p>
        </p:txBody>
      </p:sp>
    </p:spTree>
    <p:extLst>
      <p:ext uri="{BB962C8B-B14F-4D97-AF65-F5344CB8AC3E}">
        <p14:creationId xmlns:p14="http://schemas.microsoft.com/office/powerpoint/2010/main" val="8933100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arin.net</a:t>
            </a:r>
            <a:r>
              <a:rPr lang="en-US" smtClean="0"/>
              <a:t>/ppc</a:t>
            </a:r>
            <a:r>
              <a:rPr lang="en-US" baseline="0" smtClean="0"/>
              <a:t> </a:t>
            </a:r>
            <a:endParaRPr lang="en-US"/>
          </a:p>
        </p:txBody>
      </p:sp>
      <p:sp>
        <p:nvSpPr>
          <p:cNvPr id="4" name="Slide Number Placeholder 3"/>
          <p:cNvSpPr>
            <a:spLocks noGrp="1"/>
          </p:cNvSpPr>
          <p:nvPr>
            <p:ph type="sldNum" sz="quarter" idx="10"/>
          </p:nvPr>
        </p:nvSpPr>
        <p:spPr/>
        <p:txBody>
          <a:bodyPr/>
          <a:lstStyle/>
          <a:p>
            <a:fld id="{A01CE67F-0DD7-CB48-A1CB-09830BDCA497}" type="slidenum">
              <a:rPr lang="en-US" smtClean="0"/>
              <a:t>4</a:t>
            </a:fld>
            <a:endParaRPr lang="en-US"/>
          </a:p>
        </p:txBody>
      </p:sp>
    </p:spTree>
    <p:extLst>
      <p:ext uri="{BB962C8B-B14F-4D97-AF65-F5344CB8AC3E}">
        <p14:creationId xmlns:p14="http://schemas.microsoft.com/office/powerpoint/2010/main" val="671677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16</a:t>
            </a:fld>
            <a:endParaRPr lang="en-US">
              <a:solidFill>
                <a:prstClr val="black"/>
              </a:solidFill>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17</a:t>
            </a:fld>
            <a:endParaRPr lang="en-US">
              <a:solidFill>
                <a:prstClr val="black"/>
              </a:solidFill>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1CE67F-0DD7-CB48-A1CB-09830BDCA497}" type="slidenum">
              <a:rPr lang="en-US" smtClean="0">
                <a:solidFill>
                  <a:prstClr val="black"/>
                </a:solidFill>
                <a:latin typeface="Calibri"/>
              </a:rPr>
              <a:pPr/>
              <a:t>18</a:t>
            </a:fld>
            <a:endParaRPr lang="en-US">
              <a:solidFill>
                <a:prstClr val="black"/>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1CE67F-0DD7-CB48-A1CB-09830BDCA497}" type="slidenum">
              <a:rPr lang="en-US" smtClean="0">
                <a:solidFill>
                  <a:prstClr val="black"/>
                </a:solidFill>
                <a:latin typeface="Calibri"/>
              </a:rPr>
              <a:pPr/>
              <a:t>37</a:t>
            </a:fld>
            <a:endParaRPr lang="en-US">
              <a:solidFill>
                <a:prstClr val="black"/>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38</a:t>
            </a:fld>
            <a:endParaRPr lang="en-US">
              <a:solidFill>
                <a:prstClr val="black"/>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39</a:t>
            </a:fld>
            <a:endParaRPr lang="en-US">
              <a:solidFill>
                <a:prstClr val="black"/>
              </a:solidFill>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40</a:t>
            </a:fld>
            <a:endParaRPr lang="en-US">
              <a:solidFill>
                <a:prstClr val="black"/>
              </a:solidFill>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41</a:t>
            </a:fld>
            <a:endParaRPr lang="en-US">
              <a:solidFill>
                <a:prstClr val="black"/>
              </a:solidFill>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42</a:t>
            </a:fld>
            <a:endParaRPr lang="en-US">
              <a:solidFill>
                <a:prstClr val="black"/>
              </a:solidFill>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43</a:t>
            </a:fld>
            <a:endParaRPr lang="en-US">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atin typeface="Calibri" charset="0"/>
                <a:ea typeface="ＭＳ Ｐゴシック" charset="0"/>
                <a:cs typeface="ＭＳ Ｐゴシック" charset="0"/>
              </a:rPr>
              <a:t>Accurate on 1 June 2011</a:t>
            </a: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6F9F653-C9CE-9943-A0EB-5986DA9685FA}" type="slidenum">
              <a:rPr lang="en-US" sz="1200">
                <a:solidFill>
                  <a:prstClr val="black"/>
                </a:solidFill>
                <a:latin typeface="Calibri" charset="0"/>
              </a:rPr>
              <a:pPr eaLnBrk="1" hangingPunct="1"/>
              <a:t>8</a:t>
            </a:fld>
            <a:endParaRPr lang="en-US" sz="1200">
              <a:solidFill>
                <a:prstClr val="black"/>
              </a:solidFill>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44</a:t>
            </a:fld>
            <a:endParaRPr lang="en-US">
              <a:solidFill>
                <a:prstClr val="black"/>
              </a:solidFill>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1CE67F-0DD7-CB48-A1CB-09830BDCA497}" type="slidenum">
              <a:rPr lang="en-US" smtClean="0">
                <a:solidFill>
                  <a:prstClr val="black"/>
                </a:solidFill>
                <a:latin typeface="Calibri"/>
              </a:rPr>
              <a:pPr/>
              <a:t>45</a:t>
            </a:fld>
            <a:endParaRPr lang="en-US">
              <a:solidFill>
                <a:prstClr val="black"/>
              </a:solidFill>
              <a:latin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46</a:t>
            </a:fld>
            <a:endParaRPr lang="en-US">
              <a:solidFill>
                <a:prstClr val="black"/>
              </a:solidFill>
              <a:latin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47</a:t>
            </a:fld>
            <a:endParaRPr lang="en-US">
              <a:solidFill>
                <a:prstClr val="black"/>
              </a:solidFill>
              <a:latin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48</a:t>
            </a:fld>
            <a:endParaRPr lang="en-US">
              <a:solidFill>
                <a:prstClr val="black"/>
              </a:solidFill>
              <a:latin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49</a:t>
            </a:fld>
            <a:endParaRPr lang="en-US">
              <a:solidFill>
                <a:prstClr val="black"/>
              </a:solidFill>
              <a:latin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50</a:t>
            </a:fld>
            <a:endParaRPr lang="en-US">
              <a:solidFill>
                <a:prstClr val="black"/>
              </a:solidFill>
              <a:latin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51</a:t>
            </a:fld>
            <a:endParaRPr lang="en-US">
              <a:solidFill>
                <a:prstClr val="black"/>
              </a:solidFill>
              <a:latin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52</a:t>
            </a:fld>
            <a:endParaRPr lang="en-US">
              <a:solidFill>
                <a:prstClr val="black"/>
              </a:solidFill>
              <a:latin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53</a:t>
            </a:fld>
            <a:endParaRPr lang="en-US">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a:latin typeface="Calibri" charset="0"/>
              <a:ea typeface="ＭＳ Ｐゴシック" charset="0"/>
              <a:cs typeface="ＭＳ Ｐゴシック" charset="0"/>
            </a:endParaRP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33591A-657A-C344-9C34-FBBBD73612CA}" type="slidenum">
              <a:rPr lang="en-US" sz="1200">
                <a:solidFill>
                  <a:prstClr val="black"/>
                </a:solidFill>
                <a:latin typeface="Calibri" charset="0"/>
              </a:rPr>
              <a:pPr eaLnBrk="1" hangingPunct="1"/>
              <a:t>9</a:t>
            </a:fld>
            <a:endParaRPr lang="en-US" sz="1200">
              <a:solidFill>
                <a:prstClr val="black"/>
              </a:solidFill>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54</a:t>
            </a:fld>
            <a:endParaRPr lang="en-US">
              <a:solidFill>
                <a:prstClr val="black"/>
              </a:solidFill>
              <a:latin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55</a:t>
            </a:fld>
            <a:endParaRPr lang="en-US">
              <a:solidFill>
                <a:prstClr val="black"/>
              </a:solidFill>
              <a:latin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56</a:t>
            </a:fld>
            <a:endParaRPr lang="en-US">
              <a:solidFill>
                <a:prstClr val="black"/>
              </a:solidFill>
              <a:latin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1CE67F-0DD7-CB48-A1CB-09830BDCA497}" type="slidenum">
              <a:rPr lang="en-US" smtClean="0">
                <a:solidFill>
                  <a:prstClr val="black"/>
                </a:solidFill>
                <a:latin typeface="Calibri"/>
              </a:rPr>
              <a:pPr/>
              <a:t>57</a:t>
            </a:fld>
            <a:endParaRPr lang="en-US">
              <a:solidFill>
                <a:prstClr val="black"/>
              </a:solidFill>
              <a:latin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58</a:t>
            </a:fld>
            <a:endParaRPr lang="en-US">
              <a:solidFill>
                <a:prstClr val="black"/>
              </a:solidFill>
              <a:latin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59</a:t>
            </a:fld>
            <a:endParaRPr lang="en-US">
              <a:solidFill>
                <a:prstClr val="black"/>
              </a:solidFill>
              <a:latin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60</a:t>
            </a:fld>
            <a:endParaRPr lang="en-US">
              <a:solidFill>
                <a:prstClr val="black"/>
              </a:solidFill>
              <a:latin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61</a:t>
            </a:fld>
            <a:endParaRPr lang="en-US">
              <a:solidFill>
                <a:prstClr val="black"/>
              </a:solidFill>
              <a:latin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62</a:t>
            </a:fld>
            <a:endParaRPr lang="en-US">
              <a:solidFill>
                <a:prstClr val="black"/>
              </a:solidFill>
              <a:latin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1CE67F-0DD7-CB48-A1CB-09830BDCA497}" type="slidenum">
              <a:rPr lang="en-US" smtClean="0">
                <a:solidFill>
                  <a:prstClr val="black"/>
                </a:solidFill>
                <a:latin typeface="Calibri"/>
              </a:rPr>
              <a:pPr/>
              <a:t>63</a:t>
            </a:fld>
            <a:endParaRPr lang="en-US">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endParaRPr lang="en-US" smtClean="0">
              <a:ea typeface="ＭＳ Ｐゴシック" charset="-128"/>
            </a:endParaRPr>
          </a:p>
        </p:txBody>
      </p:sp>
      <p:sp>
        <p:nvSpPr>
          <p:cNvPr id="38915" name="Slide Number Placeholder 3"/>
          <p:cNvSpPr>
            <a:spLocks noGrp="1"/>
          </p:cNvSpPr>
          <p:nvPr>
            <p:ph type="sldNum" sz="quarter" idx="5"/>
          </p:nvPr>
        </p:nvSpPr>
        <p:spPr bwMode="auto">
          <a:noFill/>
          <a:ln>
            <a:miter lim="800000"/>
            <a:headEnd/>
            <a:tailEnd/>
          </a:ln>
        </p:spPr>
        <p:txBody>
          <a:bodyPr/>
          <a:lstStyle/>
          <a:p>
            <a:fld id="{8A273481-8A59-4838-902F-212FB507CF5C}" type="slidenum">
              <a:rPr lang="en-US">
                <a:solidFill>
                  <a:prstClr val="black"/>
                </a:solidFill>
                <a:latin typeface="Calibri"/>
              </a:rPr>
              <a:pPr/>
              <a:t>10</a:t>
            </a:fld>
            <a:endParaRPr lang="en-US">
              <a:solidFill>
                <a:prstClr val="black"/>
              </a:solidFill>
              <a:latin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64</a:t>
            </a:fld>
            <a:endParaRPr lang="en-US">
              <a:solidFill>
                <a:prstClr val="black"/>
              </a:solidFill>
              <a:latin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65</a:t>
            </a:fld>
            <a:endParaRPr lang="en-US">
              <a:solidFill>
                <a:prstClr val="black"/>
              </a:solidFill>
              <a:latin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66</a:t>
            </a:fld>
            <a:endParaRPr lang="en-US">
              <a:solidFill>
                <a:prstClr val="black"/>
              </a:solidFill>
              <a:latin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67</a:t>
            </a:fld>
            <a:endParaRPr lang="en-US">
              <a:solidFill>
                <a:prstClr val="black"/>
              </a:solidFill>
              <a:latin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68</a:t>
            </a:fld>
            <a:endParaRPr lang="en-US">
              <a:solidFill>
                <a:prstClr val="black"/>
              </a:solidFill>
              <a:latin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69</a:t>
            </a:fld>
            <a:endParaRPr lang="en-US">
              <a:solidFill>
                <a:prstClr val="black"/>
              </a:solidFill>
              <a:latin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70</a:t>
            </a:fld>
            <a:endParaRPr lang="en-US">
              <a:solidFill>
                <a:prstClr val="black"/>
              </a:solidFill>
              <a:latin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71</a:t>
            </a:fld>
            <a:endParaRPr lang="en-US">
              <a:solidFill>
                <a:prstClr val="black"/>
              </a:solidFill>
              <a:latin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72</a:t>
            </a:fld>
            <a:endParaRPr lang="en-US">
              <a:solidFill>
                <a:prstClr val="black"/>
              </a:solidFill>
              <a:latin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73</a:t>
            </a:fld>
            <a:endParaRPr lang="en-US">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1CE67F-0DD7-CB48-A1CB-09830BDCA497}" type="slidenum">
              <a:rPr lang="en-US" smtClean="0">
                <a:solidFill>
                  <a:prstClr val="black"/>
                </a:solidFill>
                <a:latin typeface="Calibri"/>
              </a:rPr>
              <a:pPr/>
              <a:t>11</a:t>
            </a:fld>
            <a:endParaRPr lang="en-US">
              <a:solidFill>
                <a:prstClr val="black"/>
              </a:solidFill>
              <a:latin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74</a:t>
            </a:fld>
            <a:endParaRPr lang="en-US">
              <a:solidFill>
                <a:prstClr val="black"/>
              </a:solidFill>
              <a:latin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84AAC44-AC97-421F-9406-D0CA57CDFC5E}" type="slidenum">
              <a:rPr lang="en-US" smtClean="0"/>
              <a:pPr>
                <a:defRPr/>
              </a:pPr>
              <a:t>76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12</a:t>
            </a:fld>
            <a:endParaRPr lang="en-US">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13</a:t>
            </a:fld>
            <a:endParaRPr lang="en-US">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14</a:t>
            </a:fld>
            <a:endParaRPr lang="en-US">
              <a:solidFill>
                <a:prstClr val="black"/>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15</a:t>
            </a:fld>
            <a:endParaRPr 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png"/><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png"/><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Dallas_master_bckgr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3524906" y="1259965"/>
            <a:ext cx="5013275" cy="2118661"/>
          </a:xfrm>
        </p:spPr>
        <p:txBody>
          <a:bodyPr>
            <a:normAutofit/>
          </a:bodyPr>
          <a:lstStyle>
            <a:lvl1pPr algn="ctr">
              <a:defRPr sz="44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3524906" y="4135764"/>
            <a:ext cx="4785338" cy="1880633"/>
          </a:xfr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bckgrnd-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390" cy="685754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Dallas_master_bckgr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3524906" y="1259965"/>
            <a:ext cx="5013275" cy="2118661"/>
          </a:xfrm>
        </p:spPr>
        <p:txBody>
          <a:bodyPr>
            <a:normAutofit/>
          </a:bodyPr>
          <a:lstStyle>
            <a:lvl1pPr algn="ctr">
              <a:defRPr sz="44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3524906" y="4135764"/>
            <a:ext cx="4785338" cy="1880633"/>
          </a:xfr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bckgrnd-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Tree>
    <p:extLst>
      <p:ext uri="{BB962C8B-B14F-4D97-AF65-F5344CB8AC3E}">
        <p14:creationId xmlns:p14="http://schemas.microsoft.com/office/powerpoint/2010/main" val="1314141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descr="Dallas_master_bckgr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3524906" y="1259965"/>
            <a:ext cx="5013275" cy="2118661"/>
          </a:xfrm>
        </p:spPr>
        <p:txBody>
          <a:bodyPr>
            <a:normAutofit/>
          </a:bodyPr>
          <a:lstStyle>
            <a:lvl1pPr algn="ctr">
              <a:defRPr sz="44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3524906" y="4135764"/>
            <a:ext cx="4785338" cy="1880633"/>
          </a:xfr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bckgrnd-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bckgrnd_announcements-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pic>
        <p:nvPicPr>
          <p:cNvPr id="7" name="Picture 6" descr="bckgrnd 2-01.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10" name="Slide Number Placeholder 3"/>
          <p:cNvSpPr>
            <a:spLocks noGrp="1"/>
          </p:cNvSpPr>
          <p:nvPr>
            <p:ph type="sldNum" sz="quarter" idx="4"/>
          </p:nvPr>
        </p:nvSpPr>
        <p:spPr>
          <a:xfrm>
            <a:off x="8516986" y="634537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solidFill>
                  <a:prstClr val="white"/>
                </a:solidFill>
              </a:rPr>
              <a:pPr/>
              <a:t>‹#›</a:t>
            </a:fld>
            <a:endParaRPr lang="en-US" dirty="0">
              <a:solidFill>
                <a:prstClr val="white"/>
              </a:solidFill>
            </a:endParaRPr>
          </a:p>
        </p:txBody>
      </p:sp>
      <p:sp>
        <p:nvSpPr>
          <p:cNvPr id="11" name="Text Placeholder 2"/>
          <p:cNvSpPr>
            <a:spLocks noGrp="1"/>
          </p:cNvSpPr>
          <p:nvPr>
            <p:ph idx="10"/>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85550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A2B4DF6-1818-B940-8E30-590D998D271B}" type="slidenum">
              <a:rPr lang="en-US" smtClean="0">
                <a:solidFill>
                  <a:prstClr val="white"/>
                </a:solidFill>
              </a:rPr>
              <a:pPr/>
              <a:t>‹#›</a:t>
            </a:fld>
            <a:endParaRPr lang="en-US" dirty="0">
              <a:solidFill>
                <a:prstClr val="white"/>
              </a:solidFill>
            </a:endParaRPr>
          </a:p>
        </p:txBody>
      </p:sp>
      <p:sp>
        <p:nvSpPr>
          <p:cNvPr id="4" name="Text Placeholder 2"/>
          <p:cNvSpPr>
            <a:spLocks noGrp="1"/>
          </p:cNvSpPr>
          <p:nvPr>
            <p:ph idx="1"/>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355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lvl1pPr>
              <a:defRPr>
                <a:solidFill>
                  <a:srgbClr val="11305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76400"/>
            <a:ext cx="8229600" cy="3962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4"/>
          </p:nvPr>
        </p:nvSpPr>
        <p:spPr>
          <a:xfrm>
            <a:off x="381000" y="6477000"/>
            <a:ext cx="2133600" cy="365125"/>
          </a:xfrm>
          <a:prstGeom prst="rect">
            <a:avLst/>
          </a:prstGeom>
        </p:spPr>
        <p:txBody>
          <a:bodyPr/>
          <a:lstStyle>
            <a:lvl1pPr>
              <a:defRPr>
                <a:solidFill>
                  <a:schemeClr val="bg1"/>
                </a:solidFill>
                <a:latin typeface="Century Gothic"/>
                <a:cs typeface="Century Gothic"/>
              </a:defRPr>
            </a:lvl1pPr>
          </a:lstStyle>
          <a:p>
            <a:fld id="{2B277EC4-2A58-CF41-8417-90CAEBBB4CF5}" type="slidenum">
              <a:rPr lang="en-US" smtClean="0"/>
              <a:pPr/>
              <a:t>‹#›</a:t>
            </a:fld>
            <a:endParaRPr lang="en-US" dirty="0"/>
          </a:p>
        </p:txBody>
      </p:sp>
    </p:spTree>
    <p:extLst>
      <p:ext uri="{BB962C8B-B14F-4D97-AF65-F5344CB8AC3E}">
        <p14:creationId xmlns:p14="http://schemas.microsoft.com/office/powerpoint/2010/main" val="1731958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 y="2323711"/>
            <a:ext cx="9144000" cy="2967955"/>
          </a:xfrm>
        </p:spPr>
        <p:txBody>
          <a:bodyPr>
            <a:normAutofit/>
          </a:bodyPr>
          <a:lstStyle>
            <a:lvl1pPr algn="ctr">
              <a:defRPr sz="48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437445" y="5291666"/>
            <a:ext cx="8255000" cy="1551765"/>
          </a:xfrm>
          <a:prstGeom prst="rect">
            <a:avLst/>
          </a:prstGeo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Tree>
    <p:extLst>
      <p:ext uri="{BB962C8B-B14F-4D97-AF65-F5344CB8AC3E}">
        <p14:creationId xmlns:p14="http://schemas.microsoft.com/office/powerpoint/2010/main" val="2519744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9271" y="182593"/>
            <a:ext cx="8497529" cy="1458932"/>
          </a:xfrm>
          <a:noFill/>
        </p:spPr>
        <p:txBody>
          <a:bodyPr>
            <a:normAutofit/>
          </a:bodyPr>
          <a:lstStyle>
            <a:lvl1pPr algn="l">
              <a:defRPr sz="4000">
                <a:solidFill>
                  <a:srgbClr val="99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9271" y="1804235"/>
            <a:ext cx="8595928" cy="4711245"/>
          </a:xfrm>
          <a:prstGeom prst="rect">
            <a:avLst/>
          </a:prstGeom>
        </p:spPr>
        <p:txBody>
          <a:bodyPr/>
          <a:lstStyle>
            <a:lvl1pPr>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3"/>
          <p:cNvSpPr>
            <a:spLocks noGrp="1"/>
          </p:cNvSpPr>
          <p:nvPr>
            <p:ph type="sldNum" sz="quarter" idx="4"/>
          </p:nvPr>
        </p:nvSpPr>
        <p:spPr>
          <a:xfrm>
            <a:off x="318952" y="6492875"/>
            <a:ext cx="717091" cy="365125"/>
          </a:xfrm>
          <a:prstGeom prst="rect">
            <a:avLst/>
          </a:prstGeom>
        </p:spPr>
        <p:txBody>
          <a:bodyPr/>
          <a:lstStyle>
            <a:lvl1pPr>
              <a:defRPr sz="2000" b="0">
                <a:solidFill>
                  <a:srgbClr val="996633"/>
                </a:solidFill>
                <a:latin typeface="Century Gothic"/>
                <a:cs typeface="Century Gothic"/>
              </a:defRPr>
            </a:lvl1pPr>
          </a:lstStyle>
          <a:p>
            <a:fld id="{8A2B4DF6-1818-B940-8E30-590D998D271B}" type="slidenum">
              <a:rPr lang="en-US" smtClean="0"/>
              <a:pPr/>
              <a:t>‹#›</a:t>
            </a:fld>
            <a:endParaRPr lang="en-US" dirty="0"/>
          </a:p>
        </p:txBody>
      </p:sp>
    </p:spTree>
    <p:extLst>
      <p:ext uri="{BB962C8B-B14F-4D97-AF65-F5344CB8AC3E}">
        <p14:creationId xmlns:p14="http://schemas.microsoft.com/office/powerpoint/2010/main" val="1921187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318952" y="6484176"/>
            <a:ext cx="717091" cy="365125"/>
          </a:xfrm>
          <a:prstGeom prst="rect">
            <a:avLst/>
          </a:prstGeom>
        </p:spPr>
        <p:txBody>
          <a:bodyPr/>
          <a:lstStyle>
            <a:lvl1pPr>
              <a:defRPr sz="2000" b="0">
                <a:solidFill>
                  <a:srgbClr val="996633"/>
                </a:solidFill>
                <a:latin typeface="Century Gothic"/>
                <a:cs typeface="Century Gothic"/>
              </a:defRPr>
            </a:lvl1pPr>
          </a:lstStyle>
          <a:p>
            <a:fld id="{8A2B4DF6-1818-B940-8E30-590D998D271B}" type="slidenum">
              <a:rPr lang="en-US" smtClean="0"/>
              <a:pPr/>
              <a:t>‹#›</a:t>
            </a:fld>
            <a:endParaRPr lang="en-US" dirty="0"/>
          </a:p>
        </p:txBody>
      </p:sp>
    </p:spTree>
    <p:extLst>
      <p:ext uri="{BB962C8B-B14F-4D97-AF65-F5344CB8AC3E}">
        <p14:creationId xmlns:p14="http://schemas.microsoft.com/office/powerpoint/2010/main" val="16575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descr="Dallas_master_bckgr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3524906" y="1259965"/>
            <a:ext cx="5013275" cy="2118661"/>
          </a:xfrm>
        </p:spPr>
        <p:txBody>
          <a:bodyPr>
            <a:normAutofit/>
          </a:bodyPr>
          <a:lstStyle>
            <a:lvl1pPr algn="ctr">
              <a:defRPr sz="44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3524906" y="4135764"/>
            <a:ext cx="4785338" cy="1880633"/>
          </a:xfr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bckgrnd-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bckgrnd_announcements-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pic>
        <p:nvPicPr>
          <p:cNvPr id="7" name="Picture 6" descr="bckgrnd 2-01.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10" name="Slide Number Placeholder 3"/>
          <p:cNvSpPr>
            <a:spLocks noGrp="1"/>
          </p:cNvSpPr>
          <p:nvPr>
            <p:ph type="sldNum" sz="quarter" idx="4"/>
          </p:nvPr>
        </p:nvSpPr>
        <p:spPr>
          <a:xfrm>
            <a:off x="8516986" y="634537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pPr/>
              <a:t>‹#›</a:t>
            </a:fld>
            <a:endParaRPr lang="en-US" dirty="0"/>
          </a:p>
        </p:txBody>
      </p:sp>
      <p:sp>
        <p:nvSpPr>
          <p:cNvPr id="11" name="Text Placeholder 2"/>
          <p:cNvSpPr>
            <a:spLocks noGrp="1"/>
          </p:cNvSpPr>
          <p:nvPr>
            <p:ph idx="10"/>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33087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A2B4DF6-1818-B940-8E30-590D998D271B}" type="slidenum">
              <a:rPr lang="en-US" smtClean="0"/>
              <a:pPr/>
              <a:t>‹#›</a:t>
            </a:fld>
            <a:endParaRPr lang="en-US" dirty="0"/>
          </a:p>
        </p:txBody>
      </p:sp>
      <p:sp>
        <p:nvSpPr>
          <p:cNvPr id="4" name="Text Placeholder 2"/>
          <p:cNvSpPr>
            <a:spLocks noGrp="1"/>
          </p:cNvSpPr>
          <p:nvPr>
            <p:ph idx="1"/>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40576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Dallas_master_bckgr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3524906" y="1259965"/>
            <a:ext cx="5013275" cy="2118661"/>
          </a:xfrm>
        </p:spPr>
        <p:txBody>
          <a:bodyPr>
            <a:normAutofit/>
          </a:bodyPr>
          <a:lstStyle>
            <a:lvl1pPr algn="ctr">
              <a:defRPr sz="44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3524906" y="4135764"/>
            <a:ext cx="4785338" cy="1880633"/>
          </a:xfr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bckgrnd-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390" cy="6857543"/>
          </a:xfrm>
          <a:prstGeom prst="rect">
            <a:avLst/>
          </a:prstGeom>
        </p:spPr>
      </p:pic>
    </p:spTree>
    <p:extLst>
      <p:ext uri="{BB962C8B-B14F-4D97-AF65-F5344CB8AC3E}">
        <p14:creationId xmlns:p14="http://schemas.microsoft.com/office/powerpoint/2010/main" val="1000432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descr="Dallas_master_bckgr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3524906" y="1259965"/>
            <a:ext cx="5013275" cy="2118661"/>
          </a:xfrm>
        </p:spPr>
        <p:txBody>
          <a:bodyPr>
            <a:normAutofit/>
          </a:bodyPr>
          <a:lstStyle>
            <a:lvl1pPr algn="ctr">
              <a:defRPr sz="44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3524906" y="4135764"/>
            <a:ext cx="4785338" cy="1880633"/>
          </a:xfr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bckgrnd-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bckgrnd_announcements-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pic>
        <p:nvPicPr>
          <p:cNvPr id="7" name="Picture 6" descr="bckgrnd 2-01.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10" name="Slide Number Placeholder 3"/>
          <p:cNvSpPr>
            <a:spLocks noGrp="1"/>
          </p:cNvSpPr>
          <p:nvPr>
            <p:ph type="sldNum" sz="quarter" idx="4"/>
          </p:nvPr>
        </p:nvSpPr>
        <p:spPr>
          <a:xfrm>
            <a:off x="8516986" y="634537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solidFill>
                  <a:prstClr val="white"/>
                </a:solidFill>
              </a:rPr>
              <a:pPr/>
              <a:t>‹#›</a:t>
            </a:fld>
            <a:endParaRPr lang="en-US" dirty="0">
              <a:solidFill>
                <a:prstClr val="white"/>
              </a:solidFill>
            </a:endParaRPr>
          </a:p>
        </p:txBody>
      </p:sp>
      <p:sp>
        <p:nvSpPr>
          <p:cNvPr id="11" name="Text Placeholder 2"/>
          <p:cNvSpPr>
            <a:spLocks noGrp="1"/>
          </p:cNvSpPr>
          <p:nvPr>
            <p:ph idx="10"/>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432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A2B4DF6-1818-B940-8E30-590D998D271B}" type="slidenum">
              <a:rPr lang="en-US" smtClean="0">
                <a:solidFill>
                  <a:prstClr val="white"/>
                </a:solidFill>
              </a:rPr>
              <a:pPr/>
              <a:t>‹#›</a:t>
            </a:fld>
            <a:endParaRPr lang="en-US" dirty="0">
              <a:solidFill>
                <a:prstClr val="white"/>
              </a:solidFill>
            </a:endParaRPr>
          </a:p>
        </p:txBody>
      </p:sp>
      <p:sp>
        <p:nvSpPr>
          <p:cNvPr id="4" name="Text Placeholder 2"/>
          <p:cNvSpPr>
            <a:spLocks noGrp="1"/>
          </p:cNvSpPr>
          <p:nvPr>
            <p:ph idx="1"/>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904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F41A4B8-FF2A-D840-9A1C-9B31C59E772E}" type="datetimeFigureOut">
              <a:rPr lang="en-US" smtClean="0">
                <a:solidFill>
                  <a:prstClr val="black"/>
                </a:solidFill>
                <a:latin typeface="Calibri"/>
              </a:rPr>
              <a:pPr/>
              <a:t>10/8/13</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3911DC5F-042B-3148-A1CC-9A9F64ED0C6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3077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ustom Layout">
    <p:bg>
      <p:bgPr>
        <a:gradFill rotWithShape="1">
          <a:gsLst>
            <a:gs pos="0">
              <a:srgbClr val="3C8DB2"/>
            </a:gs>
            <a:gs pos="92999">
              <a:srgbClr val="F3C029"/>
            </a:gs>
            <a:gs pos="100000">
              <a:srgbClr val="F3C029"/>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8300" y="947738"/>
            <a:ext cx="82296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536214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620435" y="6356350"/>
            <a:ext cx="2133600" cy="365125"/>
          </a:xfrm>
          <a:prstGeom prst="rect">
            <a:avLst/>
          </a:prstGeom>
        </p:spPr>
        <p:txBody>
          <a:bodyPr/>
          <a:lstStyle/>
          <a:p>
            <a:fld id="{651A0C47-018D-4460-B945-BFF7981B6CA6}" type="datetimeFigureOut">
              <a:rPr lang="en-US" smtClean="0"/>
              <a:t>10/8/13</a:t>
            </a:fld>
            <a:endParaRPr lang="en-US"/>
          </a:p>
        </p:txBody>
      </p:sp>
      <p:sp>
        <p:nvSpPr>
          <p:cNvPr id="5" name="Footer Placeholder 4"/>
          <p:cNvSpPr>
            <a:spLocks noGrp="1"/>
          </p:cNvSpPr>
          <p:nvPr>
            <p:ph type="ftr" sz="quarter" idx="11"/>
          </p:nvPr>
        </p:nvSpPr>
        <p:spPr>
          <a:xfrm>
            <a:off x="354105"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extLst>
      <p:ext uri="{BB962C8B-B14F-4D97-AF65-F5344CB8AC3E}">
        <p14:creationId xmlns:p14="http://schemas.microsoft.com/office/powerpoint/2010/main" val="1564208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theme" Target="../theme/theme2.xml"/><Relationship Id="rId8"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theme" Target="../theme/theme3.xml"/><Relationship Id="rId6" Type="http://schemas.openxmlformats.org/officeDocument/2006/relationships/image" Target="../media/image1.png"/><Relationship Id="rId1" Type="http://schemas.openxmlformats.org/officeDocument/2006/relationships/slideLayout" Target="../slideLayouts/slideLayout10.xml"/><Relationship Id="rId2"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theme" Target="../theme/theme4.xml"/><Relationship Id="rId5" Type="http://schemas.openxmlformats.org/officeDocument/2006/relationships/image" Target="../media/image8.png"/><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bckgrnd 2-01.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Placeholder 1"/>
          <p:cNvSpPr>
            <a:spLocks noGrp="1"/>
          </p:cNvSpPr>
          <p:nvPr>
            <p:ph type="title"/>
          </p:nvPr>
        </p:nvSpPr>
        <p:spPr>
          <a:xfrm>
            <a:off x="374953" y="1033333"/>
            <a:ext cx="8634458" cy="1599578"/>
          </a:xfrm>
          <a:prstGeom prst="rect">
            <a:avLst/>
          </a:prstGeom>
        </p:spPr>
        <p:txBody>
          <a:bodyPr vert="horz" lIns="91440" tIns="45720" rIns="91440" bIns="45720" rtlCol="0" anchor="ctr">
            <a:normAutofit/>
          </a:bodyPr>
          <a:lstStyle/>
          <a:p>
            <a:r>
              <a:rPr lang="en-US" dirty="0" smtClean="0"/>
              <a:t>Click to edit Master </a:t>
            </a:r>
            <a:r>
              <a:rPr lang="en-US" dirty="0" err="1" smtClean="0"/>
              <a:t>titlestyle</a:t>
            </a:r>
            <a:endParaRPr lang="en-US" dirty="0"/>
          </a:p>
        </p:txBody>
      </p:sp>
      <p:sp>
        <p:nvSpPr>
          <p:cNvPr id="3" name="Text Placeholder 2"/>
          <p:cNvSpPr>
            <a:spLocks noGrp="1"/>
          </p:cNvSpPr>
          <p:nvPr>
            <p:ph type="body" idx="1"/>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3"/>
          <p:cNvSpPr>
            <a:spLocks noGrp="1"/>
          </p:cNvSpPr>
          <p:nvPr>
            <p:ph type="sldNum" sz="quarter" idx="4"/>
          </p:nvPr>
        </p:nvSpPr>
        <p:spPr>
          <a:xfrm>
            <a:off x="8516986" y="629936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Lst>
  <p:hf hdr="0" ftr="0" dt="0"/>
  <p:txStyles>
    <p:titleStyle>
      <a:lvl1pPr algn="l" defTabSz="457200" rtl="0" eaLnBrk="1" latinLnBrk="0" hangingPunct="1">
        <a:spcBef>
          <a:spcPct val="0"/>
        </a:spcBef>
        <a:buNone/>
        <a:defRPr sz="4400" b="1" kern="1200">
          <a:solidFill>
            <a:srgbClr val="41AAD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1"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bckgrnd 2-01.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Placeholder 1"/>
          <p:cNvSpPr>
            <a:spLocks noGrp="1"/>
          </p:cNvSpPr>
          <p:nvPr>
            <p:ph type="title"/>
          </p:nvPr>
        </p:nvSpPr>
        <p:spPr>
          <a:xfrm>
            <a:off x="374953" y="1033333"/>
            <a:ext cx="8634458" cy="1599578"/>
          </a:xfrm>
          <a:prstGeom prst="rect">
            <a:avLst/>
          </a:prstGeom>
        </p:spPr>
        <p:txBody>
          <a:bodyPr vert="horz" lIns="91440" tIns="45720" rIns="91440" bIns="45720" rtlCol="0" anchor="ctr">
            <a:normAutofit/>
          </a:bodyPr>
          <a:lstStyle/>
          <a:p>
            <a:r>
              <a:rPr lang="en-US" dirty="0" smtClean="0"/>
              <a:t>Click to edit Master </a:t>
            </a:r>
            <a:r>
              <a:rPr lang="en-US" dirty="0" err="1" smtClean="0"/>
              <a:t>titlestyle</a:t>
            </a:r>
            <a:endParaRPr lang="en-US" dirty="0"/>
          </a:p>
        </p:txBody>
      </p:sp>
      <p:sp>
        <p:nvSpPr>
          <p:cNvPr id="3" name="Text Placeholder 2"/>
          <p:cNvSpPr>
            <a:spLocks noGrp="1"/>
          </p:cNvSpPr>
          <p:nvPr>
            <p:ph type="body" idx="1"/>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3"/>
          <p:cNvSpPr>
            <a:spLocks noGrp="1"/>
          </p:cNvSpPr>
          <p:nvPr>
            <p:ph type="sldNum" sz="quarter" idx="4"/>
          </p:nvPr>
        </p:nvSpPr>
        <p:spPr>
          <a:xfrm>
            <a:off x="8516986" y="629936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027441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701" r:id="rId6"/>
  </p:sldLayoutIdLst>
  <p:hf hdr="0" ftr="0" dt="0"/>
  <p:txStyles>
    <p:titleStyle>
      <a:lvl1pPr algn="l" defTabSz="457200" rtl="0" eaLnBrk="1" latinLnBrk="0" hangingPunct="1">
        <a:spcBef>
          <a:spcPct val="0"/>
        </a:spcBef>
        <a:buNone/>
        <a:defRPr sz="4400" b="1" kern="1200">
          <a:solidFill>
            <a:srgbClr val="41AAD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1"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bckgrnd 2-01.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Placeholder 1"/>
          <p:cNvSpPr>
            <a:spLocks noGrp="1"/>
          </p:cNvSpPr>
          <p:nvPr>
            <p:ph type="title"/>
          </p:nvPr>
        </p:nvSpPr>
        <p:spPr>
          <a:xfrm>
            <a:off x="374953" y="1033333"/>
            <a:ext cx="8634458" cy="1599578"/>
          </a:xfrm>
          <a:prstGeom prst="rect">
            <a:avLst/>
          </a:prstGeom>
        </p:spPr>
        <p:txBody>
          <a:bodyPr vert="horz" lIns="91440" tIns="45720" rIns="91440" bIns="45720" rtlCol="0" anchor="ctr">
            <a:normAutofit/>
          </a:bodyPr>
          <a:lstStyle/>
          <a:p>
            <a:r>
              <a:rPr lang="en-US" dirty="0" smtClean="0"/>
              <a:t>Click to edit Master </a:t>
            </a:r>
            <a:r>
              <a:rPr lang="en-US" dirty="0" err="1" smtClean="0"/>
              <a:t>titlestyle</a:t>
            </a:r>
            <a:endParaRPr lang="en-US" dirty="0"/>
          </a:p>
        </p:txBody>
      </p:sp>
      <p:sp>
        <p:nvSpPr>
          <p:cNvPr id="3" name="Text Placeholder 2"/>
          <p:cNvSpPr>
            <a:spLocks noGrp="1"/>
          </p:cNvSpPr>
          <p:nvPr>
            <p:ph type="body" idx="1"/>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3"/>
          <p:cNvSpPr>
            <a:spLocks noGrp="1"/>
          </p:cNvSpPr>
          <p:nvPr>
            <p:ph type="sldNum" sz="quarter" idx="4"/>
          </p:nvPr>
        </p:nvSpPr>
        <p:spPr>
          <a:xfrm>
            <a:off x="8516986" y="629936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0075995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96" r:id="rId4"/>
  </p:sldLayoutIdLst>
  <p:hf hdr="0" ftr="0" dt="0"/>
  <p:txStyles>
    <p:titleStyle>
      <a:lvl1pPr algn="l" defTabSz="457200" rtl="0" eaLnBrk="1" latinLnBrk="0" hangingPunct="1">
        <a:spcBef>
          <a:spcPct val="0"/>
        </a:spcBef>
        <a:buNone/>
        <a:defRPr sz="4400" b="1" kern="1200">
          <a:solidFill>
            <a:srgbClr val="41AAD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1"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9737" y="453589"/>
            <a:ext cx="6972180" cy="159957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Slide Number Placeholder 3"/>
          <p:cNvSpPr>
            <a:spLocks noGrp="1"/>
          </p:cNvSpPr>
          <p:nvPr>
            <p:ph type="sldNum" sz="quarter" idx="4"/>
          </p:nvPr>
        </p:nvSpPr>
        <p:spPr>
          <a:xfrm>
            <a:off x="318952" y="6356449"/>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pPr/>
              <a:t>‹#›</a:t>
            </a:fld>
            <a:endParaRPr lang="en-US" dirty="0"/>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Tree>
    <p:extLst>
      <p:ext uri="{BB962C8B-B14F-4D97-AF65-F5344CB8AC3E}">
        <p14:creationId xmlns:p14="http://schemas.microsoft.com/office/powerpoint/2010/main" val="58469761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hf hdr="0" ftr="0" dt="0"/>
  <p:txStyles>
    <p:titleStyle>
      <a:lvl1pPr algn="ctr" defTabSz="457200" rtl="0" eaLnBrk="1" latinLnBrk="0" hangingPunct="1">
        <a:spcBef>
          <a:spcPct val="0"/>
        </a:spcBef>
        <a:buNone/>
        <a:defRPr sz="4400" b="1"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0.jpeg"/><Relationship Id="rId1" Type="http://schemas.openxmlformats.org/officeDocument/2006/relationships/themeOverride" Target="../theme/themeOverride1.xml"/><Relationship Id="rId2"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3" Type="http://schemas.openxmlformats.org/officeDocument/2006/relationships/hyperlink" Target="http://www.afrinic.net/en/library/policies/697-ipv4-soft-landing-policy" TargetMode="External"/><Relationship Id="rId4" Type="http://schemas.openxmlformats.org/officeDocument/2006/relationships/hyperlink" Target="http://www.lacnic.net/documents/10834/393498/lac-2013-02-EN.pdf" TargetMode="External"/><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0.xml"/><Relationship Id="rId3" Type="http://schemas.openxmlformats.org/officeDocument/2006/relationships/hyperlink" Target="https://www.arin.net/policy/proposals/ARIN-prop-190%20proposed_text_changes.pdf"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60140" y="1995726"/>
            <a:ext cx="440520" cy="369332"/>
          </a:xfrm>
          <a:prstGeom prst="rect">
            <a:avLst/>
          </a:prstGeom>
          <a:noFill/>
        </p:spPr>
        <p:txBody>
          <a:bodyPr wrap="none" rtlCol="0">
            <a:spAutoFit/>
          </a:bodyPr>
          <a:lstStyle/>
          <a:p>
            <a:r>
              <a:rPr lang="en-US" b="1" dirty="0" smtClean="0">
                <a:solidFill>
                  <a:schemeClr val="bg1"/>
                </a:solidFill>
                <a:latin typeface="Century Gothic"/>
                <a:cs typeface="Century Gothic"/>
              </a:rPr>
              <a:t>59</a:t>
            </a:r>
            <a:endParaRPr lang="en-US" b="1" dirty="0">
              <a:solidFill>
                <a:schemeClr val="bg1"/>
              </a:solidFill>
              <a:latin typeface="Century Gothic"/>
              <a:cs typeface="Century Gothic"/>
            </a:endParaRPr>
          </a:p>
        </p:txBody>
      </p:sp>
    </p:spTree>
    <p:extLst>
      <p:ext uri="{BB962C8B-B14F-4D97-AF65-F5344CB8AC3E}">
        <p14:creationId xmlns:p14="http://schemas.microsoft.com/office/powerpoint/2010/main" val="22576386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7890" name="Content Placeholder 5" descr="images.jpg"/>
          <p:cNvPicPr>
            <a:picLocks noGrp="1" noChangeAspect="1"/>
          </p:cNvPicPr>
          <p:nvPr>
            <p:ph idx="4294967295"/>
          </p:nvPr>
        </p:nvPicPr>
        <p:blipFill>
          <a:blip r:embed="rId4"/>
          <a:srcRect/>
          <a:stretch>
            <a:fillRect/>
          </a:stretch>
        </p:blipFill>
        <p:spPr>
          <a:xfrm>
            <a:off x="2725405" y="1290630"/>
            <a:ext cx="3797300"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00267481"/>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27959" y="3954180"/>
            <a:ext cx="7310552" cy="2118661"/>
          </a:xfrm>
        </p:spPr>
        <p:txBody>
          <a:bodyPr>
            <a:normAutofit fontScale="90000"/>
          </a:bodyPr>
          <a:lstStyle/>
          <a:p>
            <a:pPr>
              <a:lnSpc>
                <a:spcPct val="120000"/>
              </a:lnSpc>
            </a:pPr>
            <a:r>
              <a:rPr lang="en-US" sz="4400" dirty="0" smtClean="0">
                <a:solidFill>
                  <a:srgbClr val="41AAD1"/>
                </a:solidFill>
              </a:rPr>
              <a:t>Recommended Draft </a:t>
            </a:r>
            <a:r>
              <a:rPr lang="en-US" sz="4400" dirty="0">
                <a:solidFill>
                  <a:srgbClr val="41AAD1"/>
                </a:solidFill>
              </a:rPr>
              <a:t>Policy </a:t>
            </a:r>
            <a:r>
              <a:rPr lang="en-US" sz="4400" dirty="0" smtClean="0">
                <a:solidFill>
                  <a:srgbClr val="41AAD1"/>
                </a:solidFill>
              </a:rPr>
              <a:t>2013-4</a:t>
            </a:r>
            <a:r>
              <a:rPr lang="en-US" dirty="0">
                <a:solidFill>
                  <a:srgbClr val="41AAD1"/>
                </a:solidFill>
              </a:rPr>
              <a:t/>
            </a:r>
            <a:br>
              <a:rPr lang="en-US" dirty="0">
                <a:solidFill>
                  <a:srgbClr val="41AAD1"/>
                </a:solidFill>
              </a:rPr>
            </a:br>
            <a:r>
              <a:rPr lang="en-US" sz="4900" dirty="0">
                <a:solidFill>
                  <a:srgbClr val="41AAD1"/>
                </a:solidFill>
              </a:rPr>
              <a:t>RIR Principles</a:t>
            </a:r>
            <a:endParaRPr lang="en-US" sz="3600" b="0" dirty="0">
              <a:solidFill>
                <a:srgbClr val="41AAD1"/>
              </a:solidFill>
            </a:endParaRPr>
          </a:p>
        </p:txBody>
      </p:sp>
      <p:sp>
        <p:nvSpPr>
          <p:cNvPr id="4" name="TextBox 3"/>
          <p:cNvSpPr txBox="1"/>
          <p:nvPr/>
        </p:nvSpPr>
        <p:spPr>
          <a:xfrm>
            <a:off x="5315860" y="934361"/>
            <a:ext cx="355235" cy="276999"/>
          </a:xfrm>
          <a:prstGeom prst="rect">
            <a:avLst/>
          </a:prstGeom>
          <a:noFill/>
        </p:spPr>
        <p:txBody>
          <a:bodyPr wrap="none" rtlCol="0">
            <a:spAutoFit/>
          </a:bodyPr>
          <a:lstStyle/>
          <a:p>
            <a:r>
              <a:rPr lang="en-US" sz="1200" dirty="0" smtClean="0">
                <a:solidFill>
                  <a:srgbClr val="FFFFFF"/>
                </a:solidFill>
                <a:latin typeface="Century Gothic"/>
                <a:cs typeface="Century Gothic"/>
              </a:rPr>
              <a:t>59</a:t>
            </a:r>
            <a:endParaRPr lang="en-US" sz="1200" dirty="0">
              <a:solidFill>
                <a:srgbClr val="FFFFFF"/>
              </a:solidFill>
              <a:latin typeface="Century Gothic"/>
              <a:cs typeface="Century Gothic"/>
            </a:endParaRPr>
          </a:p>
        </p:txBody>
      </p:sp>
    </p:spTree>
    <p:extLst>
      <p:ext uri="{BB962C8B-B14F-4D97-AF65-F5344CB8AC3E}">
        <p14:creationId xmlns:p14="http://schemas.microsoft.com/office/powerpoint/2010/main" val="35412767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97694" y="97426"/>
            <a:ext cx="8229600" cy="714375"/>
          </a:xfrm>
        </p:spPr>
        <p:txBody>
          <a:bodyPr>
            <a:normAutofit/>
          </a:bodyPr>
          <a:lstStyle/>
          <a:p>
            <a:r>
              <a:rPr lang="en-US" sz="3600" b="1" dirty="0" smtClean="0">
                <a:latin typeface="Century Gothic"/>
                <a:cs typeface="Century Gothic"/>
              </a:rPr>
              <a:t>2013-4 - History</a:t>
            </a:r>
            <a:endParaRPr lang="en-US" sz="3600" b="1" dirty="0">
              <a:latin typeface="Century Gothic"/>
              <a:cs typeface="Century Gothic"/>
            </a:endParaRPr>
          </a:p>
        </p:txBody>
      </p:sp>
      <p:sp>
        <p:nvSpPr>
          <p:cNvPr id="8" name="Text Placeholder 7"/>
          <p:cNvSpPr>
            <a:spLocks noGrp="1"/>
          </p:cNvSpPr>
          <p:nvPr>
            <p:ph type="body" idx="4294967295"/>
          </p:nvPr>
        </p:nvSpPr>
        <p:spPr>
          <a:xfrm>
            <a:off x="600281" y="1065283"/>
            <a:ext cx="8086519" cy="5434012"/>
          </a:xfrm>
          <a:prstGeom prst="rect">
            <a:avLst/>
          </a:prstGeom>
        </p:spPr>
        <p:txBody>
          <a:bodyPr>
            <a:normAutofit fontScale="92500"/>
          </a:bodyPr>
          <a:lstStyle/>
          <a:p>
            <a:pPr marL="514350" indent="-514350">
              <a:lnSpc>
                <a:spcPct val="120000"/>
              </a:lnSpc>
              <a:buFont typeface="+mj-lt"/>
              <a:buAutoNum type="arabicPeriod"/>
            </a:pPr>
            <a:r>
              <a:rPr lang="en-US" sz="2600" b="1" dirty="0" smtClean="0"/>
              <a:t>Origin: ARIN-prop-187 (April 2013)</a:t>
            </a:r>
          </a:p>
          <a:p>
            <a:pPr marL="514350" indent="-514350">
              <a:lnSpc>
                <a:spcPct val="120000"/>
              </a:lnSpc>
              <a:buFont typeface="+mj-lt"/>
              <a:buAutoNum type="arabicPeriod"/>
            </a:pPr>
            <a:r>
              <a:rPr lang="en-US" sz="2600" b="1" dirty="0" smtClean="0"/>
              <a:t>AC Shepherds: Chris </a:t>
            </a:r>
            <a:r>
              <a:rPr lang="en-US" sz="2600" b="1" dirty="0" err="1" smtClean="0"/>
              <a:t>Grundemann</a:t>
            </a:r>
            <a:r>
              <a:rPr lang="en-US" sz="2600" b="1" dirty="0" smtClean="0"/>
              <a:t>, Cathy Aronson, and Owen DeLong</a:t>
            </a:r>
          </a:p>
          <a:p>
            <a:pPr marL="514350" indent="-514350">
              <a:lnSpc>
                <a:spcPct val="120000"/>
              </a:lnSpc>
              <a:buFont typeface="+mj-lt"/>
              <a:buAutoNum type="arabicPeriod"/>
            </a:pPr>
            <a:r>
              <a:rPr lang="en-US" sz="2600" b="1" dirty="0" smtClean="0"/>
              <a:t>Accepted as Draft Policy – May</a:t>
            </a:r>
          </a:p>
          <a:p>
            <a:pPr marL="514350" indent="-514350">
              <a:lnSpc>
                <a:spcPct val="120000"/>
              </a:lnSpc>
              <a:buFont typeface="+mj-lt"/>
              <a:buAutoNum type="arabicPeriod"/>
            </a:pPr>
            <a:r>
              <a:rPr lang="en-US" sz="2600" b="1" dirty="0" smtClean="0"/>
              <a:t>Presented – ARIN PPC at NANOG 58 (June)</a:t>
            </a:r>
          </a:p>
          <a:p>
            <a:pPr marL="514350" indent="-514350">
              <a:lnSpc>
                <a:spcPct val="120000"/>
              </a:lnSpc>
              <a:buFont typeface="+mj-lt"/>
              <a:buAutoNum type="arabicPeriod"/>
            </a:pPr>
            <a:r>
              <a:rPr lang="en-US" sz="2600" b="1" dirty="0" smtClean="0"/>
              <a:t>Revised in July and August</a:t>
            </a:r>
          </a:p>
          <a:p>
            <a:pPr marL="514350" indent="-514350">
              <a:lnSpc>
                <a:spcPct val="120000"/>
              </a:lnSpc>
              <a:buFont typeface="+mj-lt"/>
              <a:buAutoNum type="arabicPeriod"/>
            </a:pPr>
            <a:r>
              <a:rPr lang="en-US" sz="2600" b="1" dirty="0" smtClean="0"/>
              <a:t>Staff assessment - September</a:t>
            </a:r>
          </a:p>
          <a:p>
            <a:pPr marL="514350" indent="-514350">
              <a:lnSpc>
                <a:spcPct val="120000"/>
              </a:lnSpc>
              <a:buFont typeface="+mj-lt"/>
              <a:buAutoNum type="arabicPeriod"/>
            </a:pPr>
            <a:r>
              <a:rPr lang="en-US" sz="2600" b="1" dirty="0" smtClean="0"/>
              <a:t>AC recommended adoption – September</a:t>
            </a:r>
          </a:p>
          <a:p>
            <a:pPr marL="514350" indent="-514350">
              <a:lnSpc>
                <a:spcPct val="120000"/>
              </a:lnSpc>
              <a:buFont typeface="+mj-lt"/>
              <a:buAutoNum type="arabicPeriod"/>
            </a:pPr>
            <a:r>
              <a:rPr lang="en-US" sz="2600" b="1" dirty="0" smtClean="0"/>
              <a:t>Recommended Draft Policy online &amp; in Discussion Guide</a:t>
            </a:r>
          </a:p>
          <a:p>
            <a:pPr marL="914400" lvl="1" indent="-514350">
              <a:lnSpc>
                <a:spcPct val="120000"/>
              </a:lnSpc>
              <a:buNone/>
            </a:pPr>
            <a:r>
              <a:rPr lang="en-US" sz="2400" dirty="0" smtClean="0"/>
              <a:t>https://www.arin.net/policy/proposals/2013_4.html</a:t>
            </a:r>
          </a:p>
          <a:p>
            <a:pPr marL="914400" lvl="1" indent="-514350">
              <a:buFont typeface="+mj-lt"/>
              <a:buAutoNum type="arabicPeriod"/>
            </a:pPr>
            <a:endParaRPr lang="en-US" sz="2400" dirty="0" smtClean="0">
              <a:latin typeface="Century Gothic"/>
              <a:cs typeface="Century Gothic"/>
            </a:endParaRPr>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12</a:t>
            </a:fld>
            <a:endParaRPr lang="en-US" dirty="0">
              <a:solidFill>
                <a:prstClr val="white"/>
              </a:solidFill>
            </a:endParaRPr>
          </a:p>
        </p:txBody>
      </p:sp>
    </p:spTree>
    <p:extLst>
      <p:ext uri="{BB962C8B-B14F-4D97-AF65-F5344CB8AC3E}">
        <p14:creationId xmlns:p14="http://schemas.microsoft.com/office/powerpoint/2010/main" val="27579806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b="1" dirty="0" smtClean="0">
                <a:latin typeface="Century Gothic"/>
                <a:cs typeface="Century Gothic"/>
              </a:rPr>
              <a:t>2013-4 – ARIN Staff Summary</a:t>
            </a:r>
            <a:br>
              <a:rPr lang="en-US" sz="3600" b="1" dirty="0" smtClean="0">
                <a:latin typeface="Century Gothic"/>
                <a:cs typeface="Century Gothic"/>
              </a:rPr>
            </a:br>
            <a:endParaRPr lang="en-US" sz="3600" b="1" dirty="0">
              <a:latin typeface="Century Gothic"/>
              <a:cs typeface="Century Gothic"/>
            </a:endParaRPr>
          </a:p>
        </p:txBody>
      </p:sp>
      <p:sp>
        <p:nvSpPr>
          <p:cNvPr id="8" name="Text Placeholder 7"/>
          <p:cNvSpPr>
            <a:spLocks noGrp="1"/>
          </p:cNvSpPr>
          <p:nvPr>
            <p:ph type="body" idx="4294967295"/>
          </p:nvPr>
        </p:nvSpPr>
        <p:spPr>
          <a:xfrm>
            <a:off x="556344" y="1137027"/>
            <a:ext cx="7887564" cy="5182371"/>
          </a:xfrm>
          <a:prstGeom prst="rect">
            <a:avLst/>
          </a:prstGeom>
        </p:spPr>
        <p:txBody>
          <a:bodyPr>
            <a:normAutofit/>
          </a:bodyPr>
          <a:lstStyle/>
          <a:p>
            <a:pPr marL="342900" lvl="1" indent="-342900">
              <a:buFont typeface="Arial"/>
              <a:buChar char="•"/>
            </a:pPr>
            <a:r>
              <a:rPr lang="en-US" dirty="0" smtClean="0"/>
              <a:t>Adds </a:t>
            </a:r>
            <a:r>
              <a:rPr lang="en-US" dirty="0"/>
              <a:t>text to the NRPM which codifies the guiding principles of the registry system as registration, conservation, </a:t>
            </a:r>
            <a:r>
              <a:rPr lang="en-US" dirty="0" err="1"/>
              <a:t>routability</a:t>
            </a:r>
            <a:r>
              <a:rPr lang="en-US" dirty="0"/>
              <a:t>, and stewardship.</a:t>
            </a:r>
            <a:endParaRPr lang="en-US" sz="2800" dirty="0" smtClean="0"/>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13</a:t>
            </a:fld>
            <a:endParaRPr lang="en-US" dirty="0">
              <a:solidFill>
                <a:prstClr val="white"/>
              </a:solidFill>
            </a:endParaRPr>
          </a:p>
        </p:txBody>
      </p:sp>
    </p:spTree>
    <p:extLst>
      <p:ext uri="{BB962C8B-B14F-4D97-AF65-F5344CB8AC3E}">
        <p14:creationId xmlns:p14="http://schemas.microsoft.com/office/powerpoint/2010/main" val="55163331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97694" y="199812"/>
            <a:ext cx="8229600" cy="715963"/>
          </a:xfrm>
        </p:spPr>
        <p:txBody>
          <a:bodyPr>
            <a:normAutofit/>
          </a:bodyPr>
          <a:lstStyle/>
          <a:p>
            <a:r>
              <a:rPr lang="en-US" sz="3600" b="1" dirty="0" smtClean="0">
                <a:latin typeface="Century Gothic"/>
                <a:cs typeface="Century Gothic"/>
              </a:rPr>
              <a:t>2013-4 – Status at other RIRs</a:t>
            </a:r>
            <a:endParaRPr lang="en-US" sz="3600" b="1" dirty="0">
              <a:latin typeface="Century Gothic"/>
              <a:cs typeface="Century Gothic"/>
            </a:endParaRPr>
          </a:p>
        </p:txBody>
      </p:sp>
      <p:sp>
        <p:nvSpPr>
          <p:cNvPr id="4" name="Text Placeholder 7"/>
          <p:cNvSpPr>
            <a:spLocks noGrp="1"/>
          </p:cNvSpPr>
          <p:nvPr>
            <p:ph type="body" idx="4294967295"/>
          </p:nvPr>
        </p:nvSpPr>
        <p:spPr>
          <a:xfrm>
            <a:off x="867700" y="1205929"/>
            <a:ext cx="7960772" cy="5287963"/>
          </a:xfrm>
          <a:prstGeom prst="rect">
            <a:avLst/>
          </a:prstGeom>
        </p:spPr>
        <p:txBody>
          <a:bodyPr>
            <a:normAutofit/>
          </a:bodyPr>
          <a:lstStyle/>
          <a:p>
            <a:pPr fontAlgn="ctr"/>
            <a:r>
              <a:rPr lang="en-US" sz="2800" b="1" dirty="0" smtClean="0">
                <a:latin typeface="Century Gothic"/>
                <a:cs typeface="Century Gothic"/>
              </a:rPr>
              <a:t>New similar proposal at LACNIC</a:t>
            </a:r>
          </a:p>
          <a:p>
            <a:pPr lvl="1" fontAlgn="ctr"/>
            <a:r>
              <a:rPr lang="en-US" sz="2400" dirty="0"/>
              <a:t>LAC-2013-02 Principles Governing the Distribution of Number Resources</a:t>
            </a:r>
          </a:p>
          <a:p>
            <a:pPr lvl="1" fontAlgn="ctr"/>
            <a:r>
              <a:rPr lang="en-US" sz="2400" dirty="0" smtClean="0"/>
              <a:t>Purpose: “</a:t>
            </a:r>
            <a:r>
              <a:rPr lang="en-US" sz="2400" dirty="0"/>
              <a:t>To </a:t>
            </a:r>
            <a:r>
              <a:rPr lang="en-US" sz="2400" dirty="0" smtClean="0"/>
              <a:t>group the </a:t>
            </a:r>
            <a:r>
              <a:rPr lang="en-US" sz="2400" dirty="0"/>
              <a:t>principles governing the </a:t>
            </a:r>
            <a:r>
              <a:rPr lang="en-US" sz="2400" dirty="0" smtClean="0"/>
              <a:t>distribution </a:t>
            </a:r>
            <a:r>
              <a:rPr lang="en-US" sz="2400" dirty="0"/>
              <a:t>of Internet number </a:t>
            </a:r>
            <a:r>
              <a:rPr lang="en-US" sz="2400" dirty="0" smtClean="0"/>
              <a:t>resources in a single</a:t>
            </a:r>
            <a:r>
              <a:rPr lang="en-US" sz="2400" dirty="0"/>
              <a:t>, initial paragraph</a:t>
            </a:r>
            <a:r>
              <a:rPr lang="en-US" sz="2400" dirty="0" smtClean="0"/>
              <a:t>.”</a:t>
            </a:r>
            <a:endParaRPr lang="en-US" sz="2400" dirty="0"/>
          </a:p>
          <a:p>
            <a:pPr lvl="1" fontAlgn="ctr"/>
            <a:r>
              <a:rPr lang="en-US" sz="2400" dirty="0" smtClean="0">
                <a:latin typeface="Century Gothic"/>
                <a:cs typeface="Century Gothic"/>
              </a:rPr>
              <a:t>http</a:t>
            </a:r>
            <a:r>
              <a:rPr lang="en-US" sz="2400" dirty="0">
                <a:latin typeface="Century Gothic"/>
                <a:cs typeface="Century Gothic"/>
              </a:rPr>
              <a:t>://</a:t>
            </a:r>
            <a:r>
              <a:rPr lang="en-US" sz="2400" dirty="0" err="1">
                <a:latin typeface="Century Gothic"/>
                <a:cs typeface="Century Gothic"/>
              </a:rPr>
              <a:t>www.lacnic.net</a:t>
            </a:r>
            <a:r>
              <a:rPr lang="en-US" sz="2400" dirty="0">
                <a:latin typeface="Century Gothic"/>
                <a:cs typeface="Century Gothic"/>
              </a:rPr>
              <a:t>/documents/10834/393498/lac-2013-02-EN.pdf</a:t>
            </a:r>
            <a:endParaRPr lang="en-US" sz="2400" b="1" dirty="0" smtClean="0">
              <a:latin typeface="Century Gothic"/>
              <a:cs typeface="Century Gothic"/>
            </a:endParaRPr>
          </a:p>
          <a:p>
            <a:pPr marL="514350" indent="-514350">
              <a:buFont typeface="+mj-lt"/>
              <a:buAutoNum type="arabicPeriod"/>
            </a:pPr>
            <a:endParaRPr lang="en-US" dirty="0" smtClean="0">
              <a:latin typeface="Century Gothic"/>
              <a:cs typeface="Century Gothic"/>
            </a:endParaRPr>
          </a:p>
        </p:txBody>
      </p:sp>
      <p:sp>
        <p:nvSpPr>
          <p:cNvPr id="6"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14</a:t>
            </a:fld>
            <a:endParaRPr lang="en-US" dirty="0">
              <a:solidFill>
                <a:prstClr val="white"/>
              </a:solidFill>
            </a:endParaRPr>
          </a:p>
        </p:txBody>
      </p:sp>
    </p:spTree>
    <p:extLst>
      <p:ext uri="{BB962C8B-B14F-4D97-AF65-F5344CB8AC3E}">
        <p14:creationId xmlns:p14="http://schemas.microsoft.com/office/powerpoint/2010/main" val="26747461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526688" y="19364"/>
            <a:ext cx="8229600" cy="714375"/>
          </a:xfrm>
        </p:spPr>
        <p:txBody>
          <a:bodyPr>
            <a:normAutofit/>
          </a:bodyPr>
          <a:lstStyle/>
          <a:p>
            <a:r>
              <a:rPr lang="en-US" sz="3600" b="1" dirty="0" smtClean="0">
                <a:latin typeface="Century Gothic"/>
                <a:cs typeface="Century Gothic"/>
              </a:rPr>
              <a:t>2013-4 – Staff Assessment</a:t>
            </a:r>
            <a:endParaRPr lang="en-US" sz="3600" b="1" dirty="0">
              <a:latin typeface="Century Gothic"/>
              <a:cs typeface="Century Gothic"/>
            </a:endParaRPr>
          </a:p>
        </p:txBody>
      </p:sp>
      <p:sp>
        <p:nvSpPr>
          <p:cNvPr id="8" name="Text Placeholder 7"/>
          <p:cNvSpPr>
            <a:spLocks noGrp="1"/>
          </p:cNvSpPr>
          <p:nvPr>
            <p:ph type="body" idx="4294967295"/>
          </p:nvPr>
        </p:nvSpPr>
        <p:spPr>
          <a:xfrm>
            <a:off x="318952" y="733739"/>
            <a:ext cx="8570786" cy="4572000"/>
          </a:xfrm>
          <a:prstGeom prst="rect">
            <a:avLst/>
          </a:prstGeom>
        </p:spPr>
        <p:txBody>
          <a:bodyPr>
            <a:noAutofit/>
          </a:bodyPr>
          <a:lstStyle/>
          <a:p>
            <a:pPr marL="0" indent="0">
              <a:buNone/>
            </a:pPr>
            <a:r>
              <a:rPr lang="en-US" sz="2000" b="1" dirty="0">
                <a:latin typeface="Century Gothic"/>
                <a:cs typeface="Century Gothic"/>
              </a:rPr>
              <a:t>Staff Comments: Issues/Concerns?</a:t>
            </a:r>
          </a:p>
          <a:p>
            <a:r>
              <a:rPr lang="en-US" sz="2000" dirty="0" smtClean="0"/>
              <a:t>Staff </a:t>
            </a:r>
            <a:r>
              <a:rPr lang="en-US" sz="2000" dirty="0"/>
              <a:t>notes that the proposal does not appear to change any existing processes or procedures</a:t>
            </a:r>
            <a:r>
              <a:rPr lang="en-US" sz="2000" dirty="0" smtClean="0"/>
              <a:t>.</a:t>
            </a:r>
          </a:p>
          <a:p>
            <a:r>
              <a:rPr lang="en-US" sz="2000" dirty="0" smtClean="0"/>
              <a:t>Inclusion </a:t>
            </a:r>
            <a:r>
              <a:rPr lang="en-US" sz="2000" dirty="0"/>
              <a:t>into the policy manual will make it more clear to the community the principles under which ARIN has </a:t>
            </a:r>
            <a:r>
              <a:rPr lang="en-US" sz="2000" dirty="0" smtClean="0"/>
              <a:t>operated.</a:t>
            </a:r>
          </a:p>
          <a:p>
            <a:r>
              <a:rPr lang="en-US" sz="2000" dirty="0" smtClean="0"/>
              <a:t>Staff notes that registration, conservation, and </a:t>
            </a:r>
            <a:r>
              <a:rPr lang="en-US" sz="2000" dirty="0" err="1" smtClean="0"/>
              <a:t>routability</a:t>
            </a:r>
            <a:r>
              <a:rPr lang="en-US" sz="2000" dirty="0" smtClean="0"/>
              <a:t> already exist in the NRPM, the term stewardship would be new.</a:t>
            </a:r>
          </a:p>
          <a:p>
            <a:r>
              <a:rPr lang="en-US" sz="2000" dirty="0" smtClean="0"/>
              <a:t>Note that </a:t>
            </a:r>
            <a:r>
              <a:rPr lang="en-US" sz="2000" dirty="0"/>
              <a:t>the ARIN </a:t>
            </a:r>
            <a:r>
              <a:rPr lang="en-US" sz="2000" dirty="0" smtClean="0"/>
              <a:t>PDP contains </a:t>
            </a:r>
            <a:r>
              <a:rPr lang="en-US" sz="2000" dirty="0"/>
              <a:t>the following</a:t>
            </a:r>
            <a:r>
              <a:rPr lang="en-US" sz="2000" dirty="0" smtClean="0"/>
              <a:t>: "</a:t>
            </a:r>
            <a:r>
              <a:rPr lang="en-US" sz="2000" dirty="0"/>
              <a:t>4. Principles of Internet Number Resource Policy” Internet number resource policy must satisfy three important principles, specifically: 1) enabling fair and impartial number resource administration, 2) technically sound (providing for uniqueness and usability of number resources), and 3) supported by the community</a:t>
            </a:r>
            <a:r>
              <a:rPr lang="en-US" sz="2000" dirty="0" smtClean="0"/>
              <a:t>.” Furthermore RFC </a:t>
            </a:r>
            <a:r>
              <a:rPr lang="en-US" sz="2000" dirty="0"/>
              <a:t>7020 </a:t>
            </a:r>
            <a:r>
              <a:rPr lang="en-US" sz="2000" dirty="0" smtClean="0"/>
              <a:t>refers </a:t>
            </a:r>
            <a:r>
              <a:rPr lang="en-US" sz="2000" dirty="0"/>
              <a:t>to “1) Allocation Pool Management, 2) Hierarchical Allocation, and 3) Registration Accuracy</a:t>
            </a:r>
            <a:r>
              <a:rPr lang="en-US" sz="2000" dirty="0" smtClean="0"/>
              <a:t>”.</a:t>
            </a:r>
          </a:p>
          <a:p>
            <a:pPr marL="0" indent="0">
              <a:buNone/>
            </a:pPr>
            <a:r>
              <a:rPr lang="en-US" sz="1800" b="1" dirty="0" smtClean="0"/>
              <a:t>Resource Impact: Minimal (3 months)</a:t>
            </a:r>
          </a:p>
          <a:p>
            <a:pPr lvl="1"/>
            <a:r>
              <a:rPr lang="en-US" sz="1400" b="0" dirty="0">
                <a:latin typeface="Century Gothic"/>
                <a:cs typeface="Century Gothic"/>
              </a:rPr>
              <a:t>Updated guidelines and staff training</a:t>
            </a:r>
          </a:p>
          <a:p>
            <a:pPr lvl="1"/>
            <a:endParaRPr lang="en-US" sz="1600" dirty="0"/>
          </a:p>
          <a:p>
            <a:endParaRPr lang="en-US" sz="2400" dirty="0"/>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15</a:t>
            </a:fld>
            <a:endParaRPr lang="en-US" dirty="0">
              <a:solidFill>
                <a:prstClr val="white"/>
              </a:solidFill>
            </a:endParaRPr>
          </a:p>
        </p:txBody>
      </p:sp>
    </p:spTree>
    <p:extLst>
      <p:ext uri="{BB962C8B-B14F-4D97-AF65-F5344CB8AC3E}">
        <p14:creationId xmlns:p14="http://schemas.microsoft.com/office/powerpoint/2010/main" val="35652432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b="1" dirty="0" smtClean="0">
                <a:latin typeface="Century Gothic"/>
                <a:cs typeface="Century Gothic"/>
              </a:rPr>
              <a:t>2013-4 – Legal Assessment</a:t>
            </a:r>
            <a:br>
              <a:rPr lang="en-US" sz="3600" b="1" dirty="0" smtClean="0">
                <a:latin typeface="Century Gothic"/>
                <a:cs typeface="Century Gothic"/>
              </a:rPr>
            </a:br>
            <a:endParaRPr lang="en-US" sz="3600" b="1" dirty="0">
              <a:latin typeface="Century Gothic"/>
              <a:cs typeface="Century Gothic"/>
            </a:endParaRPr>
          </a:p>
        </p:txBody>
      </p:sp>
      <p:sp>
        <p:nvSpPr>
          <p:cNvPr id="8" name="Text Placeholder 7"/>
          <p:cNvSpPr>
            <a:spLocks noGrp="1"/>
          </p:cNvSpPr>
          <p:nvPr>
            <p:ph type="body" idx="4294967295"/>
          </p:nvPr>
        </p:nvSpPr>
        <p:spPr>
          <a:xfrm>
            <a:off x="556344" y="914400"/>
            <a:ext cx="7887564" cy="5182371"/>
          </a:xfrm>
          <a:prstGeom prst="rect">
            <a:avLst/>
          </a:prstGeom>
        </p:spPr>
        <p:txBody>
          <a:bodyPr>
            <a:normAutofit/>
          </a:bodyPr>
          <a:lstStyle/>
          <a:p>
            <a:pPr marL="342900" lvl="1" indent="-342900">
              <a:buFont typeface="Arial"/>
              <a:buChar char="•"/>
            </a:pPr>
            <a:r>
              <a:rPr lang="en-US" dirty="0"/>
              <a:t>The text of the policy does not create a material legal issue for ARIN. Any effort like this to accurately incorporate in writing the concepts that animate ARIN's activity is a positive development</a:t>
            </a:r>
            <a:r>
              <a:rPr lang="en-US" dirty="0" smtClean="0"/>
              <a:t>.</a:t>
            </a:r>
            <a:endParaRPr lang="en-US" sz="2800" dirty="0" smtClean="0"/>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16</a:t>
            </a:fld>
            <a:endParaRPr lang="en-US" dirty="0">
              <a:solidFill>
                <a:prstClr val="white"/>
              </a:solidFill>
            </a:endParaRPr>
          </a:p>
        </p:txBody>
      </p:sp>
    </p:spTree>
    <p:extLst>
      <p:ext uri="{BB962C8B-B14F-4D97-AF65-F5344CB8AC3E}">
        <p14:creationId xmlns:p14="http://schemas.microsoft.com/office/powerpoint/2010/main" val="407198245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dirty="0" smtClean="0"/>
              <a:t>2013-4 </a:t>
            </a:r>
            <a:r>
              <a:rPr lang="en-US" sz="3600" dirty="0"/>
              <a:t>– PPML Discussion</a:t>
            </a:r>
            <a:r>
              <a:rPr lang="en-US" sz="3600" b="1" dirty="0" smtClean="0">
                <a:latin typeface="Century Gothic"/>
                <a:cs typeface="Century Gothic"/>
              </a:rPr>
              <a:t/>
            </a:r>
            <a:br>
              <a:rPr lang="en-US" sz="3600" b="1" dirty="0" smtClean="0">
                <a:latin typeface="Century Gothic"/>
                <a:cs typeface="Century Gothic"/>
              </a:rPr>
            </a:br>
            <a:endParaRPr lang="en-US" sz="3600" b="1" dirty="0">
              <a:latin typeface="Century Gothic"/>
              <a:cs typeface="Century Gothic"/>
            </a:endParaRPr>
          </a:p>
        </p:txBody>
      </p:sp>
      <p:sp>
        <p:nvSpPr>
          <p:cNvPr id="8" name="Text Placeholder 7"/>
          <p:cNvSpPr>
            <a:spLocks noGrp="1"/>
          </p:cNvSpPr>
          <p:nvPr>
            <p:ph type="body" idx="4294967295"/>
          </p:nvPr>
        </p:nvSpPr>
        <p:spPr>
          <a:xfrm>
            <a:off x="438489" y="801266"/>
            <a:ext cx="8005419" cy="5295506"/>
          </a:xfrm>
          <a:prstGeom prst="rect">
            <a:avLst/>
          </a:prstGeom>
        </p:spPr>
        <p:txBody>
          <a:bodyPr>
            <a:normAutofit/>
          </a:bodyPr>
          <a:lstStyle/>
          <a:p>
            <a:pPr marL="457200" lvl="1" indent="-457200">
              <a:buFont typeface="Arial"/>
              <a:buChar char="•"/>
            </a:pPr>
            <a:r>
              <a:rPr lang="en-US" dirty="0" smtClean="0"/>
              <a:t>No comments since being recommended for adoption</a:t>
            </a:r>
          </a:p>
          <a:p>
            <a:pPr marL="857250" lvl="2" indent="-457200"/>
            <a:r>
              <a:rPr lang="en-US" dirty="0" smtClean="0"/>
              <a:t>Earlier Draft Policy discussion included:</a:t>
            </a:r>
          </a:p>
          <a:p>
            <a:pPr marL="1314450" lvl="3" indent="-457200"/>
            <a:r>
              <a:rPr lang="en-US" dirty="0" smtClean="0"/>
              <a:t>“…</a:t>
            </a:r>
            <a:r>
              <a:rPr lang="en-US" dirty="0"/>
              <a:t>all three previous principles must be balanced with one another, and stewardship is the principle which informs that balancing </a:t>
            </a:r>
            <a:r>
              <a:rPr lang="en-US" dirty="0" smtClean="0"/>
              <a:t>act…”</a:t>
            </a:r>
          </a:p>
          <a:p>
            <a:pPr marL="1314450" lvl="3" indent="-457200"/>
            <a:r>
              <a:rPr lang="en-US" dirty="0"/>
              <a:t>“Don't call it "stewardship." Call it what you </a:t>
            </a:r>
            <a:r>
              <a:rPr lang="en-US" dirty="0" smtClean="0"/>
              <a:t>just called </a:t>
            </a:r>
            <a:r>
              <a:rPr lang="en-US" dirty="0"/>
              <a:t>it: Balance. Better yet, crib from NRPM 6.3.8 and tell us </a:t>
            </a:r>
            <a:r>
              <a:rPr lang="en-US" dirty="0" smtClean="0"/>
              <a:t>how to </a:t>
            </a:r>
            <a:r>
              <a:rPr lang="en-US" dirty="0"/>
              <a:t>weigh the three principles in order to achieve balance</a:t>
            </a:r>
            <a:r>
              <a:rPr lang="en-US" dirty="0" smtClean="0"/>
              <a:t>.”</a:t>
            </a:r>
          </a:p>
          <a:p>
            <a:pPr marL="1314450" lvl="3" indent="-457200"/>
            <a:r>
              <a:rPr lang="en-US" dirty="0" smtClean="0"/>
              <a:t>“Is </a:t>
            </a:r>
            <a:r>
              <a:rPr lang="en-US" dirty="0"/>
              <a:t>this intended to be a 'global </a:t>
            </a:r>
            <a:r>
              <a:rPr lang="en-US" dirty="0" smtClean="0"/>
              <a:t>policy’”?</a:t>
            </a:r>
          </a:p>
          <a:p>
            <a:pPr marL="1314450" lvl="3" indent="-457200"/>
            <a:endParaRPr lang="en-US" dirty="0" smtClean="0"/>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17</a:t>
            </a:fld>
            <a:endParaRPr lang="en-US" dirty="0">
              <a:solidFill>
                <a:prstClr val="white"/>
              </a:solidFill>
            </a:endParaRPr>
          </a:p>
        </p:txBody>
      </p:sp>
    </p:spTree>
    <p:extLst>
      <p:ext uri="{BB962C8B-B14F-4D97-AF65-F5344CB8AC3E}">
        <p14:creationId xmlns:p14="http://schemas.microsoft.com/office/powerpoint/2010/main" val="20228502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27959" y="3954180"/>
            <a:ext cx="7310552" cy="2118661"/>
          </a:xfrm>
        </p:spPr>
        <p:txBody>
          <a:bodyPr>
            <a:normAutofit fontScale="90000"/>
          </a:bodyPr>
          <a:lstStyle/>
          <a:p>
            <a:pPr>
              <a:lnSpc>
                <a:spcPct val="120000"/>
              </a:lnSpc>
            </a:pPr>
            <a:r>
              <a:rPr lang="en-US" sz="4400" dirty="0" smtClean="0">
                <a:solidFill>
                  <a:srgbClr val="41AAD1"/>
                </a:solidFill>
              </a:rPr>
              <a:t>Recommended Draft </a:t>
            </a:r>
            <a:r>
              <a:rPr lang="en-US" sz="4400" dirty="0">
                <a:solidFill>
                  <a:srgbClr val="41AAD1"/>
                </a:solidFill>
              </a:rPr>
              <a:t>Policy </a:t>
            </a:r>
            <a:r>
              <a:rPr lang="en-US" sz="4400" dirty="0" smtClean="0">
                <a:solidFill>
                  <a:srgbClr val="41AAD1"/>
                </a:solidFill>
              </a:rPr>
              <a:t>2013-4</a:t>
            </a:r>
            <a:r>
              <a:rPr lang="en-US" dirty="0">
                <a:solidFill>
                  <a:srgbClr val="41AAD1"/>
                </a:solidFill>
              </a:rPr>
              <a:t/>
            </a:r>
            <a:br>
              <a:rPr lang="en-US" dirty="0">
                <a:solidFill>
                  <a:srgbClr val="41AAD1"/>
                </a:solidFill>
              </a:rPr>
            </a:br>
            <a:r>
              <a:rPr lang="en-US" sz="4900" dirty="0">
                <a:solidFill>
                  <a:srgbClr val="41AAD1"/>
                </a:solidFill>
              </a:rPr>
              <a:t>RIR Principles</a:t>
            </a:r>
            <a:endParaRPr lang="en-US" sz="3600" b="0" dirty="0">
              <a:solidFill>
                <a:srgbClr val="41AAD1"/>
              </a:solidFill>
            </a:endParaRPr>
          </a:p>
        </p:txBody>
      </p:sp>
      <p:sp>
        <p:nvSpPr>
          <p:cNvPr id="4" name="TextBox 3"/>
          <p:cNvSpPr txBox="1"/>
          <p:nvPr/>
        </p:nvSpPr>
        <p:spPr>
          <a:xfrm>
            <a:off x="5315860" y="934361"/>
            <a:ext cx="355235" cy="276999"/>
          </a:xfrm>
          <a:prstGeom prst="rect">
            <a:avLst/>
          </a:prstGeom>
          <a:noFill/>
        </p:spPr>
        <p:txBody>
          <a:bodyPr wrap="none" rtlCol="0">
            <a:spAutoFit/>
          </a:bodyPr>
          <a:lstStyle/>
          <a:p>
            <a:r>
              <a:rPr lang="en-US" sz="1200" dirty="0" smtClean="0">
                <a:solidFill>
                  <a:srgbClr val="FFFFFF"/>
                </a:solidFill>
                <a:latin typeface="Century Gothic"/>
                <a:cs typeface="Century Gothic"/>
              </a:rPr>
              <a:t>59</a:t>
            </a:r>
            <a:endParaRPr lang="en-US" sz="1200" dirty="0">
              <a:solidFill>
                <a:srgbClr val="FFFFFF"/>
              </a:solidFill>
              <a:latin typeface="Century Gothic"/>
              <a:cs typeface="Century Gothic"/>
            </a:endParaRPr>
          </a:p>
        </p:txBody>
      </p:sp>
    </p:spTree>
    <p:extLst>
      <p:ext uri="{BB962C8B-B14F-4D97-AF65-F5344CB8AC3E}">
        <p14:creationId xmlns:p14="http://schemas.microsoft.com/office/powerpoint/2010/main" val="39685422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53" y="1033334"/>
            <a:ext cx="8634458" cy="735498"/>
          </a:xfrm>
        </p:spPr>
        <p:txBody>
          <a:bodyPr>
            <a:normAutofit fontScale="90000"/>
          </a:bodyPr>
          <a:lstStyle/>
          <a:p>
            <a:r>
              <a:rPr lang="en-US" dirty="0" smtClean="0"/>
              <a:t>ARIN-2013-4</a:t>
            </a:r>
            <a:endParaRPr lang="en-US" dirty="0"/>
          </a:p>
        </p:txBody>
      </p:sp>
      <p:sp>
        <p:nvSpPr>
          <p:cNvPr id="3" name="Content Placeholder 2"/>
          <p:cNvSpPr>
            <a:spLocks noGrp="1"/>
          </p:cNvSpPr>
          <p:nvPr>
            <p:ph idx="1"/>
          </p:nvPr>
        </p:nvSpPr>
        <p:spPr>
          <a:xfrm>
            <a:off x="374953" y="1768832"/>
            <a:ext cx="8536948" cy="4961981"/>
          </a:xfrm>
        </p:spPr>
        <p:txBody>
          <a:bodyPr>
            <a:normAutofit/>
          </a:bodyPr>
          <a:lstStyle/>
          <a:p>
            <a:r>
              <a:rPr lang="en-US" sz="2400" b="1" dirty="0" smtClean="0"/>
              <a:t>What: </a:t>
            </a:r>
            <a:r>
              <a:rPr lang="en-US" sz="2400" dirty="0" smtClean="0"/>
              <a:t>A clear definition of the common principles and goals which guide our community</a:t>
            </a:r>
          </a:p>
          <a:p>
            <a:r>
              <a:rPr lang="en-US" sz="2400" b="1" dirty="0" smtClean="0"/>
              <a:t>Where:</a:t>
            </a:r>
            <a:r>
              <a:rPr lang="en-US" sz="2400" dirty="0" smtClean="0"/>
              <a:t> In the ARIN NRPM</a:t>
            </a:r>
          </a:p>
          <a:p>
            <a:pPr lvl="1"/>
            <a:r>
              <a:rPr lang="en-US" sz="2400" dirty="0" smtClean="0"/>
              <a:t>Owned by the community</a:t>
            </a:r>
          </a:p>
          <a:p>
            <a:pPr lvl="1"/>
            <a:r>
              <a:rPr lang="en-US" sz="2400" dirty="0" smtClean="0"/>
              <a:t>Established process for change </a:t>
            </a:r>
          </a:p>
          <a:p>
            <a:r>
              <a:rPr lang="en-US" sz="2400" b="1" dirty="0" smtClean="0"/>
              <a:t>Why: </a:t>
            </a:r>
            <a:r>
              <a:rPr lang="en-US" sz="2400" dirty="0" smtClean="0"/>
              <a:t>Clarity and Community Control</a:t>
            </a:r>
          </a:p>
          <a:p>
            <a:pPr lvl="1"/>
            <a:r>
              <a:rPr lang="en-US" sz="2400" dirty="0" smtClean="0"/>
              <a:t>Cleanup of RFC2050 has deprecated the text</a:t>
            </a:r>
          </a:p>
          <a:p>
            <a:pPr lvl="1"/>
            <a:r>
              <a:rPr lang="en-US" sz="2400" dirty="0" smtClean="0"/>
              <a:t>Cut and paste of RFC2050 text resulted in issues</a:t>
            </a:r>
          </a:p>
          <a:p>
            <a:pPr lvl="2"/>
            <a:r>
              <a:rPr lang="en-US" sz="2000" dirty="0" smtClean="0"/>
              <a:t>Some practices have been over taken by events</a:t>
            </a:r>
          </a:p>
          <a:p>
            <a:pPr lvl="2"/>
            <a:r>
              <a:rPr lang="en-US" sz="2000" dirty="0" smtClean="0"/>
              <a:t>Lack of clarity</a:t>
            </a:r>
          </a:p>
          <a:p>
            <a:endParaRPr lang="en-US" sz="2400" dirty="0"/>
          </a:p>
        </p:txBody>
      </p:sp>
    </p:spTree>
    <p:extLst>
      <p:ext uri="{BB962C8B-B14F-4D97-AF65-F5344CB8AC3E}">
        <p14:creationId xmlns:p14="http://schemas.microsoft.com/office/powerpoint/2010/main" val="170186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4953" y="698980"/>
            <a:ext cx="8634458" cy="1267936"/>
          </a:xfrm>
        </p:spPr>
        <p:txBody>
          <a:bodyPr>
            <a:normAutofit/>
          </a:bodyPr>
          <a:lstStyle/>
          <a:p>
            <a:pPr algn="ctr"/>
            <a:r>
              <a:rPr lang="en-US" dirty="0" smtClean="0"/>
              <a:t>Public Policy Consultation</a:t>
            </a:r>
            <a:endParaRPr lang="en-US" dirty="0"/>
          </a:p>
        </p:txBody>
      </p:sp>
      <p:sp>
        <p:nvSpPr>
          <p:cNvPr id="7" name="Content Placeholder 2"/>
          <p:cNvSpPr txBox="1">
            <a:spLocks/>
          </p:cNvSpPr>
          <p:nvPr/>
        </p:nvSpPr>
        <p:spPr>
          <a:xfrm>
            <a:off x="655472" y="1859205"/>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1"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i="1" dirty="0"/>
              <a:t>An open public discussion </a:t>
            </a:r>
            <a:r>
              <a:rPr lang="en-US" sz="2800" b="1" i="1" dirty="0" smtClean="0"/>
              <a:t>of Internet number resource policy held </a:t>
            </a:r>
            <a:r>
              <a:rPr lang="en-US" sz="2800" b="1" i="1" dirty="0"/>
              <a:t>by ARIN </a:t>
            </a:r>
            <a:r>
              <a:rPr lang="en-US" sz="2800" b="1" i="1" dirty="0" smtClean="0"/>
              <a:t>facilitating in</a:t>
            </a:r>
            <a:r>
              <a:rPr lang="en-US" sz="2800" b="1" i="1" dirty="0"/>
              <a:t>-person and remote </a:t>
            </a:r>
            <a:r>
              <a:rPr lang="en-US" sz="2800" b="1" i="1" dirty="0" smtClean="0"/>
              <a:t>participation.</a:t>
            </a:r>
          </a:p>
          <a:p>
            <a:pPr lvl="1"/>
            <a:r>
              <a:rPr lang="en-US" sz="2400" b="1" i="1" dirty="0" smtClean="0"/>
              <a:t>May be held </a:t>
            </a:r>
            <a:r>
              <a:rPr lang="en-US" sz="2400" b="1" i="1" dirty="0"/>
              <a:t>at ARIN's Public Policy Meetings and at other </a:t>
            </a:r>
            <a:r>
              <a:rPr lang="en-US" sz="2400" b="1" i="1" dirty="0" smtClean="0"/>
              <a:t>forums </a:t>
            </a:r>
            <a:r>
              <a:rPr lang="en-US" sz="2400" b="1" i="1" dirty="0"/>
              <a:t>as approved by the ARIN Board of Trustees.</a:t>
            </a:r>
            <a:endParaRPr lang="en-US" b="1" i="1" dirty="0" smtClean="0">
              <a:solidFill>
                <a:srgbClr val="7F7F7F"/>
              </a:solidFill>
              <a:latin typeface="Century Gothic" pitchFamily="34" charset="0"/>
            </a:endParaRPr>
          </a:p>
        </p:txBody>
      </p:sp>
    </p:spTree>
    <p:extLst>
      <p:ext uri="{BB962C8B-B14F-4D97-AF65-F5344CB8AC3E}">
        <p14:creationId xmlns:p14="http://schemas.microsoft.com/office/powerpoint/2010/main" val="279103272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RIR Principles</a:t>
            </a:r>
            <a:endParaRPr lang="en-US" dirty="0"/>
          </a:p>
        </p:txBody>
      </p:sp>
      <p:sp>
        <p:nvSpPr>
          <p:cNvPr id="3" name="Content Placeholder 2"/>
          <p:cNvSpPr>
            <a:spLocks noGrp="1"/>
          </p:cNvSpPr>
          <p:nvPr>
            <p:ph idx="1"/>
          </p:nvPr>
        </p:nvSpPr>
        <p:spPr/>
        <p:txBody>
          <a:bodyPr>
            <a:normAutofit/>
          </a:bodyPr>
          <a:lstStyle/>
          <a:p>
            <a:r>
              <a:rPr lang="en-US" sz="4000" dirty="0" smtClean="0"/>
              <a:t>Registration</a:t>
            </a:r>
          </a:p>
          <a:p>
            <a:r>
              <a:rPr lang="en-US" sz="4000" dirty="0" smtClean="0"/>
              <a:t>Conservation</a:t>
            </a:r>
          </a:p>
          <a:p>
            <a:r>
              <a:rPr lang="en-US" sz="4000" dirty="0" err="1" smtClean="0"/>
              <a:t>Routability</a:t>
            </a:r>
            <a:endParaRPr lang="en-US" sz="4000" dirty="0" smtClean="0"/>
          </a:p>
          <a:p>
            <a:r>
              <a:rPr lang="en-US" sz="4000" dirty="0" smtClean="0"/>
              <a:t>Stewardship</a:t>
            </a:r>
            <a:endParaRPr lang="en-US" sz="4000" dirty="0"/>
          </a:p>
        </p:txBody>
      </p:sp>
    </p:spTree>
    <p:extLst>
      <p:ext uri="{BB962C8B-B14F-4D97-AF65-F5344CB8AC3E}">
        <p14:creationId xmlns:p14="http://schemas.microsoft.com/office/powerpoint/2010/main" val="3407920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53" y="368131"/>
            <a:ext cx="8634458" cy="1599578"/>
          </a:xfrm>
        </p:spPr>
        <p:txBody>
          <a:bodyPr/>
          <a:lstStyle/>
          <a:p>
            <a:r>
              <a:rPr lang="en-US" dirty="0" smtClean="0"/>
              <a:t>Registration and </a:t>
            </a:r>
            <a:r>
              <a:rPr lang="en-US" dirty="0" err="1" smtClean="0"/>
              <a:t>Routability</a:t>
            </a:r>
            <a:endParaRPr lang="en-US" dirty="0"/>
          </a:p>
        </p:txBody>
      </p:sp>
      <p:sp>
        <p:nvSpPr>
          <p:cNvPr id="3" name="Content Placeholder 2"/>
          <p:cNvSpPr>
            <a:spLocks noGrp="1"/>
          </p:cNvSpPr>
          <p:nvPr>
            <p:ph idx="1"/>
          </p:nvPr>
        </p:nvSpPr>
        <p:spPr>
          <a:xfrm>
            <a:off x="352766" y="1504626"/>
            <a:ext cx="8454636" cy="4691963"/>
          </a:xfrm>
        </p:spPr>
        <p:txBody>
          <a:bodyPr>
            <a:noAutofit/>
          </a:bodyPr>
          <a:lstStyle/>
          <a:p>
            <a:r>
              <a:rPr lang="en-US" sz="2400" b="1" dirty="0" smtClean="0"/>
              <a:t>Registration: </a:t>
            </a:r>
          </a:p>
          <a:p>
            <a:pPr lvl="1"/>
            <a:r>
              <a:rPr lang="en-US" sz="2400" dirty="0" smtClean="0"/>
              <a:t>Ensuring uniqueness of the number resource, and accurate documentation of who is using it</a:t>
            </a:r>
          </a:p>
          <a:p>
            <a:pPr lvl="1"/>
            <a:r>
              <a:rPr lang="en-US" sz="2400" dirty="0" smtClean="0"/>
              <a:t>Wide spread agreement this is the most critical aspect of stewardship</a:t>
            </a:r>
          </a:p>
          <a:p>
            <a:pPr lvl="1"/>
            <a:r>
              <a:rPr lang="en-US" sz="2400" dirty="0" smtClean="0"/>
              <a:t>Moved to the first principle in the list</a:t>
            </a:r>
          </a:p>
          <a:p>
            <a:r>
              <a:rPr lang="en-US" sz="2400" b="1" dirty="0" err="1" smtClean="0"/>
              <a:t>Routablility</a:t>
            </a:r>
            <a:r>
              <a:rPr lang="en-US" sz="2400" b="1" dirty="0" smtClean="0"/>
              <a:t>: </a:t>
            </a:r>
          </a:p>
          <a:p>
            <a:pPr lvl="1"/>
            <a:r>
              <a:rPr lang="en-US" sz="2400" dirty="0" smtClean="0"/>
              <a:t>The ability to have a routing system that can continue to scale.</a:t>
            </a:r>
          </a:p>
          <a:p>
            <a:pPr lvl="1"/>
            <a:r>
              <a:rPr lang="en-US" sz="2400" dirty="0" smtClean="0"/>
              <a:t>Wide spread agreement that we need to consider the future scalability of the Internet system</a:t>
            </a:r>
            <a:endParaRPr lang="en-US" sz="2400" dirty="0"/>
          </a:p>
        </p:txBody>
      </p:sp>
    </p:spTree>
    <p:extLst>
      <p:ext uri="{BB962C8B-B14F-4D97-AF65-F5344CB8AC3E}">
        <p14:creationId xmlns:p14="http://schemas.microsoft.com/office/powerpoint/2010/main" val="3737686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53" y="428604"/>
            <a:ext cx="8634458" cy="1599578"/>
          </a:xfrm>
        </p:spPr>
        <p:txBody>
          <a:bodyPr/>
          <a:lstStyle/>
          <a:p>
            <a:r>
              <a:rPr lang="en-US" dirty="0" smtClean="0"/>
              <a:t>Conservation Defined</a:t>
            </a:r>
            <a:endParaRPr lang="en-US" dirty="0"/>
          </a:p>
        </p:txBody>
      </p:sp>
      <p:sp>
        <p:nvSpPr>
          <p:cNvPr id="3" name="Content Placeholder 2"/>
          <p:cNvSpPr>
            <a:spLocks noGrp="1"/>
          </p:cNvSpPr>
          <p:nvPr>
            <p:ph idx="1"/>
          </p:nvPr>
        </p:nvSpPr>
        <p:spPr>
          <a:xfrm>
            <a:off x="374953" y="1460185"/>
            <a:ext cx="8466393" cy="5010210"/>
          </a:xfrm>
        </p:spPr>
        <p:txBody>
          <a:bodyPr>
            <a:normAutofit/>
          </a:bodyPr>
          <a:lstStyle/>
          <a:p>
            <a:r>
              <a:rPr lang="en-US" sz="2400" dirty="0" err="1" smtClean="0"/>
              <a:t>Dictionary.com</a:t>
            </a:r>
            <a:r>
              <a:rPr lang="en-US" sz="2400" dirty="0" smtClean="0"/>
              <a:t>:</a:t>
            </a:r>
          </a:p>
          <a:p>
            <a:pPr lvl="1"/>
            <a:r>
              <a:rPr lang="en-US" sz="2400" dirty="0"/>
              <a:t>prevention of injury, decay, waste, or </a:t>
            </a:r>
            <a:r>
              <a:rPr lang="en-US" sz="2400" dirty="0" smtClean="0"/>
              <a:t>loss</a:t>
            </a:r>
          </a:p>
          <a:p>
            <a:pPr lvl="1"/>
            <a:r>
              <a:rPr lang="en-US" sz="2400" dirty="0"/>
              <a:t>the careful utilization of a natural resource in order to prevent </a:t>
            </a:r>
            <a:r>
              <a:rPr lang="en-US" sz="2400" dirty="0" smtClean="0"/>
              <a:t>depletion </a:t>
            </a:r>
            <a:endParaRPr lang="en-US" sz="2400" dirty="0"/>
          </a:p>
          <a:p>
            <a:r>
              <a:rPr lang="en-US" sz="2400" dirty="0"/>
              <a:t>Science </a:t>
            </a:r>
            <a:r>
              <a:rPr lang="en-US" sz="2400" dirty="0" smtClean="0"/>
              <a:t>Dictionary:</a:t>
            </a:r>
          </a:p>
          <a:p>
            <a:pPr lvl="1"/>
            <a:r>
              <a:rPr lang="en-US" sz="2400" dirty="0"/>
              <a:t>The protection, preservation, management, or restoration of natural environments and the ecological communities that inhabit them. Conservation is generally held to include the management of human use of natural resources for current public benefit and sustainable social and economic utilization. </a:t>
            </a:r>
          </a:p>
        </p:txBody>
      </p:sp>
    </p:spTree>
    <p:extLst>
      <p:ext uri="{BB962C8B-B14F-4D97-AF65-F5344CB8AC3E}">
        <p14:creationId xmlns:p14="http://schemas.microsoft.com/office/powerpoint/2010/main" val="1124757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53" y="337895"/>
            <a:ext cx="8634458" cy="1599578"/>
          </a:xfrm>
        </p:spPr>
        <p:txBody>
          <a:bodyPr/>
          <a:lstStyle/>
          <a:p>
            <a:r>
              <a:rPr lang="en-US" dirty="0" smtClean="0"/>
              <a:t>Sustainability Defined</a:t>
            </a:r>
            <a:endParaRPr lang="en-US" dirty="0"/>
          </a:p>
        </p:txBody>
      </p:sp>
      <p:sp>
        <p:nvSpPr>
          <p:cNvPr id="3" name="Content Placeholder 2"/>
          <p:cNvSpPr>
            <a:spLocks noGrp="1"/>
          </p:cNvSpPr>
          <p:nvPr>
            <p:ph idx="1"/>
          </p:nvPr>
        </p:nvSpPr>
        <p:spPr>
          <a:xfrm>
            <a:off x="374953" y="1464464"/>
            <a:ext cx="8229600" cy="5553169"/>
          </a:xfrm>
        </p:spPr>
        <p:txBody>
          <a:bodyPr>
            <a:noAutofit/>
          </a:bodyPr>
          <a:lstStyle/>
          <a:p>
            <a:r>
              <a:rPr lang="en-US" sz="2400" dirty="0" smtClean="0"/>
              <a:t>Sustainability:</a:t>
            </a:r>
          </a:p>
          <a:p>
            <a:pPr lvl="1"/>
            <a:r>
              <a:rPr lang="en-US" sz="2000" dirty="0" smtClean="0"/>
              <a:t>the ability to be sustained, supported, upheld, or confirmed</a:t>
            </a:r>
          </a:p>
          <a:p>
            <a:pPr lvl="1"/>
            <a:r>
              <a:rPr lang="en-US" sz="2000" dirty="0" smtClean="0"/>
              <a:t>Environmental Science. the quality of not being harmful to the environment or depleting natural resources, and thereby supporting long-term ecological balance: The committee is developing sustainability standards for products that use energy. </a:t>
            </a:r>
          </a:p>
          <a:p>
            <a:r>
              <a:rPr lang="en-US" sz="2400" dirty="0" smtClean="0"/>
              <a:t>Sustainable:</a:t>
            </a:r>
          </a:p>
          <a:p>
            <a:pPr lvl="1"/>
            <a:r>
              <a:rPr lang="en-US" sz="2000" dirty="0" smtClean="0"/>
              <a:t>capable of being supported or upheld, as by having its weight borne from below</a:t>
            </a:r>
          </a:p>
          <a:p>
            <a:pPr lvl="1"/>
            <a:r>
              <a:rPr lang="en-US" sz="2000" dirty="0" smtClean="0"/>
              <a:t>able to be maintained or kept going, as an action or process: a sustainable negotiation between the two countries. </a:t>
            </a:r>
            <a:endParaRPr lang="en-US" sz="2000" dirty="0"/>
          </a:p>
        </p:txBody>
      </p:sp>
    </p:spTree>
    <p:extLst>
      <p:ext uri="{BB962C8B-B14F-4D97-AF65-F5344CB8AC3E}">
        <p14:creationId xmlns:p14="http://schemas.microsoft.com/office/powerpoint/2010/main" val="1428863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542" y="445199"/>
            <a:ext cx="8634458" cy="1599578"/>
          </a:xfrm>
        </p:spPr>
        <p:txBody>
          <a:bodyPr>
            <a:normAutofit/>
          </a:bodyPr>
          <a:lstStyle/>
          <a:p>
            <a:r>
              <a:rPr lang="en-US" dirty="0" smtClean="0"/>
              <a:t>Conservation vs. </a:t>
            </a:r>
            <a:r>
              <a:rPr lang="en-US" dirty="0"/>
              <a:t>Sustainability</a:t>
            </a:r>
          </a:p>
        </p:txBody>
      </p:sp>
      <p:sp>
        <p:nvSpPr>
          <p:cNvPr id="3" name="Content Placeholder 2"/>
          <p:cNvSpPr>
            <a:spLocks noGrp="1"/>
          </p:cNvSpPr>
          <p:nvPr>
            <p:ph idx="1"/>
          </p:nvPr>
        </p:nvSpPr>
        <p:spPr>
          <a:xfrm>
            <a:off x="253991" y="1611367"/>
            <a:ext cx="8489912" cy="5045485"/>
          </a:xfrm>
        </p:spPr>
        <p:txBody>
          <a:bodyPr>
            <a:normAutofit fontScale="77500" lnSpcReduction="20000"/>
          </a:bodyPr>
          <a:lstStyle/>
          <a:p>
            <a:r>
              <a:rPr lang="en-US" dirty="0" smtClean="0"/>
              <a:t>Objection: </a:t>
            </a:r>
          </a:p>
          <a:p>
            <a:pPr lvl="1"/>
            <a:r>
              <a:rPr lang="en-US" i="1" dirty="0" smtClean="0"/>
              <a:t>“Conservation only makes sense when ARIN is giving out a virtually free resource from a common pool”</a:t>
            </a:r>
          </a:p>
          <a:p>
            <a:pPr lvl="1"/>
            <a:r>
              <a:rPr lang="en-US" i="1" dirty="0" smtClean="0"/>
              <a:t>“Post ARIN depletion we are talking about sustainability which means getting resources to people who need them”</a:t>
            </a:r>
          </a:p>
          <a:p>
            <a:r>
              <a:rPr lang="en-US" dirty="0" smtClean="0"/>
              <a:t>Response:</a:t>
            </a:r>
          </a:p>
          <a:p>
            <a:pPr lvl="1"/>
            <a:r>
              <a:rPr lang="en-US" dirty="0" smtClean="0"/>
              <a:t>Sustainability is a property of the resource</a:t>
            </a:r>
          </a:p>
          <a:p>
            <a:pPr lvl="1"/>
            <a:r>
              <a:rPr lang="en-US" dirty="0" smtClean="0"/>
              <a:t>Conservation is the act of providing sustainability</a:t>
            </a:r>
          </a:p>
          <a:p>
            <a:pPr lvl="1"/>
            <a:r>
              <a:rPr lang="en-US" dirty="0" smtClean="0"/>
              <a:t>We are not conserving only the free pool</a:t>
            </a:r>
          </a:p>
          <a:p>
            <a:pPr lvl="2"/>
            <a:r>
              <a:rPr lang="en-US" dirty="0" smtClean="0"/>
              <a:t>Free pool actually buffer against abuse</a:t>
            </a:r>
            <a:endParaRPr lang="en-US" dirty="0"/>
          </a:p>
          <a:p>
            <a:pPr lvl="1"/>
            <a:r>
              <a:rPr lang="en-US" dirty="0" smtClean="0"/>
              <a:t>IP addresses are a public good</a:t>
            </a:r>
            <a:endParaRPr lang="en-US" dirty="0"/>
          </a:p>
          <a:p>
            <a:pPr lvl="2"/>
            <a:r>
              <a:rPr lang="en-US" dirty="0"/>
              <a:t>S</a:t>
            </a:r>
            <a:r>
              <a:rPr lang="en-US" dirty="0" smtClean="0"/>
              <a:t>tewardship means </a:t>
            </a:r>
            <a:r>
              <a:rPr lang="en-US" dirty="0"/>
              <a:t>protection, preservation, </a:t>
            </a:r>
            <a:r>
              <a:rPr lang="en-US" dirty="0" smtClean="0"/>
              <a:t>and management of the public good – AKA: Conservation.</a:t>
            </a:r>
            <a:endParaRPr lang="en-US" dirty="0"/>
          </a:p>
        </p:txBody>
      </p:sp>
    </p:spTree>
    <p:extLst>
      <p:ext uri="{BB962C8B-B14F-4D97-AF65-F5344CB8AC3E}">
        <p14:creationId xmlns:p14="http://schemas.microsoft.com/office/powerpoint/2010/main" val="584797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53" y="560324"/>
            <a:ext cx="8634458" cy="1599578"/>
          </a:xfrm>
        </p:spPr>
        <p:txBody>
          <a:bodyPr/>
          <a:lstStyle/>
          <a:p>
            <a:r>
              <a:rPr lang="en-US" dirty="0" smtClean="0"/>
              <a:t>Stewardship Defined</a:t>
            </a:r>
            <a:endParaRPr lang="en-US" dirty="0"/>
          </a:p>
        </p:txBody>
      </p:sp>
      <p:sp>
        <p:nvSpPr>
          <p:cNvPr id="3" name="Content Placeholder 2"/>
          <p:cNvSpPr>
            <a:spLocks noGrp="1"/>
          </p:cNvSpPr>
          <p:nvPr>
            <p:ph idx="1"/>
          </p:nvPr>
        </p:nvSpPr>
        <p:spPr>
          <a:xfrm>
            <a:off x="457200" y="1797065"/>
            <a:ext cx="8229600" cy="5553169"/>
          </a:xfrm>
        </p:spPr>
        <p:txBody>
          <a:bodyPr>
            <a:normAutofit/>
          </a:bodyPr>
          <a:lstStyle/>
          <a:p>
            <a:r>
              <a:rPr lang="en-US" sz="2400" dirty="0" err="1" smtClean="0"/>
              <a:t>Dictionary.com</a:t>
            </a:r>
            <a:r>
              <a:rPr lang="en-US" sz="2400" dirty="0" smtClean="0"/>
              <a:t>:</a:t>
            </a:r>
          </a:p>
          <a:p>
            <a:pPr lvl="1"/>
            <a:r>
              <a:rPr lang="en-US" sz="2400" dirty="0" smtClean="0"/>
              <a:t>the </a:t>
            </a:r>
            <a:r>
              <a:rPr lang="en-US" sz="2400" dirty="0"/>
              <a:t>responsible overseeing and protection of something considered worth caring for and preserving: New regulatory changes will result in better stewardship of lands that are crucial for open space and wildlife habitat. </a:t>
            </a:r>
          </a:p>
          <a:p>
            <a:pPr lvl="1"/>
            <a:endParaRPr lang="en-US" sz="2400" dirty="0"/>
          </a:p>
        </p:txBody>
      </p:sp>
    </p:spTree>
    <p:extLst>
      <p:ext uri="{BB962C8B-B14F-4D97-AF65-F5344CB8AC3E}">
        <p14:creationId xmlns:p14="http://schemas.microsoft.com/office/powerpoint/2010/main" val="459794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53" y="504196"/>
            <a:ext cx="8634458" cy="1599578"/>
          </a:xfrm>
        </p:spPr>
        <p:txBody>
          <a:bodyPr/>
          <a:lstStyle/>
          <a:p>
            <a:r>
              <a:rPr lang="en-US" dirty="0" smtClean="0"/>
              <a:t>Stewardship in 2013-4</a:t>
            </a:r>
            <a:endParaRPr lang="en-US" dirty="0"/>
          </a:p>
        </p:txBody>
      </p:sp>
      <p:sp>
        <p:nvSpPr>
          <p:cNvPr id="5" name="Content Placeholder 4"/>
          <p:cNvSpPr>
            <a:spLocks noGrp="1"/>
          </p:cNvSpPr>
          <p:nvPr>
            <p:ph idx="1"/>
          </p:nvPr>
        </p:nvSpPr>
        <p:spPr>
          <a:xfrm>
            <a:off x="457200" y="1781947"/>
            <a:ext cx="8229600" cy="5553169"/>
          </a:xfrm>
        </p:spPr>
        <p:txBody>
          <a:bodyPr>
            <a:normAutofit/>
          </a:bodyPr>
          <a:lstStyle/>
          <a:p>
            <a:r>
              <a:rPr lang="en-US" sz="2800" dirty="0" smtClean="0"/>
              <a:t>Overarching principle</a:t>
            </a:r>
          </a:p>
          <a:p>
            <a:r>
              <a:rPr lang="en-US" sz="2800" dirty="0" smtClean="0"/>
              <a:t>Requires and allows balancing of other three principles</a:t>
            </a:r>
          </a:p>
          <a:p>
            <a:pPr lvl="1"/>
            <a:r>
              <a:rPr lang="en-US" sz="2800" dirty="0" smtClean="0"/>
              <a:t>Balance different for each resource type</a:t>
            </a:r>
          </a:p>
          <a:p>
            <a:r>
              <a:rPr lang="en-US" sz="2800" dirty="0" smtClean="0"/>
              <a:t>How-to balance all principles in each section is what remainder of NRPM is for – not a goal of these principles</a:t>
            </a:r>
            <a:endParaRPr lang="en-US" sz="2800" dirty="0"/>
          </a:p>
        </p:txBody>
      </p:sp>
    </p:spTree>
    <p:extLst>
      <p:ext uri="{BB962C8B-B14F-4D97-AF65-F5344CB8AC3E}">
        <p14:creationId xmlns:p14="http://schemas.microsoft.com/office/powerpoint/2010/main" val="1523170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767" y="564669"/>
            <a:ext cx="8634458" cy="1599578"/>
          </a:xfrm>
        </p:spPr>
        <p:txBody>
          <a:bodyPr/>
          <a:lstStyle/>
          <a:p>
            <a:r>
              <a:rPr lang="en-US" dirty="0" smtClean="0"/>
              <a:t>Changing Principles?</a:t>
            </a:r>
            <a:endParaRPr lang="en-US" dirty="0"/>
          </a:p>
        </p:txBody>
      </p:sp>
      <p:sp>
        <p:nvSpPr>
          <p:cNvPr id="3" name="Content Placeholder 2"/>
          <p:cNvSpPr>
            <a:spLocks noGrp="1"/>
          </p:cNvSpPr>
          <p:nvPr>
            <p:ph idx="1"/>
          </p:nvPr>
        </p:nvSpPr>
        <p:spPr>
          <a:xfrm>
            <a:off x="352767" y="1733505"/>
            <a:ext cx="8431118" cy="4879674"/>
          </a:xfrm>
        </p:spPr>
        <p:txBody>
          <a:bodyPr>
            <a:noAutofit/>
          </a:bodyPr>
          <a:lstStyle/>
          <a:p>
            <a:r>
              <a:rPr lang="en-US" sz="2800" b="1" dirty="0" smtClean="0"/>
              <a:t>Not</a:t>
            </a:r>
            <a:r>
              <a:rPr lang="en-US" sz="2800" dirty="0" smtClean="0"/>
              <a:t> creating new principles</a:t>
            </a:r>
          </a:p>
          <a:p>
            <a:pPr lvl="1"/>
            <a:r>
              <a:rPr lang="en-US" sz="2800" dirty="0" smtClean="0"/>
              <a:t>Putting principles in a place that can be owned and managed by the community</a:t>
            </a:r>
          </a:p>
          <a:p>
            <a:pPr lvl="1"/>
            <a:r>
              <a:rPr lang="en-US" sz="2800" dirty="0" smtClean="0"/>
              <a:t>Putting the principles in a place that can be easily referenced</a:t>
            </a:r>
          </a:p>
          <a:p>
            <a:pPr lvl="1"/>
            <a:r>
              <a:rPr lang="en-US" sz="2800" dirty="0" smtClean="0"/>
              <a:t>Per staff assessment, does not change ARIN practices </a:t>
            </a:r>
          </a:p>
          <a:p>
            <a:r>
              <a:rPr lang="en-US" sz="2400" dirty="0" smtClean="0"/>
              <a:t>If the principles need to be changed, lets first agree on the current principles as they are, and then work from there to change them</a:t>
            </a:r>
          </a:p>
          <a:p>
            <a:endParaRPr lang="en-US" sz="2800" dirty="0"/>
          </a:p>
        </p:txBody>
      </p:sp>
    </p:spTree>
    <p:extLst>
      <p:ext uri="{BB962C8B-B14F-4D97-AF65-F5344CB8AC3E}">
        <p14:creationId xmlns:p14="http://schemas.microsoft.com/office/powerpoint/2010/main" val="2767314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Proposed Changes</a:t>
            </a:r>
            <a:endParaRPr lang="en-US" dirty="0"/>
          </a:p>
        </p:txBody>
      </p:sp>
      <p:sp>
        <p:nvSpPr>
          <p:cNvPr id="5" name="Text Placeholder 4"/>
          <p:cNvSpPr>
            <a:spLocks noGrp="1"/>
          </p:cNvSpPr>
          <p:nvPr>
            <p:ph type="body" idx="1"/>
          </p:nvPr>
        </p:nvSpPr>
        <p:spPr/>
        <p:txBody>
          <a:bodyPr>
            <a:normAutofit/>
          </a:bodyPr>
          <a:lstStyle/>
          <a:p>
            <a:r>
              <a:rPr lang="en-US" sz="3200" dirty="0" smtClean="0"/>
              <a:t>Minor changes proposed to be made after this meeting.</a:t>
            </a:r>
            <a:endParaRPr lang="en-US" sz="3200" dirty="0"/>
          </a:p>
        </p:txBody>
      </p:sp>
    </p:spTree>
    <p:extLst>
      <p:ext uri="{BB962C8B-B14F-4D97-AF65-F5344CB8AC3E}">
        <p14:creationId xmlns:p14="http://schemas.microsoft.com/office/powerpoint/2010/main" val="578303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Title</a:t>
            </a:r>
            <a:endParaRPr lang="en-US" dirty="0"/>
          </a:p>
        </p:txBody>
      </p:sp>
      <p:sp>
        <p:nvSpPr>
          <p:cNvPr id="3" name="Content Placeholder 2"/>
          <p:cNvSpPr>
            <a:spLocks noGrp="1"/>
          </p:cNvSpPr>
          <p:nvPr>
            <p:ph idx="1"/>
          </p:nvPr>
        </p:nvSpPr>
        <p:spPr/>
        <p:txBody>
          <a:bodyPr/>
          <a:lstStyle/>
          <a:p>
            <a:r>
              <a:rPr lang="en-US" dirty="0"/>
              <a:t>Principles and Goals of the </a:t>
            </a:r>
            <a:r>
              <a:rPr lang="en-US" dirty="0">
                <a:solidFill>
                  <a:srgbClr val="FF0000"/>
                </a:solidFill>
              </a:rPr>
              <a:t>Internet Registry </a:t>
            </a:r>
            <a:r>
              <a:rPr lang="en-US" dirty="0" smtClean="0">
                <a:solidFill>
                  <a:srgbClr val="FF0000"/>
                </a:solidFill>
              </a:rPr>
              <a:t>System</a:t>
            </a:r>
          </a:p>
          <a:p>
            <a:r>
              <a:rPr lang="en-US" dirty="0" smtClean="0"/>
              <a:t>Principles and Goals of the </a:t>
            </a:r>
            <a:r>
              <a:rPr lang="en-US" dirty="0" smtClean="0">
                <a:solidFill>
                  <a:schemeClr val="accent5">
                    <a:lumMod val="60000"/>
                    <a:lumOff val="40000"/>
                  </a:schemeClr>
                </a:solidFill>
              </a:rPr>
              <a:t>American Registry for Internet Numbers (ARIN)</a:t>
            </a:r>
            <a:endParaRPr lang="en-US" dirty="0">
              <a:solidFill>
                <a:schemeClr val="accent5">
                  <a:lumMod val="60000"/>
                  <a:lumOff val="40000"/>
                </a:schemeClr>
              </a:solidFill>
            </a:endParaRPr>
          </a:p>
        </p:txBody>
      </p:sp>
    </p:spTree>
    <p:extLst>
      <p:ext uri="{BB962C8B-B14F-4D97-AF65-F5344CB8AC3E}">
        <p14:creationId xmlns:p14="http://schemas.microsoft.com/office/powerpoint/2010/main" val="2180469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83648"/>
            <a:ext cx="8229600" cy="1143000"/>
          </a:xfrm>
        </p:spPr>
        <p:txBody>
          <a:bodyPr>
            <a:normAutofit/>
          </a:bodyPr>
          <a:lstStyle/>
          <a:p>
            <a:pPr algn="ctr"/>
            <a:r>
              <a:rPr lang="en-US" sz="4400" dirty="0" smtClean="0">
                <a:latin typeface="Century Gothic" pitchFamily="34" charset="0"/>
              </a:rPr>
              <a:t>Agenda</a:t>
            </a:r>
            <a:endParaRPr lang="en-US" sz="4400" dirty="0"/>
          </a:p>
        </p:txBody>
      </p:sp>
      <p:sp>
        <p:nvSpPr>
          <p:cNvPr id="6" name="Content Placeholder 2"/>
          <p:cNvSpPr txBox="1">
            <a:spLocks/>
          </p:cNvSpPr>
          <p:nvPr/>
        </p:nvSpPr>
        <p:spPr>
          <a:xfrm>
            <a:off x="457200" y="1533618"/>
            <a:ext cx="8229600" cy="52130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1"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smtClean="0">
                <a:solidFill>
                  <a:srgbClr val="000000"/>
                </a:solidFill>
              </a:rPr>
              <a:t>Update on AC Activities</a:t>
            </a:r>
          </a:p>
          <a:p>
            <a:r>
              <a:rPr lang="en-US" sz="2800" b="1" dirty="0" smtClean="0">
                <a:solidFill>
                  <a:srgbClr val="000000"/>
                </a:solidFill>
              </a:rPr>
              <a:t>Recommended Draft Policy ARIN</a:t>
            </a:r>
            <a:r>
              <a:rPr lang="en-US" sz="2800" b="1" dirty="0">
                <a:solidFill>
                  <a:srgbClr val="000000"/>
                </a:solidFill>
              </a:rPr>
              <a:t>-2013-4: RIR Principles </a:t>
            </a:r>
            <a:endParaRPr lang="en-US" sz="2800" b="1" dirty="0" smtClean="0">
              <a:solidFill>
                <a:srgbClr val="000000"/>
              </a:solidFill>
            </a:endParaRPr>
          </a:p>
          <a:p>
            <a:r>
              <a:rPr lang="en-US" sz="2800" b="1" dirty="0">
                <a:solidFill>
                  <a:srgbClr val="000000"/>
                </a:solidFill>
              </a:rPr>
              <a:t>Draft Policy ARIN-2013-6: Allocation of IPv4 and IPv6 Address Space to Out-of-region Requestors </a:t>
            </a:r>
            <a:endParaRPr lang="en-US" sz="2800" b="1" dirty="0" smtClean="0">
              <a:solidFill>
                <a:srgbClr val="000000"/>
              </a:solidFill>
            </a:endParaRPr>
          </a:p>
          <a:p>
            <a:r>
              <a:rPr lang="en-US" sz="2800" b="1" dirty="0" smtClean="0">
                <a:solidFill>
                  <a:srgbClr val="000000"/>
                </a:solidFill>
              </a:rPr>
              <a:t>Draft Policy ARIN</a:t>
            </a:r>
            <a:r>
              <a:rPr lang="en-US" sz="2800" b="1" dirty="0">
                <a:solidFill>
                  <a:srgbClr val="000000"/>
                </a:solidFill>
              </a:rPr>
              <a:t>-2013-7: Merge IPv4 ISP and End-User Requirements</a:t>
            </a:r>
            <a:endParaRPr lang="en-US" sz="2800" b="1" dirty="0" smtClean="0">
              <a:solidFill>
                <a:srgbClr val="000000"/>
              </a:solidFill>
            </a:endParaRPr>
          </a:p>
        </p:txBody>
      </p:sp>
    </p:spTree>
    <p:extLst>
      <p:ext uri="{BB962C8B-B14F-4D97-AF65-F5344CB8AC3E}">
        <p14:creationId xmlns:p14="http://schemas.microsoft.com/office/powerpoint/2010/main" val="229777264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53" y="504195"/>
            <a:ext cx="8634458" cy="1599578"/>
          </a:xfrm>
        </p:spPr>
        <p:txBody>
          <a:bodyPr/>
          <a:lstStyle/>
          <a:p>
            <a:r>
              <a:rPr lang="en-US" dirty="0"/>
              <a:t>Stewardship</a:t>
            </a:r>
          </a:p>
        </p:txBody>
      </p:sp>
      <p:sp>
        <p:nvSpPr>
          <p:cNvPr id="3" name="Content Placeholder 2"/>
          <p:cNvSpPr>
            <a:spLocks noGrp="1"/>
          </p:cNvSpPr>
          <p:nvPr>
            <p:ph idx="1"/>
          </p:nvPr>
        </p:nvSpPr>
        <p:spPr>
          <a:xfrm>
            <a:off x="374953" y="1661002"/>
            <a:ext cx="8229600" cy="5553169"/>
          </a:xfrm>
        </p:spPr>
        <p:txBody>
          <a:bodyPr>
            <a:normAutofit fontScale="62500" lnSpcReduction="20000"/>
          </a:bodyPr>
          <a:lstStyle/>
          <a:p>
            <a:r>
              <a:rPr lang="en-US" dirty="0"/>
              <a:t>The principle of stewardship guarantees the application of these principles when managing Internet number resources.</a:t>
            </a:r>
          </a:p>
          <a:p>
            <a:r>
              <a:rPr lang="en-US" dirty="0"/>
              <a:t>The fundamental purpose of Internet number stewardship is to distribute unique number resources to entities building and operating networks thereby facilitating the growth and sustainability of the Internet for the benefit of all.</a:t>
            </a:r>
          </a:p>
          <a:p>
            <a:r>
              <a:rPr lang="en-US" dirty="0"/>
              <a:t>It should be noted that the above goals may sometimes be in conflict with each other and with the interests of individual end-users or network operators. Care must be taken to ensure balance with these conflicting goals given the resource availability, relative size of the resource, and number resource specific technical dynamics, for each type of number resource. </a:t>
            </a:r>
            <a:r>
              <a:rPr lang="en-US" dirty="0">
                <a:solidFill>
                  <a:srgbClr val="FF0000"/>
                </a:solidFill>
              </a:rPr>
              <a:t>For example, Conservation often requires greater consideration in IPv4 address distribution due to the limited size of the address space, </a:t>
            </a:r>
            <a:r>
              <a:rPr lang="en-US" dirty="0" err="1">
                <a:solidFill>
                  <a:srgbClr val="FF0000"/>
                </a:solidFill>
              </a:rPr>
              <a:t>Routability</a:t>
            </a:r>
            <a:r>
              <a:rPr lang="en-US" dirty="0">
                <a:solidFill>
                  <a:srgbClr val="FF0000"/>
                </a:solidFill>
              </a:rPr>
              <a:t> has a higher weight for the massive IPv6 address space, and AS numbers place the highest value on Registration because they come from a moderately sized pool and are not subject to aggregation</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2686511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Discussion</a:t>
            </a:r>
            <a:endParaRPr lang="en-US" dirty="0"/>
          </a:p>
        </p:txBody>
      </p:sp>
      <p:sp>
        <p:nvSpPr>
          <p:cNvPr id="5" name="Text Placeholder 4"/>
          <p:cNvSpPr>
            <a:spLocks noGrp="1"/>
          </p:cNvSpPr>
          <p:nvPr>
            <p:ph type="body" idx="1"/>
          </p:nvPr>
        </p:nvSpPr>
        <p:spPr/>
        <p:txBody>
          <a:bodyPr>
            <a:normAutofit/>
          </a:bodyPr>
          <a:lstStyle/>
          <a:p>
            <a:r>
              <a:rPr lang="en-US" sz="3600" dirty="0" smtClean="0"/>
              <a:t>ARIN-2013-4</a:t>
            </a:r>
            <a:br>
              <a:rPr lang="en-US" sz="3600" dirty="0" smtClean="0"/>
            </a:br>
            <a:r>
              <a:rPr lang="en-US" sz="3600" dirty="0" smtClean="0"/>
              <a:t>RIR Principles</a:t>
            </a:r>
            <a:endParaRPr lang="en-US" sz="3600" dirty="0"/>
          </a:p>
        </p:txBody>
      </p:sp>
    </p:spTree>
    <p:extLst>
      <p:ext uri="{BB962C8B-B14F-4D97-AF65-F5344CB8AC3E}">
        <p14:creationId xmlns:p14="http://schemas.microsoft.com/office/powerpoint/2010/main" val="2243096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Draft Policy Text</a:t>
            </a:r>
            <a:endParaRPr lang="en-US" dirty="0"/>
          </a:p>
        </p:txBody>
      </p:sp>
      <p:sp>
        <p:nvSpPr>
          <p:cNvPr id="5" name="Text Placeholder 4"/>
          <p:cNvSpPr>
            <a:spLocks noGrp="1"/>
          </p:cNvSpPr>
          <p:nvPr>
            <p:ph type="body" idx="1"/>
          </p:nvPr>
        </p:nvSpPr>
        <p:spPr/>
        <p:txBody>
          <a:bodyPr/>
          <a:lstStyle/>
          <a:p>
            <a:r>
              <a:rPr lang="en-US" dirty="0" smtClean="0"/>
              <a:t>ARIN-2013-4 v3</a:t>
            </a:r>
            <a:endParaRPr lang="en-US" dirty="0"/>
          </a:p>
        </p:txBody>
      </p:sp>
    </p:spTree>
    <p:extLst>
      <p:ext uri="{BB962C8B-B14F-4D97-AF65-F5344CB8AC3E}">
        <p14:creationId xmlns:p14="http://schemas.microsoft.com/office/powerpoint/2010/main" val="2863306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53" y="551027"/>
            <a:ext cx="8634458" cy="1599578"/>
          </a:xfrm>
        </p:spPr>
        <p:txBody>
          <a:bodyPr>
            <a:normAutofit/>
          </a:bodyPr>
          <a:lstStyle/>
          <a:p>
            <a:r>
              <a:rPr lang="en-US" dirty="0" smtClean="0"/>
              <a:t>Registration</a:t>
            </a:r>
            <a:endParaRPr lang="en-US" dirty="0"/>
          </a:p>
        </p:txBody>
      </p:sp>
      <p:sp>
        <p:nvSpPr>
          <p:cNvPr id="3" name="Content Placeholder 2"/>
          <p:cNvSpPr>
            <a:spLocks noGrp="1"/>
          </p:cNvSpPr>
          <p:nvPr>
            <p:ph idx="1"/>
          </p:nvPr>
        </p:nvSpPr>
        <p:spPr>
          <a:xfrm>
            <a:off x="374953" y="1676120"/>
            <a:ext cx="8229600" cy="5553169"/>
          </a:xfrm>
        </p:spPr>
        <p:txBody>
          <a:bodyPr>
            <a:noAutofit/>
          </a:bodyPr>
          <a:lstStyle/>
          <a:p>
            <a:r>
              <a:rPr lang="en-US" sz="2400" dirty="0" smtClean="0"/>
              <a:t>The </a:t>
            </a:r>
            <a:r>
              <a:rPr lang="en-US" sz="2400" dirty="0"/>
              <a:t>principle of registration guarantees the uniqueness of Internet number resources.</a:t>
            </a:r>
          </a:p>
          <a:p>
            <a:r>
              <a:rPr lang="en-US" sz="2400" dirty="0"/>
              <a:t>Provision of this public registry documenting Internet number resource allocation, reallocation, assignment, and reassignment is necessary:</a:t>
            </a:r>
            <a:br>
              <a:rPr lang="en-US" sz="2400" dirty="0"/>
            </a:br>
            <a:r>
              <a:rPr lang="en-US" sz="2400" dirty="0"/>
              <a:t>a) to ensure uniqueness,</a:t>
            </a:r>
            <a:br>
              <a:rPr lang="en-US" sz="2400" dirty="0"/>
            </a:br>
            <a:r>
              <a:rPr lang="en-US" sz="2400" dirty="0"/>
              <a:t>b) to provide a contact in case of operational/security problems,</a:t>
            </a:r>
            <a:br>
              <a:rPr lang="en-US" sz="2400" dirty="0"/>
            </a:br>
            <a:r>
              <a:rPr lang="en-US" sz="2400" dirty="0"/>
              <a:t>c) to provide the transparency required to ensure that Internet number resources are efficiently utilized, and</a:t>
            </a:r>
            <a:br>
              <a:rPr lang="en-US" sz="2400" dirty="0"/>
            </a:br>
            <a:r>
              <a:rPr lang="en-US" sz="2400" dirty="0"/>
              <a:t>d) to assist in IP allocation studies.</a:t>
            </a:r>
          </a:p>
          <a:p>
            <a:endParaRPr lang="en-US" sz="2400" dirty="0"/>
          </a:p>
        </p:txBody>
      </p:sp>
    </p:spTree>
    <p:extLst>
      <p:ext uri="{BB962C8B-B14F-4D97-AF65-F5344CB8AC3E}">
        <p14:creationId xmlns:p14="http://schemas.microsoft.com/office/powerpoint/2010/main" val="1902548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53" y="438428"/>
            <a:ext cx="8634458" cy="1599578"/>
          </a:xfrm>
        </p:spPr>
        <p:txBody>
          <a:bodyPr/>
          <a:lstStyle/>
          <a:p>
            <a:r>
              <a:rPr lang="en-US" dirty="0"/>
              <a:t>Conservation</a:t>
            </a:r>
          </a:p>
        </p:txBody>
      </p:sp>
      <p:sp>
        <p:nvSpPr>
          <p:cNvPr id="3" name="Content Placeholder 2"/>
          <p:cNvSpPr>
            <a:spLocks noGrp="1"/>
          </p:cNvSpPr>
          <p:nvPr>
            <p:ph idx="1"/>
          </p:nvPr>
        </p:nvSpPr>
        <p:spPr>
          <a:xfrm>
            <a:off x="457200" y="1524938"/>
            <a:ext cx="8229600" cy="5553169"/>
          </a:xfrm>
        </p:spPr>
        <p:txBody>
          <a:bodyPr>
            <a:normAutofit/>
          </a:bodyPr>
          <a:lstStyle/>
          <a:p>
            <a:r>
              <a:rPr lang="en-US" sz="2800" dirty="0"/>
              <a:t>The principle of conservation guarantees sustainability of the Internet through efficient utilization of unique number resources.</a:t>
            </a:r>
          </a:p>
          <a:p>
            <a:r>
              <a:rPr lang="en-US" sz="2800" dirty="0"/>
              <a:t>Due to the requirement for uniqueness, Internet number resources of each type are drawn from a common number space. Conservation of these common number spaces requires that Internet number resources be efficiently distributed to those organizations who have a technical need for them in support of operational networks.</a:t>
            </a:r>
          </a:p>
          <a:p>
            <a:endParaRPr lang="en-US" dirty="0"/>
          </a:p>
        </p:txBody>
      </p:sp>
    </p:spTree>
    <p:extLst>
      <p:ext uri="{BB962C8B-B14F-4D97-AF65-F5344CB8AC3E}">
        <p14:creationId xmlns:p14="http://schemas.microsoft.com/office/powerpoint/2010/main" val="245637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53" y="564669"/>
            <a:ext cx="8634458" cy="1599578"/>
          </a:xfrm>
        </p:spPr>
        <p:txBody>
          <a:bodyPr/>
          <a:lstStyle/>
          <a:p>
            <a:r>
              <a:rPr lang="en-US" dirty="0" err="1"/>
              <a:t>Routability</a:t>
            </a:r>
            <a:endParaRPr lang="en-US" dirty="0"/>
          </a:p>
        </p:txBody>
      </p:sp>
      <p:sp>
        <p:nvSpPr>
          <p:cNvPr id="3" name="Content Placeholder 2"/>
          <p:cNvSpPr>
            <a:spLocks noGrp="1"/>
          </p:cNvSpPr>
          <p:nvPr>
            <p:ph idx="1"/>
          </p:nvPr>
        </p:nvSpPr>
        <p:spPr>
          <a:xfrm>
            <a:off x="457200" y="1721474"/>
            <a:ext cx="8229600" cy="5553169"/>
          </a:xfrm>
        </p:spPr>
        <p:txBody>
          <a:bodyPr>
            <a:normAutofit/>
          </a:bodyPr>
          <a:lstStyle/>
          <a:p>
            <a:r>
              <a:rPr lang="en-US" sz="2800" dirty="0"/>
              <a:t>The principle of </a:t>
            </a:r>
            <a:r>
              <a:rPr lang="en-US" sz="2800" dirty="0" err="1"/>
              <a:t>routability</a:t>
            </a:r>
            <a:r>
              <a:rPr lang="en-US" sz="2800" dirty="0"/>
              <a:t> guarantees that Internet number resources are managed in such a manner that they may be routed on the Internet in a scalable manner. </a:t>
            </a:r>
          </a:p>
          <a:p>
            <a:r>
              <a:rPr lang="en-US" sz="2800" dirty="0"/>
              <a:t>While routing scalability is necessary to ensure proper operation of Internet routing, allocation or assignment of Internet number resources by ARIN in no way guarantees that those addresses will be routed by any particular network operator.</a:t>
            </a:r>
          </a:p>
          <a:p>
            <a:endParaRPr lang="en-US" dirty="0"/>
          </a:p>
        </p:txBody>
      </p:sp>
    </p:spTree>
    <p:extLst>
      <p:ext uri="{BB962C8B-B14F-4D97-AF65-F5344CB8AC3E}">
        <p14:creationId xmlns:p14="http://schemas.microsoft.com/office/powerpoint/2010/main" val="846519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53" y="746087"/>
            <a:ext cx="8515782" cy="1068099"/>
          </a:xfrm>
        </p:spPr>
        <p:txBody>
          <a:bodyPr/>
          <a:lstStyle/>
          <a:p>
            <a:r>
              <a:rPr lang="en-US" dirty="0"/>
              <a:t>Stewardship</a:t>
            </a:r>
          </a:p>
        </p:txBody>
      </p:sp>
      <p:sp>
        <p:nvSpPr>
          <p:cNvPr id="3" name="Content Placeholder 2"/>
          <p:cNvSpPr>
            <a:spLocks noGrp="1"/>
          </p:cNvSpPr>
          <p:nvPr>
            <p:ph idx="1"/>
          </p:nvPr>
        </p:nvSpPr>
        <p:spPr>
          <a:xfrm>
            <a:off x="245515" y="1600528"/>
            <a:ext cx="8645219" cy="4900304"/>
          </a:xfrm>
        </p:spPr>
        <p:txBody>
          <a:bodyPr>
            <a:normAutofit fontScale="62500" lnSpcReduction="20000"/>
          </a:bodyPr>
          <a:lstStyle/>
          <a:p>
            <a:r>
              <a:rPr lang="en-US" dirty="0"/>
              <a:t>The principle of stewardship guarantees the application of these principles when managing Internet number resources.</a:t>
            </a:r>
          </a:p>
          <a:p>
            <a:r>
              <a:rPr lang="en-US" dirty="0"/>
              <a:t>The fundamental purpose of Internet number stewardship is to distribute unique number resources to entities building and operating networks thereby facilitating the growth and sustainability of the Internet for the benefit of all.</a:t>
            </a:r>
          </a:p>
          <a:p>
            <a:r>
              <a:rPr lang="en-US" dirty="0"/>
              <a:t>It should be noted that the above goals may sometimes be in conflict with each other and with the interests of individual end-users or network operators. Care must be taken to ensure balance with these conflicting goals given the resource availability, relative size of the resource, and number resource specific technical dynamics, for each type of number resource. </a:t>
            </a:r>
            <a:r>
              <a:rPr lang="en-US" dirty="0">
                <a:solidFill>
                  <a:srgbClr val="FF0000"/>
                </a:solidFill>
              </a:rPr>
              <a:t>For example, Conservation often requires greater consideration in IPv4 address distribution due to the limited size of the address space, </a:t>
            </a:r>
            <a:r>
              <a:rPr lang="en-US" dirty="0" err="1">
                <a:solidFill>
                  <a:srgbClr val="FF0000"/>
                </a:solidFill>
              </a:rPr>
              <a:t>Routability</a:t>
            </a:r>
            <a:r>
              <a:rPr lang="en-US" dirty="0">
                <a:solidFill>
                  <a:srgbClr val="FF0000"/>
                </a:solidFill>
              </a:rPr>
              <a:t> has a higher weight for the massive IPv6 address space, and AS numbers place the highest value on Registration because they come from a moderately sized pool and are not subject to aggregation</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4101968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27959" y="3810431"/>
            <a:ext cx="7976556" cy="2386327"/>
          </a:xfrm>
        </p:spPr>
        <p:txBody>
          <a:bodyPr>
            <a:normAutofit fontScale="90000"/>
          </a:bodyPr>
          <a:lstStyle/>
          <a:p>
            <a:pPr>
              <a:lnSpc>
                <a:spcPct val="120000"/>
              </a:lnSpc>
            </a:pPr>
            <a:r>
              <a:rPr lang="en-US" sz="4400" dirty="0" smtClean="0">
                <a:solidFill>
                  <a:srgbClr val="41AAD1"/>
                </a:solidFill>
              </a:rPr>
              <a:t>Draft </a:t>
            </a:r>
            <a:r>
              <a:rPr lang="en-US" sz="4400" dirty="0">
                <a:solidFill>
                  <a:srgbClr val="41AAD1"/>
                </a:solidFill>
              </a:rPr>
              <a:t>Policy </a:t>
            </a:r>
            <a:r>
              <a:rPr lang="en-US" sz="4400" dirty="0" smtClean="0">
                <a:solidFill>
                  <a:srgbClr val="41AAD1"/>
                </a:solidFill>
              </a:rPr>
              <a:t>2013-6</a:t>
            </a:r>
            <a:r>
              <a:rPr lang="en-US" dirty="0">
                <a:solidFill>
                  <a:srgbClr val="41AAD1"/>
                </a:solidFill>
              </a:rPr>
              <a:t/>
            </a:r>
            <a:br>
              <a:rPr lang="en-US" dirty="0">
                <a:solidFill>
                  <a:srgbClr val="41AAD1"/>
                </a:solidFill>
              </a:rPr>
            </a:br>
            <a:r>
              <a:rPr lang="en-US" sz="4000" dirty="0">
                <a:solidFill>
                  <a:srgbClr val="41AAD1"/>
                </a:solidFill>
              </a:rPr>
              <a:t>Allocation of IPv4 and IPv6 Address Space to Out-of-region Requestors</a:t>
            </a:r>
            <a:endParaRPr lang="en-US" sz="3600" b="0" dirty="0">
              <a:solidFill>
                <a:srgbClr val="41AAD1"/>
              </a:solidFill>
            </a:endParaRPr>
          </a:p>
        </p:txBody>
      </p:sp>
      <p:sp>
        <p:nvSpPr>
          <p:cNvPr id="4" name="TextBox 3"/>
          <p:cNvSpPr txBox="1"/>
          <p:nvPr/>
        </p:nvSpPr>
        <p:spPr>
          <a:xfrm>
            <a:off x="5315860" y="934361"/>
            <a:ext cx="355235" cy="276999"/>
          </a:xfrm>
          <a:prstGeom prst="rect">
            <a:avLst/>
          </a:prstGeom>
          <a:noFill/>
        </p:spPr>
        <p:txBody>
          <a:bodyPr wrap="none" rtlCol="0">
            <a:spAutoFit/>
          </a:bodyPr>
          <a:lstStyle/>
          <a:p>
            <a:r>
              <a:rPr lang="en-US" sz="1200" dirty="0" smtClean="0">
                <a:solidFill>
                  <a:srgbClr val="FFFFFF"/>
                </a:solidFill>
                <a:latin typeface="Century Gothic"/>
                <a:cs typeface="Century Gothic"/>
              </a:rPr>
              <a:t>59</a:t>
            </a:r>
            <a:endParaRPr lang="en-US" sz="1200" dirty="0">
              <a:solidFill>
                <a:srgbClr val="FFFFFF"/>
              </a:solidFill>
              <a:latin typeface="Century Gothic"/>
              <a:cs typeface="Century Gothic"/>
            </a:endParaRPr>
          </a:p>
        </p:txBody>
      </p:sp>
    </p:spTree>
    <p:extLst>
      <p:ext uri="{BB962C8B-B14F-4D97-AF65-F5344CB8AC3E}">
        <p14:creationId xmlns:p14="http://schemas.microsoft.com/office/powerpoint/2010/main" val="231709049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97694" y="97426"/>
            <a:ext cx="8229600" cy="714375"/>
          </a:xfrm>
        </p:spPr>
        <p:txBody>
          <a:bodyPr>
            <a:normAutofit/>
          </a:bodyPr>
          <a:lstStyle/>
          <a:p>
            <a:r>
              <a:rPr lang="en-US" sz="3600" b="1" dirty="0" smtClean="0">
                <a:latin typeface="Century Gothic"/>
                <a:cs typeface="Century Gothic"/>
              </a:rPr>
              <a:t>2013-6 - History</a:t>
            </a:r>
            <a:endParaRPr lang="en-US" sz="3600" b="1" dirty="0">
              <a:latin typeface="Century Gothic"/>
              <a:cs typeface="Century Gothic"/>
            </a:endParaRPr>
          </a:p>
        </p:txBody>
      </p:sp>
      <p:sp>
        <p:nvSpPr>
          <p:cNvPr id="8" name="Text Placeholder 7"/>
          <p:cNvSpPr>
            <a:spLocks noGrp="1"/>
          </p:cNvSpPr>
          <p:nvPr>
            <p:ph type="body" idx="4294967295"/>
          </p:nvPr>
        </p:nvSpPr>
        <p:spPr>
          <a:xfrm>
            <a:off x="600281" y="1065283"/>
            <a:ext cx="8086519" cy="5434012"/>
          </a:xfrm>
          <a:prstGeom prst="rect">
            <a:avLst/>
          </a:prstGeom>
        </p:spPr>
        <p:txBody>
          <a:bodyPr>
            <a:normAutofit/>
          </a:bodyPr>
          <a:lstStyle/>
          <a:p>
            <a:pPr marL="514350" indent="-514350">
              <a:lnSpc>
                <a:spcPct val="120000"/>
              </a:lnSpc>
              <a:buFont typeface="+mj-lt"/>
              <a:buAutoNum type="arabicPeriod"/>
            </a:pPr>
            <a:r>
              <a:rPr lang="en-US" sz="2600" b="1" dirty="0" smtClean="0"/>
              <a:t>Origin: ARIN-prop-189 (May 2013)</a:t>
            </a:r>
          </a:p>
          <a:p>
            <a:pPr marL="514350" indent="-514350">
              <a:lnSpc>
                <a:spcPct val="120000"/>
              </a:lnSpc>
              <a:buFont typeface="+mj-lt"/>
              <a:buAutoNum type="arabicPeriod"/>
            </a:pPr>
            <a:r>
              <a:rPr lang="en-US" sz="2600" b="1" dirty="0" smtClean="0"/>
              <a:t>AC Shepherds: David Farmer, Bill </a:t>
            </a:r>
            <a:r>
              <a:rPr lang="en-US" sz="2600" b="1" dirty="0" err="1" smtClean="0"/>
              <a:t>Darte</a:t>
            </a:r>
            <a:r>
              <a:rPr lang="en-US" sz="2600" b="1" dirty="0" smtClean="0"/>
              <a:t>, and Milton Mueller</a:t>
            </a:r>
          </a:p>
          <a:p>
            <a:pPr marL="514350" indent="-514350">
              <a:lnSpc>
                <a:spcPct val="120000"/>
              </a:lnSpc>
              <a:buFont typeface="+mj-lt"/>
              <a:buAutoNum type="arabicPeriod"/>
            </a:pPr>
            <a:r>
              <a:rPr lang="en-US" sz="2600" b="1" dirty="0" smtClean="0"/>
              <a:t>Accepted as Draft Policy – June</a:t>
            </a:r>
          </a:p>
          <a:p>
            <a:pPr marL="514350" indent="-514350">
              <a:lnSpc>
                <a:spcPct val="120000"/>
              </a:lnSpc>
              <a:buFont typeface="+mj-lt"/>
              <a:buAutoNum type="arabicPeriod"/>
            </a:pPr>
            <a:r>
              <a:rPr lang="en-US" sz="2600" b="1" dirty="0" smtClean="0"/>
              <a:t>Revised - September</a:t>
            </a:r>
          </a:p>
          <a:p>
            <a:pPr marL="514350" indent="-514350">
              <a:lnSpc>
                <a:spcPct val="120000"/>
              </a:lnSpc>
              <a:buFont typeface="+mj-lt"/>
              <a:buAutoNum type="arabicPeriod"/>
            </a:pPr>
            <a:r>
              <a:rPr lang="en-US" sz="2600" b="1" dirty="0" smtClean="0"/>
              <a:t>Staff assessment – September</a:t>
            </a:r>
          </a:p>
          <a:p>
            <a:pPr marL="514350" indent="-514350">
              <a:lnSpc>
                <a:spcPct val="120000"/>
              </a:lnSpc>
              <a:buFont typeface="+mj-lt"/>
              <a:buAutoNum type="arabicPeriod"/>
            </a:pPr>
            <a:r>
              <a:rPr lang="en-US" sz="2600" b="1" dirty="0" smtClean="0"/>
              <a:t>Revised again - September</a:t>
            </a:r>
          </a:p>
          <a:p>
            <a:pPr marL="514350" indent="-514350">
              <a:lnSpc>
                <a:spcPct val="120000"/>
              </a:lnSpc>
              <a:buFont typeface="+mj-lt"/>
              <a:buAutoNum type="arabicPeriod"/>
            </a:pPr>
            <a:r>
              <a:rPr lang="en-US" sz="2600" b="1" smtClean="0"/>
              <a:t>Draft Policy online </a:t>
            </a:r>
            <a:r>
              <a:rPr lang="en-US" sz="2600" b="1" dirty="0" smtClean="0"/>
              <a:t>&amp; in Discussion Guide</a:t>
            </a:r>
          </a:p>
          <a:p>
            <a:pPr marL="914400" lvl="1" indent="-514350">
              <a:lnSpc>
                <a:spcPct val="120000"/>
              </a:lnSpc>
              <a:buNone/>
            </a:pPr>
            <a:r>
              <a:rPr lang="en-US" sz="2400" dirty="0" smtClean="0"/>
              <a:t>https://www.arin.net/policy/proposals/2013_6.html</a:t>
            </a:r>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38</a:t>
            </a:fld>
            <a:endParaRPr lang="en-US" dirty="0">
              <a:solidFill>
                <a:prstClr val="white"/>
              </a:solidFill>
            </a:endParaRPr>
          </a:p>
        </p:txBody>
      </p:sp>
    </p:spTree>
    <p:extLst>
      <p:ext uri="{BB962C8B-B14F-4D97-AF65-F5344CB8AC3E}">
        <p14:creationId xmlns:p14="http://schemas.microsoft.com/office/powerpoint/2010/main" val="289635331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b="1" dirty="0" smtClean="0">
                <a:latin typeface="Century Gothic"/>
                <a:cs typeface="Century Gothic"/>
              </a:rPr>
              <a:t>2013-6 – ARIN Staff Summary</a:t>
            </a:r>
            <a:br>
              <a:rPr lang="en-US" sz="3600" b="1" dirty="0" smtClean="0">
                <a:latin typeface="Century Gothic"/>
                <a:cs typeface="Century Gothic"/>
              </a:rPr>
            </a:br>
            <a:endParaRPr lang="en-US" sz="3600" b="1" dirty="0">
              <a:latin typeface="Century Gothic"/>
              <a:cs typeface="Century Gothic"/>
            </a:endParaRPr>
          </a:p>
        </p:txBody>
      </p:sp>
      <p:sp>
        <p:nvSpPr>
          <p:cNvPr id="8" name="Text Placeholder 7"/>
          <p:cNvSpPr>
            <a:spLocks noGrp="1"/>
          </p:cNvSpPr>
          <p:nvPr>
            <p:ph type="body" idx="4294967295"/>
          </p:nvPr>
        </p:nvSpPr>
        <p:spPr>
          <a:xfrm>
            <a:off x="556344" y="1137027"/>
            <a:ext cx="7887564" cy="5182371"/>
          </a:xfrm>
          <a:prstGeom prst="rect">
            <a:avLst/>
          </a:prstGeom>
        </p:spPr>
        <p:txBody>
          <a:bodyPr>
            <a:normAutofit/>
          </a:bodyPr>
          <a:lstStyle/>
          <a:p>
            <a:pPr marL="342900" lvl="1" indent="-342900">
              <a:buFont typeface="Arial"/>
              <a:buChar char="•"/>
            </a:pPr>
            <a:r>
              <a:rPr lang="en-US" dirty="0"/>
              <a:t>This policy would require requesters to provide proof of legal presence within the ARIN region and to demonstrate that a majority (or plurality) of their technical infrastructure and customers are within the ARIN region in order to qualify and receive IPv4 and IPv6 addresses</a:t>
            </a:r>
            <a:r>
              <a:rPr lang="en-US" dirty="0" smtClean="0"/>
              <a:t>.</a:t>
            </a:r>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39</a:t>
            </a:fld>
            <a:endParaRPr lang="en-US" dirty="0">
              <a:solidFill>
                <a:prstClr val="white"/>
              </a:solidFill>
            </a:endParaRPr>
          </a:p>
        </p:txBody>
      </p:sp>
    </p:spTree>
    <p:extLst>
      <p:ext uri="{BB962C8B-B14F-4D97-AF65-F5344CB8AC3E}">
        <p14:creationId xmlns:p14="http://schemas.microsoft.com/office/powerpoint/2010/main" val="36057313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961611"/>
            <a:ext cx="8229600" cy="1535919"/>
          </a:xfrm>
        </p:spPr>
        <p:txBody>
          <a:bodyPr>
            <a:normAutofit fontScale="90000"/>
          </a:bodyPr>
          <a:lstStyle/>
          <a:p>
            <a:pPr algn="ctr"/>
            <a:r>
              <a:rPr lang="en-US" dirty="0">
                <a:latin typeface="Century Gothic" pitchFamily="34" charset="0"/>
              </a:rPr>
              <a:t>Welcome Remote Participants!</a:t>
            </a:r>
            <a:r>
              <a:rPr lang="en-US" dirty="0"/>
              <a:t/>
            </a:r>
            <a:br>
              <a:rPr lang="en-US" dirty="0"/>
            </a:br>
            <a:r>
              <a:rPr lang="en-US" sz="3600" dirty="0">
                <a:latin typeface="Century Gothic" pitchFamily="34" charset="0"/>
              </a:rPr>
              <a:t>https://</a:t>
            </a:r>
            <a:r>
              <a:rPr lang="en-US" sz="3600" dirty="0" err="1">
                <a:latin typeface="Century Gothic" pitchFamily="34" charset="0"/>
              </a:rPr>
              <a:t>www.arin.net</a:t>
            </a:r>
            <a:r>
              <a:rPr lang="en-US" sz="3600" dirty="0">
                <a:latin typeface="Century Gothic" pitchFamily="34" charset="0"/>
              </a:rPr>
              <a:t>/</a:t>
            </a:r>
            <a:r>
              <a:rPr lang="en-US" sz="3600" dirty="0" smtClean="0">
                <a:latin typeface="Century Gothic" pitchFamily="34" charset="0"/>
              </a:rPr>
              <a:t>ppc_nanog59/</a:t>
            </a:r>
            <a:endParaRPr lang="en-US" sz="2700" dirty="0"/>
          </a:p>
        </p:txBody>
      </p:sp>
      <p:sp>
        <p:nvSpPr>
          <p:cNvPr id="6" name="Content Placeholder 2"/>
          <p:cNvSpPr txBox="1">
            <a:spLocks/>
          </p:cNvSpPr>
          <p:nvPr/>
        </p:nvSpPr>
        <p:spPr>
          <a:xfrm>
            <a:off x="880853" y="2559455"/>
            <a:ext cx="4343400" cy="3810000"/>
          </a:xfrm>
          <a:prstGeom prst="rect">
            <a:avLst/>
          </a:prstGeom>
        </p:spPr>
        <p:txBody>
          <a:bodyPr/>
          <a:lstStyle/>
          <a:p>
            <a:pPr marL="342900" marR="0" lvl="0" indent="-342900" algn="l" defTabSz="457200" rtl="0" eaLnBrk="1" fontAlgn="auto" latinLnBrk="0" hangingPunct="1">
              <a:lnSpc>
                <a:spcPct val="100000"/>
              </a:lnSpc>
              <a:spcBef>
                <a:spcPct val="20000"/>
              </a:spcBef>
              <a:spcAft>
                <a:spcPts val="1200"/>
              </a:spcAft>
              <a:buClrTx/>
              <a:buSzTx/>
              <a:buFont typeface="Arial"/>
              <a:buNone/>
              <a:tabLst/>
              <a:defRPr/>
            </a:pPr>
            <a:r>
              <a:rPr kumimoji="0" lang="en-US" sz="3000" b="1" i="0" u="none" strike="noStrike" kern="1200" cap="none" spc="0" normalizeH="0" baseline="0" noProof="0" dirty="0" smtClean="0">
                <a:ln>
                  <a:noFill/>
                </a:ln>
                <a:solidFill>
                  <a:srgbClr val="000000"/>
                </a:solidFill>
                <a:effectLst/>
                <a:uLnTx/>
                <a:uFillTx/>
                <a:latin typeface="Century Gothic" pitchFamily="34" charset="0"/>
                <a:ea typeface="+mn-ea"/>
                <a:cs typeface="+mn-cs"/>
              </a:rPr>
              <a:t>Webcast</a:t>
            </a:r>
          </a:p>
          <a:p>
            <a:pPr marL="342900" marR="0" lvl="0" indent="-342900" algn="l" defTabSz="457200" rtl="0" eaLnBrk="1" fontAlgn="auto" latinLnBrk="0" hangingPunct="1">
              <a:lnSpc>
                <a:spcPct val="100000"/>
              </a:lnSpc>
              <a:spcBef>
                <a:spcPct val="20000"/>
              </a:spcBef>
              <a:spcAft>
                <a:spcPts val="1200"/>
              </a:spcAft>
              <a:buClrTx/>
              <a:buSzTx/>
              <a:buFont typeface="Arial"/>
              <a:buNone/>
              <a:tabLst/>
              <a:defRPr/>
            </a:pPr>
            <a:r>
              <a:rPr kumimoji="0" lang="en-US" sz="3000" b="1" i="0" u="none" strike="noStrike" kern="1200" cap="none" spc="0" normalizeH="0" baseline="0" noProof="0" dirty="0" smtClean="0">
                <a:ln>
                  <a:noFill/>
                </a:ln>
                <a:solidFill>
                  <a:srgbClr val="000000"/>
                </a:solidFill>
                <a:effectLst/>
                <a:uLnTx/>
                <a:uFillTx/>
                <a:latin typeface="Century Gothic" pitchFamily="34" charset="0"/>
                <a:ea typeface="+mn-ea"/>
                <a:cs typeface="+mn-cs"/>
              </a:rPr>
              <a:t>Live Transcript</a:t>
            </a:r>
          </a:p>
          <a:p>
            <a:pPr marL="342900" marR="0" lvl="0" indent="-342900" algn="l" defTabSz="457200" rtl="0" eaLnBrk="1" fontAlgn="auto" latinLnBrk="0" hangingPunct="1">
              <a:lnSpc>
                <a:spcPct val="100000"/>
              </a:lnSpc>
              <a:spcBef>
                <a:spcPct val="20000"/>
              </a:spcBef>
              <a:spcAft>
                <a:spcPts val="1200"/>
              </a:spcAft>
              <a:buClrTx/>
              <a:buSzTx/>
              <a:buFont typeface="Arial"/>
              <a:buNone/>
              <a:tabLst/>
              <a:defRPr/>
            </a:pPr>
            <a:r>
              <a:rPr kumimoji="0" lang="en-US" sz="3000" b="1" i="0" u="none" strike="noStrike" kern="1200" cap="none" spc="0" normalizeH="0" baseline="0" noProof="0" dirty="0" smtClean="0">
                <a:ln>
                  <a:noFill/>
                </a:ln>
                <a:solidFill>
                  <a:srgbClr val="000000"/>
                </a:solidFill>
                <a:effectLst/>
                <a:uLnTx/>
                <a:uFillTx/>
                <a:latin typeface="Century Gothic" pitchFamily="34" charset="0"/>
                <a:ea typeface="+mn-ea"/>
                <a:cs typeface="+mn-cs"/>
              </a:rPr>
              <a:t>Downloadable meeting materials</a:t>
            </a:r>
          </a:p>
          <a:p>
            <a:pPr marL="342900" marR="0" lvl="0" indent="-342900" algn="l" defTabSz="457200" rtl="0" eaLnBrk="1" fontAlgn="auto" latinLnBrk="0" hangingPunct="1">
              <a:lnSpc>
                <a:spcPct val="100000"/>
              </a:lnSpc>
              <a:spcBef>
                <a:spcPct val="20000"/>
              </a:spcBef>
              <a:spcAft>
                <a:spcPts val="600"/>
              </a:spcAft>
              <a:buClrTx/>
              <a:buSzTx/>
              <a:buFont typeface="Arial"/>
              <a:buNone/>
              <a:tabLst/>
              <a:defRPr/>
            </a:pPr>
            <a:endParaRPr kumimoji="0" lang="en-US" sz="3200" b="1" i="0" u="none" strike="noStrike" kern="1200" cap="none" spc="0" normalizeH="0" baseline="0" noProof="0" dirty="0" smtClean="0">
              <a:ln>
                <a:noFill/>
              </a:ln>
              <a:solidFill>
                <a:schemeClr val="bg1">
                  <a:lumMod val="50000"/>
                </a:schemeClr>
              </a:solidFill>
              <a:effectLst/>
              <a:uLnTx/>
              <a:uFillTx/>
              <a:latin typeface="Century Gothic" pitchFamily="34" charset="0"/>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dirty="0" smtClean="0">
              <a:ln>
                <a:noFill/>
              </a:ln>
              <a:solidFill>
                <a:schemeClr val="bg1">
                  <a:lumMod val="50000"/>
                </a:schemeClr>
              </a:solidFill>
              <a:effectLst/>
              <a:uLnTx/>
              <a:uFillTx/>
              <a:latin typeface="Century Gothic" pitchFamily="34" charset="0"/>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smtClean="0">
              <a:ln>
                <a:noFill/>
              </a:ln>
              <a:solidFill>
                <a:schemeClr val="bg1">
                  <a:lumMod val="50000"/>
                </a:schemeClr>
              </a:solidFill>
              <a:effectLst/>
              <a:uLnTx/>
              <a:uFillTx/>
              <a:latin typeface="Century Gothic" pitchFamily="34" charset="0"/>
              <a:ea typeface="+mn-ea"/>
              <a:cs typeface="+mn-cs"/>
            </a:endParaRPr>
          </a:p>
        </p:txBody>
      </p:sp>
      <p:sp>
        <p:nvSpPr>
          <p:cNvPr id="7" name="Content Placeholder 2"/>
          <p:cNvSpPr txBox="1">
            <a:spLocks/>
          </p:cNvSpPr>
          <p:nvPr/>
        </p:nvSpPr>
        <p:spPr bwMode="auto">
          <a:xfrm>
            <a:off x="5119277" y="2536496"/>
            <a:ext cx="4114800" cy="339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Aft>
                <a:spcPts val="1200"/>
              </a:spcAft>
              <a:buNone/>
            </a:pPr>
            <a:r>
              <a:rPr lang="en-US" sz="3000" b="1" dirty="0" smtClean="0">
                <a:solidFill>
                  <a:srgbClr val="000000"/>
                </a:solidFill>
                <a:latin typeface="Century Gothic" pitchFamily="34" charset="0"/>
              </a:rPr>
              <a:t>Chat rooms</a:t>
            </a:r>
          </a:p>
          <a:p>
            <a:pPr>
              <a:spcAft>
                <a:spcPts val="1200"/>
              </a:spcAft>
              <a:buFont typeface="Arial"/>
              <a:buChar char="•"/>
            </a:pPr>
            <a:r>
              <a:rPr lang="en-US" sz="2600" b="1" dirty="0" smtClean="0">
                <a:solidFill>
                  <a:srgbClr val="000000"/>
                </a:solidFill>
                <a:latin typeface="Century Gothic" pitchFamily="34" charset="0"/>
              </a:rPr>
              <a:t> On-record</a:t>
            </a:r>
            <a:br>
              <a:rPr lang="en-US" sz="2600" b="1" dirty="0" smtClean="0">
                <a:solidFill>
                  <a:srgbClr val="000000"/>
                </a:solidFill>
                <a:latin typeface="Century Gothic" pitchFamily="34" charset="0"/>
              </a:rPr>
            </a:br>
            <a:r>
              <a:rPr lang="en-US" sz="2600" b="1" dirty="0" smtClean="0">
                <a:solidFill>
                  <a:srgbClr val="000000"/>
                </a:solidFill>
                <a:latin typeface="Century Gothic" pitchFamily="34" charset="0"/>
              </a:rPr>
              <a:t>Virtual microphone</a:t>
            </a:r>
          </a:p>
          <a:p>
            <a:pPr marL="0" lvl="1">
              <a:spcAft>
                <a:spcPts val="1200"/>
              </a:spcAft>
              <a:buFont typeface="Arial"/>
              <a:buChar char="•"/>
            </a:pPr>
            <a:r>
              <a:rPr lang="en-US" sz="2600" b="1" dirty="0" smtClean="0">
                <a:solidFill>
                  <a:srgbClr val="000000"/>
                </a:solidFill>
                <a:latin typeface="Century Gothic" pitchFamily="34" charset="0"/>
              </a:rPr>
              <a:t> Hands-up</a:t>
            </a:r>
            <a:br>
              <a:rPr lang="en-US" sz="2600" b="1" dirty="0" smtClean="0">
                <a:solidFill>
                  <a:srgbClr val="000000"/>
                </a:solidFill>
                <a:latin typeface="Century Gothic" pitchFamily="34" charset="0"/>
              </a:rPr>
            </a:br>
            <a:r>
              <a:rPr lang="en-US" sz="2600" b="1" dirty="0" smtClean="0">
                <a:solidFill>
                  <a:srgbClr val="000000"/>
                </a:solidFill>
                <a:latin typeface="Century Gothic" pitchFamily="34" charset="0"/>
              </a:rPr>
              <a:t>Show of hands</a:t>
            </a:r>
          </a:p>
          <a:p>
            <a:pPr lvl="1">
              <a:spcAft>
                <a:spcPts val="1200"/>
              </a:spcAft>
            </a:pPr>
            <a:endParaRPr lang="en-US" sz="2600" b="1" dirty="0" smtClean="0">
              <a:solidFill>
                <a:srgbClr val="7F7F7F"/>
              </a:solidFill>
              <a:latin typeface="Century Gothic" pitchFamily="34" charset="0"/>
            </a:endParaRPr>
          </a:p>
          <a:p>
            <a:pPr marL="342900" marR="0" lvl="0" indent="-342900" algn="l" defTabSz="457200" rtl="0" eaLnBrk="1" fontAlgn="base" latinLnBrk="0" hangingPunct="1">
              <a:lnSpc>
                <a:spcPct val="100000"/>
              </a:lnSpc>
              <a:spcBef>
                <a:spcPct val="20000"/>
              </a:spcBef>
              <a:spcAft>
                <a:spcPts val="1200"/>
              </a:spcAft>
              <a:buClrTx/>
              <a:buSzTx/>
              <a:buFont typeface="Arial" charset="0"/>
              <a:buNone/>
              <a:tabLst/>
              <a:defRPr/>
            </a:pPr>
            <a:endParaRPr kumimoji="0" lang="en-US" sz="2800" b="0" i="0" u="none" strike="noStrike" kern="1200" cap="none" spc="0" normalizeH="0" baseline="0" noProof="0" dirty="0" smtClean="0">
              <a:ln>
                <a:noFill/>
              </a:ln>
              <a:solidFill>
                <a:srgbClr val="7F7F7F"/>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301106591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97694" y="199812"/>
            <a:ext cx="8229600" cy="715963"/>
          </a:xfrm>
        </p:spPr>
        <p:txBody>
          <a:bodyPr>
            <a:normAutofit/>
          </a:bodyPr>
          <a:lstStyle/>
          <a:p>
            <a:r>
              <a:rPr lang="en-US" sz="3600" b="1" dirty="0" smtClean="0">
                <a:latin typeface="Century Gothic"/>
                <a:cs typeface="Century Gothic"/>
              </a:rPr>
              <a:t>2013-6 – Status at other RIRs</a:t>
            </a:r>
            <a:endParaRPr lang="en-US" sz="3600" b="1" dirty="0">
              <a:latin typeface="Century Gothic"/>
              <a:cs typeface="Century Gothic"/>
            </a:endParaRPr>
          </a:p>
        </p:txBody>
      </p:sp>
      <p:sp>
        <p:nvSpPr>
          <p:cNvPr id="4" name="Text Placeholder 7"/>
          <p:cNvSpPr>
            <a:spLocks noGrp="1"/>
          </p:cNvSpPr>
          <p:nvPr>
            <p:ph type="body" idx="4294967295"/>
          </p:nvPr>
        </p:nvSpPr>
        <p:spPr>
          <a:xfrm>
            <a:off x="196563" y="915775"/>
            <a:ext cx="8815133" cy="5578117"/>
          </a:xfrm>
          <a:prstGeom prst="rect">
            <a:avLst/>
          </a:prstGeom>
        </p:spPr>
        <p:txBody>
          <a:bodyPr>
            <a:normAutofit/>
          </a:bodyPr>
          <a:lstStyle/>
          <a:p>
            <a:pPr fontAlgn="ctr"/>
            <a:r>
              <a:rPr lang="en-US" sz="2000" b="1" dirty="0" smtClean="0"/>
              <a:t>AFRINIC</a:t>
            </a:r>
            <a:r>
              <a:rPr lang="en-US" sz="2000" dirty="0"/>
              <a:t>: "AfriNIC resources are for AfriNIC service region and any use outside the region should be solely in support of connectivity back to the AfriNIC region.” </a:t>
            </a:r>
          </a:p>
          <a:p>
            <a:pPr lvl="1" fontAlgn="ctr"/>
            <a:r>
              <a:rPr lang="en-US" sz="2000" dirty="0">
                <a:hlinkClick r:id="rId3"/>
              </a:rPr>
              <a:t>http://</a:t>
            </a:r>
            <a:r>
              <a:rPr lang="en-US" sz="2000" dirty="0" err="1">
                <a:hlinkClick r:id="rId3"/>
              </a:rPr>
              <a:t>www.afrinic.net</a:t>
            </a:r>
            <a:r>
              <a:rPr lang="en-US" sz="2000" dirty="0">
                <a:hlinkClick r:id="rId3"/>
              </a:rPr>
              <a:t>/en/library/policies/697-ipv4-soft-landing-policy</a:t>
            </a:r>
            <a:endParaRPr lang="en-US" sz="2000" dirty="0"/>
          </a:p>
          <a:p>
            <a:pPr fontAlgn="ctr"/>
            <a:r>
              <a:rPr lang="en-US" sz="2000" b="1" dirty="0"/>
              <a:t>APNIC</a:t>
            </a:r>
            <a:r>
              <a:rPr lang="en-US" sz="2000" dirty="0"/>
              <a:t>: </a:t>
            </a:r>
            <a:r>
              <a:rPr lang="en-US" sz="2000" dirty="0" smtClean="0"/>
              <a:t>No specific policy text.</a:t>
            </a:r>
            <a:endParaRPr lang="en-US" sz="2000" dirty="0"/>
          </a:p>
          <a:p>
            <a:pPr fontAlgn="ctr"/>
            <a:r>
              <a:rPr lang="en-US" sz="2000" b="1" dirty="0"/>
              <a:t>LACNIC proposal</a:t>
            </a:r>
          </a:p>
          <a:p>
            <a:pPr lvl="1" fontAlgn="ctr"/>
            <a:r>
              <a:rPr lang="en-US" sz="2000" b="0" dirty="0" smtClean="0"/>
              <a:t>“Principles </a:t>
            </a:r>
            <a:r>
              <a:rPr lang="en-US" sz="2000" b="0" dirty="0"/>
              <a:t>Governing the Distribution of Number </a:t>
            </a:r>
            <a:r>
              <a:rPr lang="en-US" sz="2000" b="0" dirty="0" smtClean="0"/>
              <a:t>Resources”</a:t>
            </a:r>
            <a:endParaRPr lang="en-US" sz="2000" b="0" dirty="0"/>
          </a:p>
          <a:p>
            <a:pPr lvl="1"/>
            <a:r>
              <a:rPr lang="en-US" sz="2000" b="0" dirty="0"/>
              <a:t>“1.11 Principles for Proper Administration and Stewardship</a:t>
            </a:r>
          </a:p>
          <a:p>
            <a:pPr lvl="1"/>
            <a:r>
              <a:rPr lang="en-US" sz="2000" b="0" dirty="0" smtClean="0"/>
              <a:t>“The </a:t>
            </a:r>
            <a:r>
              <a:rPr lang="en-US" sz="2000" b="0" dirty="0"/>
              <a:t>numbering resources under the stewardship of LACNIC must be distributed among organizations legally constituted within its service region and mainly serving networks and services operating in this region. External clients connected directly to main infrastructure located in the region are allowed.”</a:t>
            </a:r>
          </a:p>
          <a:p>
            <a:pPr lvl="1"/>
            <a:r>
              <a:rPr lang="en-US" sz="2000" dirty="0">
                <a:hlinkClick r:id="rId4"/>
              </a:rPr>
              <a:t>http://www.lacnic.net/documents/10834/393498/lac-2013-02-EN.pdf</a:t>
            </a:r>
            <a:endParaRPr lang="en-US" sz="2000" dirty="0"/>
          </a:p>
          <a:p>
            <a:r>
              <a:rPr lang="en-US" sz="2000" b="1" dirty="0" smtClean="0"/>
              <a:t>RIPE: </a:t>
            </a:r>
            <a:r>
              <a:rPr lang="en-US" sz="2000" b="0" dirty="0" smtClean="0"/>
              <a:t>“</a:t>
            </a:r>
            <a:r>
              <a:rPr lang="en-US" sz="2000" b="0" dirty="0"/>
              <a:t>Membership is open without conditions.”</a:t>
            </a:r>
          </a:p>
          <a:p>
            <a:pPr lvl="1" fontAlgn="ctr"/>
            <a:endParaRPr lang="en-US" dirty="0" smtClean="0">
              <a:latin typeface="Century Gothic"/>
              <a:cs typeface="Century Gothic"/>
            </a:endParaRPr>
          </a:p>
        </p:txBody>
      </p:sp>
      <p:sp>
        <p:nvSpPr>
          <p:cNvPr id="6"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40</a:t>
            </a:fld>
            <a:endParaRPr lang="en-US" dirty="0">
              <a:solidFill>
                <a:prstClr val="white"/>
              </a:solidFill>
            </a:endParaRPr>
          </a:p>
        </p:txBody>
      </p:sp>
    </p:spTree>
    <p:extLst>
      <p:ext uri="{BB962C8B-B14F-4D97-AF65-F5344CB8AC3E}">
        <p14:creationId xmlns:p14="http://schemas.microsoft.com/office/powerpoint/2010/main" val="89759607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526688" y="19364"/>
            <a:ext cx="8229600" cy="714375"/>
          </a:xfrm>
        </p:spPr>
        <p:txBody>
          <a:bodyPr>
            <a:normAutofit/>
          </a:bodyPr>
          <a:lstStyle/>
          <a:p>
            <a:r>
              <a:rPr lang="en-US" sz="3600" b="1" dirty="0" smtClean="0">
                <a:latin typeface="Century Gothic"/>
                <a:cs typeface="Century Gothic"/>
              </a:rPr>
              <a:t>2013-6 – Staff Assessment</a:t>
            </a:r>
            <a:endParaRPr lang="en-US" sz="3600" b="1" dirty="0">
              <a:latin typeface="Century Gothic"/>
              <a:cs typeface="Century Gothic"/>
            </a:endParaRPr>
          </a:p>
        </p:txBody>
      </p:sp>
      <p:sp>
        <p:nvSpPr>
          <p:cNvPr id="8" name="Text Placeholder 7"/>
          <p:cNvSpPr>
            <a:spLocks noGrp="1"/>
          </p:cNvSpPr>
          <p:nvPr>
            <p:ph type="body" idx="4294967295"/>
          </p:nvPr>
        </p:nvSpPr>
        <p:spPr>
          <a:xfrm>
            <a:off x="318952" y="733739"/>
            <a:ext cx="8570786" cy="5742336"/>
          </a:xfrm>
          <a:prstGeom prst="rect">
            <a:avLst/>
          </a:prstGeom>
        </p:spPr>
        <p:txBody>
          <a:bodyPr>
            <a:noAutofit/>
          </a:bodyPr>
          <a:lstStyle/>
          <a:p>
            <a:pPr marL="0" indent="0">
              <a:buNone/>
            </a:pPr>
            <a:r>
              <a:rPr lang="en-US" sz="2000" b="1" dirty="0" smtClean="0">
                <a:latin typeface="Century Gothic"/>
                <a:cs typeface="Century Gothic"/>
              </a:rPr>
              <a:t>Staff and Legal Assessment of the 4 Sep version</a:t>
            </a:r>
          </a:p>
          <a:p>
            <a:pPr marL="0" indent="0">
              <a:buNone/>
            </a:pPr>
            <a:endParaRPr lang="en-US" sz="2000" b="1" dirty="0">
              <a:latin typeface="Century Gothic"/>
              <a:cs typeface="Century Gothic"/>
            </a:endParaRPr>
          </a:p>
          <a:p>
            <a:pPr marL="0" indent="0">
              <a:buNone/>
            </a:pPr>
            <a:r>
              <a:rPr lang="en-US" sz="2000" b="1" dirty="0" smtClean="0">
                <a:latin typeface="Century Gothic"/>
                <a:cs typeface="Century Gothic"/>
              </a:rPr>
              <a:t>Staff </a:t>
            </a:r>
            <a:r>
              <a:rPr lang="en-US" sz="2000" b="1" dirty="0">
                <a:latin typeface="Century Gothic"/>
                <a:cs typeface="Century Gothic"/>
              </a:rPr>
              <a:t>Comments: Issues/Concerns?</a:t>
            </a:r>
          </a:p>
          <a:p>
            <a:r>
              <a:rPr lang="en-US" sz="2000" dirty="0" smtClean="0"/>
              <a:t>Formalizes </a:t>
            </a:r>
            <a:r>
              <a:rPr lang="en-US" sz="2000" dirty="0"/>
              <a:t>ARIN's existing practice with respect to requiring the requestor to have a legal presence in the ARIN region and to operate a network in </a:t>
            </a:r>
            <a:r>
              <a:rPr lang="en-US" sz="2000" dirty="0" smtClean="0"/>
              <a:t>region.</a:t>
            </a:r>
          </a:p>
          <a:p>
            <a:r>
              <a:rPr lang="en-US" sz="2000" dirty="0" smtClean="0"/>
              <a:t>Would </a:t>
            </a:r>
            <a:r>
              <a:rPr lang="en-US" sz="2000" dirty="0"/>
              <a:t>also create new practice and processes via inclusion of the statement "a plurality of resources requested from ARIN must be justified by technical infrastructure and customers located within the ARIN service </a:t>
            </a:r>
            <a:r>
              <a:rPr lang="en-US" sz="2000" dirty="0" smtClean="0"/>
              <a:t>region”.</a:t>
            </a:r>
          </a:p>
          <a:p>
            <a:pPr lvl="1"/>
            <a:r>
              <a:rPr lang="en-US" sz="1800" b="0" dirty="0" smtClean="0"/>
              <a:t>Could </a:t>
            </a:r>
            <a:r>
              <a:rPr lang="en-US" sz="1800" b="0" dirty="0"/>
              <a:t>create a scenario where a network can't get IPv4/IPv6 addresses from any </a:t>
            </a:r>
            <a:r>
              <a:rPr lang="en-US" sz="1800" b="0" dirty="0" smtClean="0"/>
              <a:t>RIR.</a:t>
            </a:r>
          </a:p>
          <a:p>
            <a:pPr lvl="1"/>
            <a:r>
              <a:rPr lang="en-US" sz="1800" b="0" dirty="0"/>
              <a:t>U</a:t>
            </a:r>
            <a:r>
              <a:rPr lang="en-US" sz="1800" b="0" dirty="0" smtClean="0"/>
              <a:t>nclear </a:t>
            </a:r>
            <a:r>
              <a:rPr lang="en-US" sz="1800" b="0" dirty="0"/>
              <a:t>how the location of hosted customers is </a:t>
            </a:r>
            <a:r>
              <a:rPr lang="en-US" sz="1800" b="0" dirty="0" smtClean="0"/>
              <a:t>defined.</a:t>
            </a:r>
          </a:p>
          <a:p>
            <a:pPr lvl="1"/>
            <a:r>
              <a:rPr lang="en-US" sz="1800" b="0" dirty="0"/>
              <a:t>There are potential implications with respect to IPv6 and proposed policy text; in particular, does the community want an organization to be able to get all space from one RIR when it comes to IPv6?</a:t>
            </a:r>
            <a:endParaRPr lang="en-US" sz="1800" b="0" dirty="0" smtClean="0"/>
          </a:p>
          <a:p>
            <a:pPr marL="0" indent="0">
              <a:buNone/>
            </a:pPr>
            <a:r>
              <a:rPr lang="en-US" sz="1800" b="1" dirty="0" smtClean="0"/>
              <a:t>Resource Impact: Minimal (3 months)</a:t>
            </a:r>
          </a:p>
          <a:p>
            <a:pPr lvl="1"/>
            <a:r>
              <a:rPr lang="en-US" sz="1400" b="0" dirty="0">
                <a:latin typeface="Century Gothic"/>
                <a:cs typeface="Century Gothic"/>
              </a:rPr>
              <a:t>Updated guidelines and staff training</a:t>
            </a:r>
          </a:p>
          <a:p>
            <a:pPr lvl="1"/>
            <a:endParaRPr lang="en-US" sz="1600" dirty="0"/>
          </a:p>
          <a:p>
            <a:endParaRPr lang="en-US" sz="2400" dirty="0"/>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41</a:t>
            </a:fld>
            <a:endParaRPr lang="en-US" dirty="0">
              <a:solidFill>
                <a:prstClr val="white"/>
              </a:solidFill>
            </a:endParaRPr>
          </a:p>
        </p:txBody>
      </p:sp>
    </p:spTree>
    <p:extLst>
      <p:ext uri="{BB962C8B-B14F-4D97-AF65-F5344CB8AC3E}">
        <p14:creationId xmlns:p14="http://schemas.microsoft.com/office/powerpoint/2010/main" val="251102733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0"/>
            <a:ext cx="7696200" cy="714375"/>
          </a:xfrm>
        </p:spPr>
        <p:txBody>
          <a:bodyPr>
            <a:noAutofit/>
          </a:bodyPr>
          <a:lstStyle/>
          <a:p>
            <a:r>
              <a:rPr lang="en-US" sz="3600" b="1" dirty="0" smtClean="0">
                <a:latin typeface="Century Gothic"/>
                <a:cs typeface="Century Gothic"/>
              </a:rPr>
              <a:t>2013-6 – Legal Assessment</a:t>
            </a:r>
            <a:endParaRPr lang="en-US" sz="3600" b="1" dirty="0">
              <a:latin typeface="Century Gothic"/>
              <a:cs typeface="Century Gothic"/>
            </a:endParaRPr>
          </a:p>
        </p:txBody>
      </p:sp>
      <p:sp>
        <p:nvSpPr>
          <p:cNvPr id="8" name="Text Placeholder 7"/>
          <p:cNvSpPr>
            <a:spLocks noGrp="1"/>
          </p:cNvSpPr>
          <p:nvPr>
            <p:ph type="body" idx="4294967295"/>
          </p:nvPr>
        </p:nvSpPr>
        <p:spPr>
          <a:xfrm>
            <a:off x="236772" y="744995"/>
            <a:ext cx="8739065" cy="5561675"/>
          </a:xfrm>
          <a:prstGeom prst="rect">
            <a:avLst/>
          </a:prstGeom>
        </p:spPr>
        <p:txBody>
          <a:bodyPr>
            <a:normAutofit lnSpcReduction="10000"/>
          </a:bodyPr>
          <a:lstStyle/>
          <a:p>
            <a:pPr marL="285750" lvl="1"/>
            <a:r>
              <a:rPr lang="en-US" sz="1800" dirty="0"/>
              <a:t>The current draft seeks to fill an important gap in ARIN’s policies; more specifically, policy guidance that clearly describes the degree to which a proposed recipient of number resources from ARIN has to have real installations and customers in the ARIN region. </a:t>
            </a:r>
          </a:p>
          <a:p>
            <a:pPr marL="285750" lvl="1"/>
            <a:r>
              <a:rPr lang="en-US" sz="1800" dirty="0" smtClean="0"/>
              <a:t>From </a:t>
            </a:r>
            <a:r>
              <a:rPr lang="en-US" sz="1800" dirty="0"/>
              <a:t>a legal standpoint, there are two possible spectrum points of policy to avoid: first, having inadequate policy guidance would leave policy implementation subject to a high degree of staff interpretation; and at the other end, adopting an overly prescriptive guidance or standard that fails to permit multinational business entities to obtain number resources that are needed both in the ARIN region and outside of the ARIN region from ARIN. Both extremes are unattractive for a standard setting organization such as ARIN. </a:t>
            </a:r>
          </a:p>
          <a:p>
            <a:pPr marL="285750" lvl="1"/>
            <a:r>
              <a:rPr lang="en-US" sz="1800" dirty="0" smtClean="0"/>
              <a:t>In </a:t>
            </a:r>
            <a:r>
              <a:rPr lang="en-US" sz="1800" dirty="0"/>
              <a:t>particular, the current text: </a:t>
            </a:r>
            <a:r>
              <a:rPr lang="en-US" sz="1800" dirty="0" smtClean="0"/>
              <a:t>‘</a:t>
            </a:r>
            <a:r>
              <a:rPr lang="en-US" sz="1800" dirty="0"/>
              <a:t>plurality of resources requested from ARIN must be justified by technical infrastructure and customers located within the ARIN service region’ </a:t>
            </a:r>
            <a:r>
              <a:rPr lang="en-US" sz="1800" dirty="0" smtClean="0"/>
              <a:t>should </a:t>
            </a:r>
            <a:r>
              <a:rPr lang="en-US" sz="1800" dirty="0"/>
              <a:t>be carefully evaluated, as it sets the policy requirement of ‘plurality’ that may </a:t>
            </a:r>
            <a:r>
              <a:rPr lang="en-US" sz="1800" dirty="0" smtClean="0"/>
              <a:t>prove unnecessarily </a:t>
            </a:r>
            <a:r>
              <a:rPr lang="en-US" sz="1800" dirty="0"/>
              <a:t>restrictive in some cases. A lower standard is recommended to </a:t>
            </a:r>
            <a:r>
              <a:rPr lang="en-US" sz="1800" dirty="0" smtClean="0"/>
              <a:t>avoid otherwise </a:t>
            </a:r>
            <a:r>
              <a:rPr lang="en-US" sz="1800" dirty="0"/>
              <a:t>valid requesters for address resources from being precluded from obtaining number </a:t>
            </a:r>
            <a:r>
              <a:rPr lang="en-US" sz="1800" dirty="0" smtClean="0"/>
              <a:t>resources.</a:t>
            </a:r>
            <a:endParaRPr lang="en-US" sz="1800" dirty="0"/>
          </a:p>
          <a:p>
            <a:pPr marL="285750" lvl="1"/>
            <a:r>
              <a:rPr lang="en-US" sz="1800" dirty="0" smtClean="0"/>
              <a:t>Note </a:t>
            </a:r>
            <a:r>
              <a:rPr lang="en-US" sz="1800" dirty="0"/>
              <a:t>that policy language which provides for reasonable restrictions (e.g. requiring more than a fictitious or tenuous and limited presence for the recipient to receive the resources in this region and/or clear intention to make use of some of the resources within the region) can be adopted without creating serious legal risk.</a:t>
            </a:r>
            <a:endParaRPr lang="en-US" sz="1800" dirty="0" smtClean="0"/>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42</a:t>
            </a:fld>
            <a:endParaRPr lang="en-US" dirty="0">
              <a:solidFill>
                <a:prstClr val="white"/>
              </a:solidFill>
            </a:endParaRPr>
          </a:p>
        </p:txBody>
      </p:sp>
    </p:spTree>
    <p:extLst>
      <p:ext uri="{BB962C8B-B14F-4D97-AF65-F5344CB8AC3E}">
        <p14:creationId xmlns:p14="http://schemas.microsoft.com/office/powerpoint/2010/main" val="403862285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dirty="0" smtClean="0"/>
              <a:t>2013-6 – Work in Progress</a:t>
            </a:r>
            <a:r>
              <a:rPr lang="en-US" sz="3600" b="1" dirty="0" smtClean="0">
                <a:latin typeface="Century Gothic"/>
                <a:cs typeface="Century Gothic"/>
              </a:rPr>
              <a:t/>
            </a:r>
            <a:br>
              <a:rPr lang="en-US" sz="3600" b="1" dirty="0" smtClean="0">
                <a:latin typeface="Century Gothic"/>
                <a:cs typeface="Century Gothic"/>
              </a:rPr>
            </a:br>
            <a:endParaRPr lang="en-US" sz="3600" b="1" dirty="0">
              <a:latin typeface="Century Gothic"/>
              <a:cs typeface="Century Gothic"/>
            </a:endParaRPr>
          </a:p>
        </p:txBody>
      </p:sp>
      <p:sp>
        <p:nvSpPr>
          <p:cNvPr id="8" name="Text Placeholder 7"/>
          <p:cNvSpPr>
            <a:spLocks noGrp="1"/>
          </p:cNvSpPr>
          <p:nvPr>
            <p:ph type="body" idx="4294967295"/>
          </p:nvPr>
        </p:nvSpPr>
        <p:spPr>
          <a:xfrm>
            <a:off x="556344" y="914400"/>
            <a:ext cx="7887564" cy="5182371"/>
          </a:xfrm>
          <a:prstGeom prst="rect">
            <a:avLst/>
          </a:prstGeom>
        </p:spPr>
        <p:txBody>
          <a:bodyPr>
            <a:normAutofit/>
          </a:bodyPr>
          <a:lstStyle/>
          <a:p>
            <a:pPr marL="0" indent="0">
              <a:buNone/>
            </a:pPr>
            <a:r>
              <a:rPr lang="en-US" b="1" dirty="0" smtClean="0"/>
              <a:t>Draft policy still </a:t>
            </a:r>
            <a:r>
              <a:rPr lang="en-US" b="1" dirty="0"/>
              <a:t>being developed by the AC</a:t>
            </a:r>
          </a:p>
          <a:p>
            <a:pPr lvl="1"/>
            <a:r>
              <a:rPr lang="en-US" dirty="0"/>
              <a:t>Posted to PPML and presented for community discussion</a:t>
            </a:r>
          </a:p>
          <a:p>
            <a:pPr lvl="2"/>
            <a:r>
              <a:rPr lang="en-US" b="1" dirty="0"/>
              <a:t>Fair and Impartial Number Resource Administration?</a:t>
            </a:r>
          </a:p>
          <a:p>
            <a:pPr lvl="2"/>
            <a:r>
              <a:rPr lang="en-US" b="1" dirty="0"/>
              <a:t>Technically Sound?</a:t>
            </a:r>
          </a:p>
          <a:p>
            <a:pPr lvl="2"/>
            <a:r>
              <a:rPr lang="en-US" b="1" dirty="0"/>
              <a:t>Supported by the Community</a:t>
            </a:r>
            <a:r>
              <a:rPr lang="en-US" b="1" dirty="0" smtClean="0"/>
              <a:t>?</a:t>
            </a:r>
          </a:p>
          <a:p>
            <a:pPr lvl="1"/>
            <a:r>
              <a:rPr lang="en-US" dirty="0"/>
              <a:t>Staff/legal assessment </a:t>
            </a:r>
            <a:r>
              <a:rPr lang="en-US" dirty="0" smtClean="0"/>
              <a:t>to be performed again upon </a:t>
            </a:r>
            <a:r>
              <a:rPr lang="en-US" dirty="0"/>
              <a:t>request of AC (when draft is fully developed)</a:t>
            </a:r>
          </a:p>
          <a:p>
            <a:pPr lvl="2"/>
            <a:endParaRPr lang="en-US" b="1" dirty="0" smtClean="0"/>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43</a:t>
            </a:fld>
            <a:endParaRPr lang="en-US" dirty="0">
              <a:solidFill>
                <a:prstClr val="white"/>
              </a:solidFill>
            </a:endParaRPr>
          </a:p>
        </p:txBody>
      </p:sp>
    </p:spTree>
    <p:extLst>
      <p:ext uri="{BB962C8B-B14F-4D97-AF65-F5344CB8AC3E}">
        <p14:creationId xmlns:p14="http://schemas.microsoft.com/office/powerpoint/2010/main" val="272758780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b="1" dirty="0" smtClean="0">
                <a:latin typeface="Century Gothic"/>
                <a:cs typeface="Century Gothic"/>
              </a:rPr>
              <a:t>2013-6 – Recent PPML Discussion</a:t>
            </a:r>
            <a:br>
              <a:rPr lang="en-US" sz="3600" b="1" dirty="0" smtClean="0">
                <a:latin typeface="Century Gothic"/>
                <a:cs typeface="Century Gothic"/>
              </a:rPr>
            </a:br>
            <a:endParaRPr lang="en-US" sz="3600" b="1" dirty="0">
              <a:latin typeface="Century Gothic"/>
              <a:cs typeface="Century Gothic"/>
            </a:endParaRPr>
          </a:p>
        </p:txBody>
      </p:sp>
      <p:sp>
        <p:nvSpPr>
          <p:cNvPr id="8" name="Text Placeholder 7"/>
          <p:cNvSpPr>
            <a:spLocks noGrp="1"/>
          </p:cNvSpPr>
          <p:nvPr>
            <p:ph type="body" idx="4294967295"/>
          </p:nvPr>
        </p:nvSpPr>
        <p:spPr>
          <a:xfrm>
            <a:off x="318952" y="771029"/>
            <a:ext cx="8602024" cy="5548369"/>
          </a:xfrm>
          <a:prstGeom prst="rect">
            <a:avLst/>
          </a:prstGeom>
        </p:spPr>
        <p:txBody>
          <a:bodyPr>
            <a:normAutofit fontScale="92500" lnSpcReduction="10000"/>
          </a:bodyPr>
          <a:lstStyle/>
          <a:p>
            <a:pPr marL="342900" lvl="1" indent="-342900">
              <a:buFont typeface="Arial"/>
              <a:buChar char="•"/>
            </a:pPr>
            <a:r>
              <a:rPr lang="en-US" sz="2600" b="0" dirty="0" smtClean="0"/>
              <a:t>”’Plurality’ is </a:t>
            </a:r>
            <a:r>
              <a:rPr lang="en-US" sz="2600" b="0" dirty="0"/>
              <a:t>a precisely defined mathematical concept. The part I have a problem with is </a:t>
            </a:r>
            <a:r>
              <a:rPr lang="en-US" sz="2600" b="0" dirty="0" smtClean="0"/>
              <a:t>‘a </a:t>
            </a:r>
            <a:r>
              <a:rPr lang="en-US" sz="2600" b="0" dirty="0"/>
              <a:t>network located within the ARIN service </a:t>
            </a:r>
            <a:r>
              <a:rPr lang="en-US" sz="2600" b="0"/>
              <a:t>region</a:t>
            </a:r>
            <a:r>
              <a:rPr lang="en-US" sz="2600" b="0" smtClean="0"/>
              <a:t>.’”</a:t>
            </a:r>
            <a:endParaRPr lang="en-US" sz="2600" b="0" dirty="0" smtClean="0"/>
          </a:p>
          <a:p>
            <a:pPr marL="342900" lvl="1" indent="-342900">
              <a:buFont typeface="Arial"/>
              <a:buChar char="•"/>
            </a:pPr>
            <a:r>
              <a:rPr lang="en-US" sz="2600" b="0" dirty="0"/>
              <a:t>“As far as law enforcement agencies are concerned, the problem is not so much a question of depletion of the IPv4 pool but of traceability back to the </a:t>
            </a:r>
            <a:r>
              <a:rPr lang="en-US" sz="2600" b="0" dirty="0" smtClean="0"/>
              <a:t>attacker… </a:t>
            </a:r>
            <a:r>
              <a:rPr lang="en-US" sz="2600" b="0" dirty="0"/>
              <a:t>Maybe ARIN's policy should be consistent regarding the allocation of both IPv4 and IPv6 addresses requesting that stakeholders have sufficient attachment to the region prior to receiving IP addresses from ARIN</a:t>
            </a:r>
            <a:r>
              <a:rPr lang="en-US" sz="2600" b="0" dirty="0" smtClean="0"/>
              <a:t>.”</a:t>
            </a:r>
          </a:p>
          <a:p>
            <a:pPr marL="342900" lvl="1" indent="-342900">
              <a:buFont typeface="Arial"/>
              <a:buChar char="•"/>
            </a:pPr>
            <a:r>
              <a:rPr lang="en-US" sz="2600" b="0" dirty="0" smtClean="0"/>
              <a:t>“ARIN</a:t>
            </a:r>
            <a:r>
              <a:rPr lang="en-US" sz="2600" b="0" dirty="0"/>
              <a:t>-2013-6 would be </a:t>
            </a:r>
            <a:r>
              <a:rPr lang="en-US" sz="2600" b="0" dirty="0" smtClean="0"/>
              <a:t>a change </a:t>
            </a:r>
            <a:r>
              <a:rPr lang="en-US" sz="2600" b="0" dirty="0"/>
              <a:t>to </a:t>
            </a:r>
            <a:r>
              <a:rPr lang="en-US" sz="2600" b="0" dirty="0" smtClean="0"/>
              <a:t>the existing </a:t>
            </a:r>
            <a:r>
              <a:rPr lang="en-US" sz="2600" b="0" dirty="0"/>
              <a:t>policy, as it would make clear that customer growth in-</a:t>
            </a:r>
            <a:r>
              <a:rPr lang="en-US" sz="2600" b="0" dirty="0" smtClean="0"/>
              <a:t>region would </a:t>
            </a:r>
            <a:r>
              <a:rPr lang="en-US" sz="2600" b="0" dirty="0"/>
              <a:t>be necessary to justify requests, whereas presently we have </a:t>
            </a:r>
            <a:r>
              <a:rPr lang="en-US" sz="2600" b="0" dirty="0" smtClean="0"/>
              <a:t>some folks </a:t>
            </a:r>
            <a:r>
              <a:rPr lang="en-US" sz="2600" b="0" dirty="0"/>
              <a:t>requesting resources using nominal equipment within the region </a:t>
            </a:r>
            <a:r>
              <a:rPr lang="en-US" sz="2600" b="0" dirty="0" smtClean="0"/>
              <a:t>and backed </a:t>
            </a:r>
            <a:r>
              <a:rPr lang="en-US" sz="2600" b="0" dirty="0"/>
              <a:t>by extensive customer growth external to the region</a:t>
            </a:r>
            <a:r>
              <a:rPr lang="en-US" sz="2600" b="0" dirty="0" smtClean="0"/>
              <a:t>.”</a:t>
            </a:r>
          </a:p>
          <a:p>
            <a:pPr marL="342900" lvl="1" indent="-342900">
              <a:buFont typeface="Arial"/>
              <a:buChar char="•"/>
            </a:pPr>
            <a:endParaRPr lang="en-US" sz="2800" dirty="0" smtClean="0"/>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44</a:t>
            </a:fld>
            <a:endParaRPr lang="en-US" dirty="0">
              <a:solidFill>
                <a:prstClr val="white"/>
              </a:solidFill>
            </a:endParaRPr>
          </a:p>
        </p:txBody>
      </p:sp>
    </p:spTree>
    <p:extLst>
      <p:ext uri="{BB962C8B-B14F-4D97-AF65-F5344CB8AC3E}">
        <p14:creationId xmlns:p14="http://schemas.microsoft.com/office/powerpoint/2010/main" val="143970311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27959" y="3810431"/>
            <a:ext cx="7976556" cy="2386327"/>
          </a:xfrm>
        </p:spPr>
        <p:txBody>
          <a:bodyPr>
            <a:normAutofit fontScale="90000"/>
          </a:bodyPr>
          <a:lstStyle/>
          <a:p>
            <a:pPr>
              <a:lnSpc>
                <a:spcPct val="120000"/>
              </a:lnSpc>
            </a:pPr>
            <a:r>
              <a:rPr lang="en-US" sz="4400" dirty="0" smtClean="0">
                <a:solidFill>
                  <a:srgbClr val="41AAD1"/>
                </a:solidFill>
              </a:rPr>
              <a:t>Draft </a:t>
            </a:r>
            <a:r>
              <a:rPr lang="en-US" sz="4400" dirty="0">
                <a:solidFill>
                  <a:srgbClr val="41AAD1"/>
                </a:solidFill>
              </a:rPr>
              <a:t>Policy </a:t>
            </a:r>
            <a:r>
              <a:rPr lang="en-US" sz="4400" dirty="0" smtClean="0">
                <a:solidFill>
                  <a:srgbClr val="41AAD1"/>
                </a:solidFill>
              </a:rPr>
              <a:t>2013-6</a:t>
            </a:r>
            <a:r>
              <a:rPr lang="en-US" dirty="0">
                <a:solidFill>
                  <a:srgbClr val="41AAD1"/>
                </a:solidFill>
              </a:rPr>
              <a:t/>
            </a:r>
            <a:br>
              <a:rPr lang="en-US" dirty="0">
                <a:solidFill>
                  <a:srgbClr val="41AAD1"/>
                </a:solidFill>
              </a:rPr>
            </a:br>
            <a:r>
              <a:rPr lang="en-US" sz="4000" dirty="0">
                <a:solidFill>
                  <a:srgbClr val="41AAD1"/>
                </a:solidFill>
              </a:rPr>
              <a:t>Allocation of IPv4 and IPv6 Address Space to Out-of-region Requestors</a:t>
            </a:r>
            <a:endParaRPr lang="en-US" sz="3600" b="0" dirty="0">
              <a:solidFill>
                <a:srgbClr val="41AAD1"/>
              </a:solidFill>
            </a:endParaRPr>
          </a:p>
        </p:txBody>
      </p:sp>
      <p:sp>
        <p:nvSpPr>
          <p:cNvPr id="4" name="TextBox 3"/>
          <p:cNvSpPr txBox="1"/>
          <p:nvPr/>
        </p:nvSpPr>
        <p:spPr>
          <a:xfrm>
            <a:off x="5315860" y="934361"/>
            <a:ext cx="355235" cy="276999"/>
          </a:xfrm>
          <a:prstGeom prst="rect">
            <a:avLst/>
          </a:prstGeom>
          <a:noFill/>
        </p:spPr>
        <p:txBody>
          <a:bodyPr wrap="none" rtlCol="0">
            <a:spAutoFit/>
          </a:bodyPr>
          <a:lstStyle/>
          <a:p>
            <a:r>
              <a:rPr lang="en-US" sz="1200" dirty="0" smtClean="0">
                <a:solidFill>
                  <a:srgbClr val="FFFFFF"/>
                </a:solidFill>
                <a:latin typeface="Century Gothic"/>
                <a:cs typeface="Century Gothic"/>
              </a:rPr>
              <a:t>59</a:t>
            </a:r>
            <a:endParaRPr lang="en-US" sz="1200" dirty="0">
              <a:solidFill>
                <a:srgbClr val="FFFFFF"/>
              </a:solidFill>
              <a:latin typeface="Century Gothic"/>
              <a:cs typeface="Century Gothic"/>
            </a:endParaRPr>
          </a:p>
        </p:txBody>
      </p:sp>
    </p:spTree>
    <p:extLst>
      <p:ext uri="{BB962C8B-B14F-4D97-AF65-F5344CB8AC3E}">
        <p14:creationId xmlns:p14="http://schemas.microsoft.com/office/powerpoint/2010/main" val="348254887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b="1" dirty="0" smtClean="0">
                <a:latin typeface="Century Gothic"/>
                <a:cs typeface="Century Gothic"/>
              </a:rPr>
              <a:t>What’s the Problem</a:t>
            </a:r>
            <a:endParaRPr lang="en-US" sz="3600" b="1" dirty="0">
              <a:latin typeface="Century Gothic"/>
              <a:cs typeface="Century Gothic"/>
            </a:endParaRPr>
          </a:p>
        </p:txBody>
      </p:sp>
      <p:sp>
        <p:nvSpPr>
          <p:cNvPr id="8" name="Text Placeholder 7"/>
          <p:cNvSpPr>
            <a:spLocks noGrp="1"/>
          </p:cNvSpPr>
          <p:nvPr>
            <p:ph type="body" idx="4294967295"/>
          </p:nvPr>
        </p:nvSpPr>
        <p:spPr>
          <a:xfrm>
            <a:off x="556344" y="1137027"/>
            <a:ext cx="7887564" cy="5182371"/>
          </a:xfrm>
          <a:prstGeom prst="rect">
            <a:avLst/>
          </a:prstGeom>
        </p:spPr>
        <p:txBody>
          <a:bodyPr>
            <a:normAutofit/>
          </a:bodyPr>
          <a:lstStyle/>
          <a:p>
            <a:pPr marL="342900" lvl="1" indent="-342900">
              <a:buFont typeface="Arial"/>
              <a:buChar char="•"/>
            </a:pPr>
            <a:r>
              <a:rPr lang="en-US" dirty="0" smtClean="0"/>
              <a:t>There is really no policy for who is eligible to receive resources from ARIN</a:t>
            </a:r>
          </a:p>
          <a:p>
            <a:pPr marL="342900" lvl="1" indent="-342900">
              <a:buFont typeface="Arial"/>
              <a:buChar char="•"/>
            </a:pPr>
            <a:r>
              <a:rPr lang="en-US" dirty="0" smtClean="0"/>
              <a:t>Staff’s primary reference for existing operational practice is Section 2.2 – the definition of an RIR</a:t>
            </a:r>
          </a:p>
          <a:p>
            <a:pPr marL="400050" lvl="2" indent="0">
              <a:buNone/>
            </a:pPr>
            <a:r>
              <a:rPr lang="en-US" dirty="0" smtClean="0"/>
              <a:t>Regional </a:t>
            </a:r>
            <a:r>
              <a:rPr lang="en-US" dirty="0"/>
              <a:t>Internet Registries (RIRs) are established and authorized by respective regional communities, and recognized by the IANA to serve and represent large geographical regions. The primary role of RIRs is to manage and distribute public Internet address space within their respective regions</a:t>
            </a:r>
            <a:r>
              <a:rPr lang="en-US" dirty="0" smtClean="0"/>
              <a:t>.</a:t>
            </a:r>
          </a:p>
          <a:p>
            <a:pPr marL="342900" lvl="1" indent="-342900">
              <a:buFont typeface="Arial"/>
              <a:buChar char="•"/>
            </a:pPr>
            <a:r>
              <a:rPr lang="en-US" dirty="0" smtClean="0"/>
              <a:t>But this really isn’t policy, it</a:t>
            </a:r>
            <a:r>
              <a:rPr lang="fr-FR" dirty="0" smtClean="0"/>
              <a:t>’</a:t>
            </a:r>
            <a:r>
              <a:rPr lang="en-US" dirty="0" smtClean="0"/>
              <a:t>s a definition within Policy</a:t>
            </a:r>
            <a:endParaRPr lang="en-US" dirty="0"/>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46</a:t>
            </a:fld>
            <a:endParaRPr lang="en-US" dirty="0">
              <a:solidFill>
                <a:prstClr val="white"/>
              </a:solidFill>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46</a:t>
            </a:fld>
            <a:endParaRPr lang="en-US" dirty="0">
              <a:solidFill>
                <a:prstClr val="white"/>
              </a:solidFill>
            </a:endParaRPr>
          </a:p>
        </p:txBody>
      </p:sp>
      <p:sp>
        <p:nvSpPr>
          <p:cNvPr id="9" name="Slide Number Placeholder 3"/>
          <p:cNvSpPr>
            <a:spLocks noGrp="1"/>
          </p:cNvSpPr>
          <p:nvPr>
            <p:ph type="sldNum" sz="quarter" idx="4"/>
          </p:nvPr>
        </p:nvSpPr>
        <p:spPr>
          <a:xfrm>
            <a:off x="318952" y="6476075"/>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46</a:t>
            </a:fld>
            <a:endParaRPr lang="en-US" dirty="0">
              <a:solidFill>
                <a:srgbClr val="996633"/>
              </a:solidFill>
            </a:endParaRPr>
          </a:p>
        </p:txBody>
      </p:sp>
    </p:spTree>
    <p:extLst>
      <p:ext uri="{BB962C8B-B14F-4D97-AF65-F5344CB8AC3E}">
        <p14:creationId xmlns:p14="http://schemas.microsoft.com/office/powerpoint/2010/main" val="322859329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b="1" dirty="0" smtClean="0">
                <a:latin typeface="Century Gothic"/>
                <a:cs typeface="Century Gothic"/>
              </a:rPr>
              <a:t>What’s the Problem - continued</a:t>
            </a:r>
            <a:endParaRPr lang="en-US" sz="3600" b="1" dirty="0">
              <a:latin typeface="Century Gothic"/>
              <a:cs typeface="Century Gothic"/>
            </a:endParaRPr>
          </a:p>
        </p:txBody>
      </p:sp>
      <p:sp>
        <p:nvSpPr>
          <p:cNvPr id="8" name="Text Placeholder 7"/>
          <p:cNvSpPr>
            <a:spLocks noGrp="1"/>
          </p:cNvSpPr>
          <p:nvPr>
            <p:ph type="body" idx="4294967295"/>
          </p:nvPr>
        </p:nvSpPr>
        <p:spPr>
          <a:xfrm>
            <a:off x="556344" y="1137027"/>
            <a:ext cx="7749456" cy="5182371"/>
          </a:xfrm>
          <a:prstGeom prst="rect">
            <a:avLst/>
          </a:prstGeom>
        </p:spPr>
        <p:txBody>
          <a:bodyPr>
            <a:normAutofit/>
          </a:bodyPr>
          <a:lstStyle/>
          <a:p>
            <a:pPr marL="342900" lvl="1" indent="-342900">
              <a:buFont typeface="Arial"/>
              <a:buChar char="•"/>
            </a:pPr>
            <a:r>
              <a:rPr lang="en-US" dirty="0"/>
              <a:t>F</a:t>
            </a:r>
            <a:r>
              <a:rPr lang="en-US" dirty="0" smtClean="0"/>
              <a:t>or the most part, the intent is to formalize existing operational practice into policy</a:t>
            </a:r>
          </a:p>
          <a:p>
            <a:pPr marL="742950" lvl="2" indent="-342900"/>
            <a:r>
              <a:rPr lang="en-US" dirty="0"/>
              <a:t>But as we talk about the issues </a:t>
            </a:r>
            <a:r>
              <a:rPr lang="en-US" dirty="0" smtClean="0"/>
              <a:t>it seems we </a:t>
            </a:r>
            <a:r>
              <a:rPr lang="en-US" dirty="0"/>
              <a:t>don’t </a:t>
            </a:r>
            <a:r>
              <a:rPr lang="en-US" dirty="0" smtClean="0"/>
              <a:t>necessarily have </a:t>
            </a:r>
            <a:r>
              <a:rPr lang="en-US" dirty="0"/>
              <a:t>clear consensus for </a:t>
            </a:r>
            <a:r>
              <a:rPr lang="en-US" dirty="0" smtClean="0"/>
              <a:t>all the existing operational practices</a:t>
            </a:r>
          </a:p>
          <a:p>
            <a:pPr marL="342900" lvl="1" indent="-342900">
              <a:buFont typeface="Arial"/>
              <a:buChar char="•"/>
            </a:pPr>
            <a:r>
              <a:rPr lang="en-US" dirty="0" smtClean="0"/>
              <a:t>Many people assume that they can’t use ARIN issued resources outside the ARIN region</a:t>
            </a:r>
          </a:p>
          <a:p>
            <a:pPr marL="742950" lvl="2" indent="-342900"/>
            <a:r>
              <a:rPr lang="en-US" dirty="0" smtClean="0"/>
              <a:t>Nothing in policy clearly says you can or can’t</a:t>
            </a:r>
            <a:endParaRPr lang="en-US" dirty="0"/>
          </a:p>
          <a:p>
            <a:pPr marL="742950" lvl="2" indent="-342900"/>
            <a:r>
              <a:rPr lang="en-US" dirty="0" smtClean="0"/>
              <a:t>But, Section 2.2 is easily interpreted by some to imply you can’t  </a:t>
            </a:r>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47</a:t>
            </a:fld>
            <a:endParaRPr lang="en-US" dirty="0">
              <a:solidFill>
                <a:prstClr val="white"/>
              </a:solidFill>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47</a:t>
            </a:fld>
            <a:endParaRPr lang="en-US" dirty="0">
              <a:solidFill>
                <a:prstClr val="white"/>
              </a:solidFill>
            </a:endParaRPr>
          </a:p>
        </p:txBody>
      </p:sp>
      <p:sp>
        <p:nvSpPr>
          <p:cNvPr id="9" name="Slide Number Placeholder 3"/>
          <p:cNvSpPr>
            <a:spLocks noGrp="1"/>
          </p:cNvSpPr>
          <p:nvPr>
            <p:ph type="sldNum" sz="quarter" idx="4"/>
          </p:nvPr>
        </p:nvSpPr>
        <p:spPr>
          <a:xfrm>
            <a:off x="318952" y="6476075"/>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47</a:t>
            </a:fld>
            <a:endParaRPr lang="en-US" dirty="0">
              <a:solidFill>
                <a:srgbClr val="996633"/>
              </a:solidFill>
            </a:endParaRPr>
          </a:p>
        </p:txBody>
      </p:sp>
    </p:spTree>
    <p:extLst>
      <p:ext uri="{BB962C8B-B14F-4D97-AF65-F5344CB8AC3E}">
        <p14:creationId xmlns:p14="http://schemas.microsoft.com/office/powerpoint/2010/main" val="382176610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97694" y="97426"/>
            <a:ext cx="8229600" cy="714375"/>
          </a:xfrm>
        </p:spPr>
        <p:txBody>
          <a:bodyPr>
            <a:normAutofit/>
          </a:bodyPr>
          <a:lstStyle/>
          <a:p>
            <a:r>
              <a:rPr lang="en-US" sz="3600" b="1" dirty="0" smtClean="0">
                <a:latin typeface="Century Gothic"/>
                <a:cs typeface="Century Gothic"/>
              </a:rPr>
              <a:t>2013-6 – Current Text</a:t>
            </a:r>
            <a:endParaRPr lang="en-US" sz="3600" b="1" dirty="0">
              <a:latin typeface="Century Gothic"/>
              <a:cs typeface="Century Gothic"/>
            </a:endParaRPr>
          </a:p>
        </p:txBody>
      </p:sp>
      <p:sp>
        <p:nvSpPr>
          <p:cNvPr id="8" name="Text Placeholder 7"/>
          <p:cNvSpPr>
            <a:spLocks noGrp="1"/>
          </p:cNvSpPr>
          <p:nvPr>
            <p:ph type="body" idx="4294967295"/>
          </p:nvPr>
        </p:nvSpPr>
        <p:spPr>
          <a:xfrm>
            <a:off x="600281" y="1065283"/>
            <a:ext cx="8086519" cy="5434012"/>
          </a:xfrm>
          <a:prstGeom prst="rect">
            <a:avLst/>
          </a:prstGeom>
        </p:spPr>
        <p:txBody>
          <a:bodyPr>
            <a:noAutofit/>
          </a:bodyPr>
          <a:lstStyle/>
          <a:p>
            <a:pPr marL="0" indent="0">
              <a:lnSpc>
                <a:spcPct val="120000"/>
              </a:lnSpc>
              <a:buNone/>
            </a:pPr>
            <a:r>
              <a:rPr lang="en-US" sz="2400" b="1" dirty="0"/>
              <a:t>Organizations requesting Internet number resources from ARIN must provide proof that they (1) are an active business entity legally operating within the ARIN service region, and (2) are operating a network located within the ARIN service region. </a:t>
            </a:r>
            <a:r>
              <a:rPr lang="en-US" sz="2400" b="1" dirty="0" smtClean="0"/>
              <a:t> In </a:t>
            </a:r>
            <a:r>
              <a:rPr lang="en-US" sz="2400" b="1" dirty="0"/>
              <a:t>addition to meeting all other applicable policy requirements, a plurality of new resources requested from ARIN must be justified by technical infrastructure or customers located within the ARIN service region, and any located outside the region must be interconnected to the ARIN service region. The same technical infrastructure or customers cannot be used to justify resources in more than one RIR.</a:t>
            </a:r>
            <a:endParaRPr lang="en-US" sz="2400" b="1" dirty="0" smtClean="0"/>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48</a:t>
            </a:fld>
            <a:endParaRPr lang="en-US" dirty="0">
              <a:solidFill>
                <a:prstClr val="white"/>
              </a:solidFill>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48</a:t>
            </a:fld>
            <a:endParaRPr lang="en-US" dirty="0">
              <a:solidFill>
                <a:prstClr val="white"/>
              </a:solidFill>
            </a:endParaRPr>
          </a:p>
        </p:txBody>
      </p:sp>
      <p:sp>
        <p:nvSpPr>
          <p:cNvPr id="9" name="Slide Number Placeholder 3"/>
          <p:cNvSpPr>
            <a:spLocks noGrp="1"/>
          </p:cNvSpPr>
          <p:nvPr>
            <p:ph type="sldNum" sz="quarter" idx="4"/>
          </p:nvPr>
        </p:nvSpPr>
        <p:spPr>
          <a:xfrm>
            <a:off x="318952" y="6476075"/>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48</a:t>
            </a:fld>
            <a:endParaRPr lang="en-US" dirty="0">
              <a:solidFill>
                <a:srgbClr val="996633"/>
              </a:solidFill>
            </a:endParaRPr>
          </a:p>
        </p:txBody>
      </p:sp>
    </p:spTree>
    <p:extLst>
      <p:ext uri="{BB962C8B-B14F-4D97-AF65-F5344CB8AC3E}">
        <p14:creationId xmlns:p14="http://schemas.microsoft.com/office/powerpoint/2010/main" val="138154813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dirty="0" smtClean="0"/>
              <a:t>Four Major Parts to the Policy </a:t>
            </a:r>
            <a:endParaRPr lang="en-US" sz="3600" b="1" dirty="0">
              <a:latin typeface="Century Gothic"/>
              <a:cs typeface="Century Gothic"/>
            </a:endParaRPr>
          </a:p>
        </p:txBody>
      </p:sp>
      <p:sp>
        <p:nvSpPr>
          <p:cNvPr id="8" name="Text Placeholder 7"/>
          <p:cNvSpPr>
            <a:spLocks noGrp="1"/>
          </p:cNvSpPr>
          <p:nvPr>
            <p:ph type="body" idx="4294967295"/>
          </p:nvPr>
        </p:nvSpPr>
        <p:spPr>
          <a:xfrm>
            <a:off x="556344" y="1137027"/>
            <a:ext cx="7869006" cy="5182371"/>
          </a:xfrm>
          <a:prstGeom prst="rect">
            <a:avLst/>
          </a:prstGeom>
        </p:spPr>
        <p:txBody>
          <a:bodyPr>
            <a:normAutofit/>
          </a:bodyPr>
          <a:lstStyle/>
          <a:p>
            <a:pPr marL="514350" lvl="1" indent="-514350">
              <a:buFont typeface="+mj-lt"/>
              <a:buAutoNum type="arabicPeriod"/>
            </a:pPr>
            <a:r>
              <a:rPr lang="en-US" dirty="0" smtClean="0"/>
              <a:t>Presence within Region, both legal and technical</a:t>
            </a:r>
          </a:p>
          <a:p>
            <a:pPr marL="514350" lvl="1" indent="-514350">
              <a:buFont typeface="+mj-lt"/>
              <a:buAutoNum type="arabicPeriod"/>
            </a:pPr>
            <a:r>
              <a:rPr lang="en-US" dirty="0" smtClean="0"/>
              <a:t>Some amount (more than a trivial amount) of resources must </a:t>
            </a:r>
            <a:r>
              <a:rPr lang="en-US" dirty="0" smtClean="0"/>
              <a:t>be justified </a:t>
            </a:r>
            <a:r>
              <a:rPr lang="en-US" dirty="0" smtClean="0"/>
              <a:t>from within region, a plurality (or maybe a minimum percentage)</a:t>
            </a:r>
          </a:p>
          <a:p>
            <a:pPr marL="514350" lvl="1" indent="-514350">
              <a:buFont typeface="+mj-lt"/>
              <a:buAutoNum type="arabicPeriod"/>
            </a:pPr>
            <a:r>
              <a:rPr lang="en-US" dirty="0"/>
              <a:t>O</a:t>
            </a:r>
            <a:r>
              <a:rPr lang="en-US" dirty="0" smtClean="0"/>
              <a:t>ut of region use is explicitly allowed, but must be part of an infrastructure interconnected to the region</a:t>
            </a:r>
          </a:p>
          <a:p>
            <a:pPr marL="514350" lvl="1" indent="-514350">
              <a:buFont typeface="+mj-lt"/>
              <a:buAutoNum type="arabicPeriod"/>
            </a:pPr>
            <a:r>
              <a:rPr lang="en-US" dirty="0"/>
              <a:t>T</a:t>
            </a:r>
            <a:r>
              <a:rPr lang="en-US" dirty="0" smtClean="0"/>
              <a:t>he same customers or technical infrastructure can not be used to justify overlapping requests to multiple RIRs </a:t>
            </a:r>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49</a:t>
            </a:fld>
            <a:endParaRPr lang="en-US" dirty="0">
              <a:solidFill>
                <a:prstClr val="white"/>
              </a:solidFill>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49</a:t>
            </a:fld>
            <a:endParaRPr lang="en-US" dirty="0">
              <a:solidFill>
                <a:prstClr val="white"/>
              </a:solidFill>
            </a:endParaRPr>
          </a:p>
        </p:txBody>
      </p:sp>
      <p:sp>
        <p:nvSpPr>
          <p:cNvPr id="9" name="Slide Number Placeholder 3"/>
          <p:cNvSpPr>
            <a:spLocks noGrp="1"/>
          </p:cNvSpPr>
          <p:nvPr>
            <p:ph type="sldNum" sz="quarter" idx="4"/>
          </p:nvPr>
        </p:nvSpPr>
        <p:spPr>
          <a:xfrm>
            <a:off x="318952" y="6476075"/>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49</a:t>
            </a:fld>
            <a:endParaRPr lang="en-US" dirty="0">
              <a:solidFill>
                <a:srgbClr val="996633"/>
              </a:solidFill>
            </a:endParaRPr>
          </a:p>
        </p:txBody>
      </p:sp>
    </p:spTree>
    <p:extLst>
      <p:ext uri="{BB962C8B-B14F-4D97-AF65-F5344CB8AC3E}">
        <p14:creationId xmlns:p14="http://schemas.microsoft.com/office/powerpoint/2010/main" val="17548767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54667" y="2401794"/>
            <a:ext cx="184666" cy="369332"/>
          </a:xfrm>
          <a:prstGeom prst="rect">
            <a:avLst/>
          </a:prstGeom>
          <a:noFill/>
        </p:spPr>
        <p:txBody>
          <a:bodyPr wrap="none" rtlCol="0">
            <a:spAutoFit/>
          </a:bodyPr>
          <a:lstStyle/>
          <a:p>
            <a:endParaRPr lang="en-US" dirty="0"/>
          </a:p>
        </p:txBody>
      </p:sp>
      <p:sp>
        <p:nvSpPr>
          <p:cNvPr id="6" name="TextBox 5"/>
          <p:cNvSpPr txBox="1"/>
          <p:nvPr/>
        </p:nvSpPr>
        <p:spPr>
          <a:xfrm>
            <a:off x="893704" y="2771126"/>
            <a:ext cx="184666" cy="369332"/>
          </a:xfrm>
          <a:prstGeom prst="rect">
            <a:avLst/>
          </a:prstGeom>
          <a:noFill/>
        </p:spPr>
        <p:txBody>
          <a:bodyPr wrap="none" rtlCol="0">
            <a:spAutoFit/>
          </a:bodyPr>
          <a:lstStyle/>
          <a:p>
            <a:endParaRPr lang="en-US" dirty="0"/>
          </a:p>
        </p:txBody>
      </p:sp>
      <p:sp>
        <p:nvSpPr>
          <p:cNvPr id="10" name="Title 1"/>
          <p:cNvSpPr>
            <a:spLocks noGrp="1"/>
          </p:cNvSpPr>
          <p:nvPr>
            <p:ph type="title"/>
          </p:nvPr>
        </p:nvSpPr>
        <p:spPr>
          <a:xfrm>
            <a:off x="544447" y="709460"/>
            <a:ext cx="8229600" cy="1143000"/>
          </a:xfrm>
        </p:spPr>
        <p:txBody>
          <a:bodyPr>
            <a:normAutofit/>
          </a:bodyPr>
          <a:lstStyle/>
          <a:p>
            <a:pPr algn="ctr"/>
            <a:r>
              <a:rPr lang="en-US" b="1" dirty="0" smtClean="0">
                <a:latin typeface="Century Gothic" pitchFamily="34" charset="0"/>
              </a:rPr>
              <a:t>Rules &amp; Reminders</a:t>
            </a:r>
            <a:endParaRPr lang="en-US" dirty="0"/>
          </a:p>
        </p:txBody>
      </p:sp>
      <p:sp>
        <p:nvSpPr>
          <p:cNvPr id="11" name="Content Placeholder 2"/>
          <p:cNvSpPr txBox="1">
            <a:spLocks/>
          </p:cNvSpPr>
          <p:nvPr/>
        </p:nvSpPr>
        <p:spPr>
          <a:xfrm>
            <a:off x="544447" y="1721869"/>
            <a:ext cx="8229600" cy="489958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1"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US" sz="2800" b="1" dirty="0" smtClean="0">
                <a:solidFill>
                  <a:srgbClr val="000000"/>
                </a:solidFill>
              </a:rPr>
              <a:t>The Chair moderates discussions of draft policies so that all can speak and all can </a:t>
            </a:r>
            <a:br>
              <a:rPr lang="en-US" sz="2800" b="1" dirty="0" smtClean="0">
                <a:solidFill>
                  <a:srgbClr val="000000"/>
                </a:solidFill>
              </a:rPr>
            </a:br>
            <a:r>
              <a:rPr lang="en-US" sz="2800" b="1" dirty="0" smtClean="0">
                <a:solidFill>
                  <a:srgbClr val="000000"/>
                </a:solidFill>
              </a:rPr>
              <a:t>be heard.</a:t>
            </a:r>
          </a:p>
          <a:p>
            <a:pPr>
              <a:spcAft>
                <a:spcPts val="600"/>
              </a:spcAft>
            </a:pPr>
            <a:r>
              <a:rPr lang="en-US" sz="2800" b="1" dirty="0" smtClean="0">
                <a:solidFill>
                  <a:srgbClr val="000000"/>
                </a:solidFill>
              </a:rPr>
              <a:t>Please clearly state your name and affiliation each time you are recognized at the microphone. </a:t>
            </a:r>
          </a:p>
          <a:p>
            <a:pPr>
              <a:spcAft>
                <a:spcPts val="600"/>
              </a:spcAft>
            </a:pPr>
            <a:r>
              <a:rPr lang="en-US" sz="2800" b="1" dirty="0" smtClean="0">
                <a:solidFill>
                  <a:srgbClr val="000000"/>
                </a:solidFill>
              </a:rPr>
              <a:t>Please comply with the rules and courtesies outlined in the Discussion Guide.</a:t>
            </a:r>
          </a:p>
          <a:p>
            <a:endParaRPr lang="en-US" sz="2800" dirty="0"/>
          </a:p>
        </p:txBody>
      </p:sp>
    </p:spTree>
    <p:extLst>
      <p:ext uri="{BB962C8B-B14F-4D97-AF65-F5344CB8AC3E}">
        <p14:creationId xmlns:p14="http://schemas.microsoft.com/office/powerpoint/2010/main" val="90149484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b="1" dirty="0" smtClean="0">
                <a:latin typeface="Century Gothic"/>
                <a:cs typeface="Century Gothic"/>
              </a:rPr>
              <a:t>Presence within Region</a:t>
            </a:r>
            <a:endParaRPr lang="en-US" sz="3600" b="1" dirty="0">
              <a:latin typeface="Century Gothic"/>
              <a:cs typeface="Century Gothic"/>
            </a:endParaRPr>
          </a:p>
        </p:txBody>
      </p:sp>
      <p:sp>
        <p:nvSpPr>
          <p:cNvPr id="8" name="Text Placeholder 7"/>
          <p:cNvSpPr>
            <a:spLocks noGrp="1"/>
          </p:cNvSpPr>
          <p:nvPr>
            <p:ph type="body" idx="4294967295"/>
          </p:nvPr>
        </p:nvSpPr>
        <p:spPr>
          <a:xfrm>
            <a:off x="556344" y="1137027"/>
            <a:ext cx="7887564" cy="5182371"/>
          </a:xfrm>
          <a:prstGeom prst="rect">
            <a:avLst/>
          </a:prstGeom>
        </p:spPr>
        <p:txBody>
          <a:bodyPr>
            <a:normAutofit/>
          </a:bodyPr>
          <a:lstStyle/>
          <a:p>
            <a:pPr marL="342900" lvl="1" indent="-342900">
              <a:buFont typeface="Arial"/>
              <a:buChar char="•"/>
            </a:pPr>
            <a:r>
              <a:rPr lang="en-US" dirty="0" smtClean="0"/>
              <a:t>“an </a:t>
            </a:r>
            <a:r>
              <a:rPr lang="en-US" dirty="0"/>
              <a:t>active business entity legally operating within the ARIN service </a:t>
            </a:r>
            <a:r>
              <a:rPr lang="en-US" dirty="0" smtClean="0"/>
              <a:t>region”</a:t>
            </a:r>
          </a:p>
          <a:p>
            <a:pPr marL="742950" lvl="2" indent="-342900"/>
            <a:r>
              <a:rPr lang="en-US" dirty="0" smtClean="0"/>
              <a:t>Current operational practice requires “business entity formed within region”</a:t>
            </a:r>
          </a:p>
          <a:p>
            <a:pPr marL="742950" lvl="2" indent="-342900"/>
            <a:r>
              <a:rPr lang="en-US" dirty="0" smtClean="0"/>
              <a:t>This language relaxes policy to allow foreign business entities that are “</a:t>
            </a:r>
            <a:r>
              <a:rPr lang="en-US" dirty="0"/>
              <a:t>legally operating within the ARIN service </a:t>
            </a:r>
            <a:r>
              <a:rPr lang="en-US" dirty="0" smtClean="0"/>
              <a:t>region” to also receive resources</a:t>
            </a:r>
          </a:p>
          <a:p>
            <a:pPr marL="342900" lvl="1" indent="-342900">
              <a:buFont typeface="Arial"/>
              <a:buChar char="•"/>
            </a:pPr>
            <a:r>
              <a:rPr lang="en-US" dirty="0"/>
              <a:t>“operating a network located within the ARIN service </a:t>
            </a:r>
            <a:r>
              <a:rPr lang="en-US" dirty="0" smtClean="0"/>
              <a:t>region”</a:t>
            </a:r>
          </a:p>
          <a:p>
            <a:pPr marL="742950" lvl="2" indent="-342900"/>
            <a:r>
              <a:rPr lang="en-US" dirty="0" smtClean="0"/>
              <a:t>This is fairly self-explanatory, if you are not operating a network within the ARIN region, why should you be getting any resources from ARIN? </a:t>
            </a:r>
          </a:p>
          <a:p>
            <a:pPr marL="342900" lvl="1" indent="-342900">
              <a:buFont typeface="Arial"/>
              <a:buChar char="•"/>
            </a:pPr>
            <a:endParaRPr lang="en-US" dirty="0" smtClean="0"/>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50</a:t>
            </a:fld>
            <a:endParaRPr lang="en-US" dirty="0">
              <a:solidFill>
                <a:prstClr val="white"/>
              </a:solidFill>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50</a:t>
            </a:fld>
            <a:endParaRPr lang="en-US" dirty="0">
              <a:solidFill>
                <a:prstClr val="white"/>
              </a:solidFill>
            </a:endParaRPr>
          </a:p>
        </p:txBody>
      </p:sp>
      <p:sp>
        <p:nvSpPr>
          <p:cNvPr id="9" name="Slide Number Placeholder 3"/>
          <p:cNvSpPr>
            <a:spLocks noGrp="1"/>
          </p:cNvSpPr>
          <p:nvPr>
            <p:ph type="sldNum" sz="quarter" idx="4"/>
          </p:nvPr>
        </p:nvSpPr>
        <p:spPr>
          <a:xfrm>
            <a:off x="318952" y="6476075"/>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50</a:t>
            </a:fld>
            <a:endParaRPr lang="en-US" dirty="0">
              <a:solidFill>
                <a:srgbClr val="996633"/>
              </a:solidFill>
            </a:endParaRPr>
          </a:p>
        </p:txBody>
      </p:sp>
    </p:spTree>
    <p:extLst>
      <p:ext uri="{BB962C8B-B14F-4D97-AF65-F5344CB8AC3E}">
        <p14:creationId xmlns:p14="http://schemas.microsoft.com/office/powerpoint/2010/main" val="125098349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b="1" dirty="0" smtClean="0">
                <a:latin typeface="Century Gothic"/>
                <a:cs typeface="Century Gothic"/>
              </a:rPr>
              <a:t>Out of Region Use</a:t>
            </a:r>
            <a:endParaRPr lang="en-US" sz="3600" b="1" dirty="0">
              <a:latin typeface="Century Gothic"/>
              <a:cs typeface="Century Gothic"/>
            </a:endParaRPr>
          </a:p>
        </p:txBody>
      </p:sp>
      <p:sp>
        <p:nvSpPr>
          <p:cNvPr id="8" name="Text Placeholder 7"/>
          <p:cNvSpPr>
            <a:spLocks noGrp="1"/>
          </p:cNvSpPr>
          <p:nvPr>
            <p:ph type="body" idx="4294967295"/>
          </p:nvPr>
        </p:nvSpPr>
        <p:spPr>
          <a:xfrm>
            <a:off x="556344" y="1137027"/>
            <a:ext cx="7887564" cy="5182371"/>
          </a:xfrm>
          <a:prstGeom prst="rect">
            <a:avLst/>
          </a:prstGeom>
        </p:spPr>
        <p:txBody>
          <a:bodyPr>
            <a:normAutofit/>
          </a:bodyPr>
          <a:lstStyle/>
          <a:p>
            <a:pPr marL="342900" lvl="1" indent="-342900">
              <a:buFont typeface="Arial"/>
              <a:buChar char="•"/>
            </a:pPr>
            <a:r>
              <a:rPr lang="en-US" dirty="0" smtClean="0"/>
              <a:t>This policy explicitly allows out of region use</a:t>
            </a:r>
          </a:p>
          <a:p>
            <a:pPr marL="742950" lvl="2" indent="-342900"/>
            <a:r>
              <a:rPr lang="en-US" dirty="0" smtClean="0"/>
              <a:t>Current lack of clear policy makes the status of out of region use unclear and confusing</a:t>
            </a:r>
          </a:p>
          <a:p>
            <a:pPr marL="742950" lvl="2" indent="-342900"/>
            <a:r>
              <a:rPr lang="en-US" dirty="0" smtClean="0"/>
              <a:t>Many </a:t>
            </a:r>
            <a:r>
              <a:rPr lang="en-US" dirty="0"/>
              <a:t>people assume they can only use ARIN resources within the ARIN </a:t>
            </a:r>
            <a:r>
              <a:rPr lang="en-US" dirty="0" smtClean="0"/>
              <a:t>region, even if this is not the technical superior solution for them or the Internet as a whole</a:t>
            </a:r>
          </a:p>
          <a:p>
            <a:pPr marL="342900" lvl="1" indent="-342900">
              <a:buFont typeface="Arial"/>
              <a:buChar char="•"/>
            </a:pPr>
            <a:r>
              <a:rPr lang="en-US" dirty="0" smtClean="0"/>
              <a:t>Out of region use should be interconnected to the region </a:t>
            </a:r>
          </a:p>
          <a:p>
            <a:pPr marL="742950" lvl="2" indent="-342900"/>
            <a:r>
              <a:rPr lang="en-US" dirty="0" smtClean="0"/>
              <a:t>A discrete network within another region should use resources from that region’s RIR </a:t>
            </a:r>
          </a:p>
          <a:p>
            <a:pPr marL="342900" lvl="1" indent="-342900">
              <a:buFont typeface="Arial"/>
              <a:buChar char="•"/>
            </a:pPr>
            <a:endParaRPr lang="en-US" dirty="0" smtClean="0"/>
          </a:p>
          <a:p>
            <a:pPr marL="742950" lvl="2" indent="-342900"/>
            <a:endParaRPr lang="en-US" dirty="0" smtClean="0"/>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51</a:t>
            </a:fld>
            <a:endParaRPr lang="en-US" dirty="0">
              <a:solidFill>
                <a:prstClr val="white"/>
              </a:solidFill>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51</a:t>
            </a:fld>
            <a:endParaRPr lang="en-US" dirty="0">
              <a:solidFill>
                <a:prstClr val="white"/>
              </a:solidFill>
            </a:endParaRPr>
          </a:p>
        </p:txBody>
      </p:sp>
      <p:sp>
        <p:nvSpPr>
          <p:cNvPr id="9" name="Slide Number Placeholder 3"/>
          <p:cNvSpPr>
            <a:spLocks noGrp="1"/>
          </p:cNvSpPr>
          <p:nvPr>
            <p:ph type="sldNum" sz="quarter" idx="4"/>
          </p:nvPr>
        </p:nvSpPr>
        <p:spPr>
          <a:xfrm>
            <a:off x="318952" y="6476075"/>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51</a:t>
            </a:fld>
            <a:endParaRPr lang="en-US" dirty="0">
              <a:solidFill>
                <a:srgbClr val="996633"/>
              </a:solidFill>
            </a:endParaRPr>
          </a:p>
        </p:txBody>
      </p:sp>
    </p:spTree>
    <p:extLst>
      <p:ext uri="{BB962C8B-B14F-4D97-AF65-F5344CB8AC3E}">
        <p14:creationId xmlns:p14="http://schemas.microsoft.com/office/powerpoint/2010/main" val="79462924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dirty="0" smtClean="0"/>
              <a:t>Overlapping request to RIRs</a:t>
            </a:r>
            <a:endParaRPr lang="en-US" sz="3600" b="1" dirty="0">
              <a:latin typeface="Century Gothic"/>
              <a:cs typeface="Century Gothic"/>
            </a:endParaRPr>
          </a:p>
        </p:txBody>
      </p:sp>
      <p:sp>
        <p:nvSpPr>
          <p:cNvPr id="8" name="Text Placeholder 7"/>
          <p:cNvSpPr>
            <a:spLocks noGrp="1"/>
          </p:cNvSpPr>
          <p:nvPr>
            <p:ph type="body" idx="4294967295"/>
          </p:nvPr>
        </p:nvSpPr>
        <p:spPr>
          <a:xfrm>
            <a:off x="556344" y="1137027"/>
            <a:ext cx="7887564" cy="5182371"/>
          </a:xfrm>
          <a:prstGeom prst="rect">
            <a:avLst/>
          </a:prstGeom>
        </p:spPr>
        <p:txBody>
          <a:bodyPr>
            <a:normAutofit/>
          </a:bodyPr>
          <a:lstStyle/>
          <a:p>
            <a:pPr marL="342900" lvl="1" indent="-342900">
              <a:buFont typeface="Arial"/>
              <a:buChar char="•"/>
            </a:pPr>
            <a:r>
              <a:rPr lang="en-US" dirty="0" smtClean="0"/>
              <a:t>The same customers or technical infrastructure cannot be used to justify overlapping requests to multiple RIRs</a:t>
            </a:r>
          </a:p>
          <a:p>
            <a:pPr marL="742950" lvl="2" indent="-342900"/>
            <a:r>
              <a:rPr lang="en-US" dirty="0"/>
              <a:t>This is fairly self-explanatory</a:t>
            </a:r>
            <a:r>
              <a:rPr lang="en-US" dirty="0" smtClean="0"/>
              <a:t>, but there are some corner cases that should be considered</a:t>
            </a:r>
          </a:p>
          <a:p>
            <a:pPr marL="742950" lvl="2" indent="-342900"/>
            <a:r>
              <a:rPr lang="en-US" dirty="0" smtClean="0"/>
              <a:t>This should not prevent a web server or router from having addresses from multiple RIRs at the same time</a:t>
            </a:r>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52</a:t>
            </a:fld>
            <a:endParaRPr lang="en-US" dirty="0">
              <a:solidFill>
                <a:prstClr val="white"/>
              </a:solidFill>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52</a:t>
            </a:fld>
            <a:endParaRPr lang="en-US" dirty="0">
              <a:solidFill>
                <a:prstClr val="white"/>
              </a:solidFill>
            </a:endParaRPr>
          </a:p>
        </p:txBody>
      </p:sp>
      <p:sp>
        <p:nvSpPr>
          <p:cNvPr id="9" name="Slide Number Placeholder 3"/>
          <p:cNvSpPr>
            <a:spLocks noGrp="1"/>
          </p:cNvSpPr>
          <p:nvPr>
            <p:ph type="sldNum" sz="quarter" idx="4"/>
          </p:nvPr>
        </p:nvSpPr>
        <p:spPr>
          <a:xfrm>
            <a:off x="318952" y="6476075"/>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52</a:t>
            </a:fld>
            <a:endParaRPr lang="en-US" dirty="0">
              <a:solidFill>
                <a:srgbClr val="996633"/>
              </a:solidFill>
            </a:endParaRPr>
          </a:p>
        </p:txBody>
      </p:sp>
    </p:spTree>
    <p:extLst>
      <p:ext uri="{BB962C8B-B14F-4D97-AF65-F5344CB8AC3E}">
        <p14:creationId xmlns:p14="http://schemas.microsoft.com/office/powerpoint/2010/main" val="309510448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b="1" dirty="0" smtClean="0">
                <a:latin typeface="Century Gothic"/>
                <a:cs typeface="Century Gothic"/>
              </a:rPr>
              <a:t>Plurality vs. Minimum Percentage</a:t>
            </a:r>
            <a:endParaRPr lang="en-US" sz="3600" b="1" dirty="0">
              <a:latin typeface="Century Gothic"/>
              <a:cs typeface="Century Gothic"/>
            </a:endParaRPr>
          </a:p>
        </p:txBody>
      </p:sp>
      <p:sp>
        <p:nvSpPr>
          <p:cNvPr id="8" name="Text Placeholder 7"/>
          <p:cNvSpPr>
            <a:spLocks noGrp="1"/>
          </p:cNvSpPr>
          <p:nvPr>
            <p:ph type="body" idx="4294967295"/>
          </p:nvPr>
        </p:nvSpPr>
        <p:spPr>
          <a:xfrm>
            <a:off x="556344" y="1137027"/>
            <a:ext cx="7887564" cy="5182371"/>
          </a:xfrm>
          <a:prstGeom prst="rect">
            <a:avLst/>
          </a:prstGeom>
        </p:spPr>
        <p:txBody>
          <a:bodyPr>
            <a:normAutofit/>
          </a:bodyPr>
          <a:lstStyle/>
          <a:p>
            <a:pPr marL="342900" lvl="1" indent="-342900">
              <a:buFont typeface="Arial"/>
              <a:buChar char="•"/>
            </a:pPr>
            <a:r>
              <a:rPr lang="en-US" dirty="0" smtClean="0"/>
              <a:t>A Plurality standard requires that ARIN issued resources are used within the ARIN region more than they are used in any </a:t>
            </a:r>
            <a:r>
              <a:rPr lang="en-US" dirty="0"/>
              <a:t>other </a:t>
            </a:r>
            <a:r>
              <a:rPr lang="en-US" dirty="0" smtClean="0"/>
              <a:t>region</a:t>
            </a:r>
          </a:p>
          <a:p>
            <a:pPr marL="742950" lvl="2" indent="-342900"/>
            <a:r>
              <a:rPr lang="en-US" dirty="0" smtClean="0"/>
              <a:t>But </a:t>
            </a:r>
            <a:r>
              <a:rPr lang="en-US" dirty="0"/>
              <a:t>the totality out of </a:t>
            </a:r>
            <a:r>
              <a:rPr lang="en-US" dirty="0" smtClean="0"/>
              <a:t>region use </a:t>
            </a:r>
            <a:r>
              <a:rPr lang="en-US" dirty="0"/>
              <a:t>could be more than within the </a:t>
            </a:r>
            <a:r>
              <a:rPr lang="en-US" dirty="0" smtClean="0"/>
              <a:t>region</a:t>
            </a:r>
          </a:p>
          <a:p>
            <a:pPr marL="342900" lvl="1" indent="-342900">
              <a:buFont typeface="Arial"/>
              <a:buChar char="•"/>
            </a:pPr>
            <a:r>
              <a:rPr lang="en-US" dirty="0" smtClean="0"/>
              <a:t>A Minimum Percentage </a:t>
            </a:r>
            <a:r>
              <a:rPr lang="en-US" dirty="0"/>
              <a:t>would </a:t>
            </a:r>
            <a:r>
              <a:rPr lang="en-US" dirty="0" smtClean="0"/>
              <a:t>only require more than trivial amount of </a:t>
            </a:r>
            <a:r>
              <a:rPr lang="en-US" dirty="0"/>
              <a:t>ARIN </a:t>
            </a:r>
            <a:r>
              <a:rPr lang="en-US" dirty="0" smtClean="0"/>
              <a:t>issued be used within the ARIN region</a:t>
            </a:r>
          </a:p>
          <a:p>
            <a:pPr marL="742950" lvl="2" indent="-342900"/>
            <a:r>
              <a:rPr lang="en-US" dirty="0" smtClean="0"/>
              <a:t>20% seems reasonable – this is the minimum percentage that could be a Plurality</a:t>
            </a:r>
          </a:p>
          <a:p>
            <a:pPr marL="742950" lvl="2" indent="-342900"/>
            <a:r>
              <a:rPr lang="en-US" dirty="0" smtClean="0"/>
              <a:t>But it would be possible for ARIN issued resources to be mostly used within another single region</a:t>
            </a:r>
          </a:p>
          <a:p>
            <a:pPr marL="342900" lvl="1" indent="-342900">
              <a:buFont typeface="Arial"/>
              <a:buChar char="•"/>
            </a:pPr>
            <a:endParaRPr lang="en-US" dirty="0" smtClean="0"/>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53</a:t>
            </a:fld>
            <a:endParaRPr lang="en-US" dirty="0">
              <a:solidFill>
                <a:prstClr val="white"/>
              </a:solidFill>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53</a:t>
            </a:fld>
            <a:endParaRPr lang="en-US" dirty="0">
              <a:solidFill>
                <a:prstClr val="white"/>
              </a:solidFill>
            </a:endParaRPr>
          </a:p>
        </p:txBody>
      </p:sp>
      <p:sp>
        <p:nvSpPr>
          <p:cNvPr id="9" name="Slide Number Placeholder 3"/>
          <p:cNvSpPr>
            <a:spLocks noGrp="1"/>
          </p:cNvSpPr>
          <p:nvPr>
            <p:ph type="sldNum" sz="quarter" idx="4"/>
          </p:nvPr>
        </p:nvSpPr>
        <p:spPr>
          <a:xfrm>
            <a:off x="318952" y="6476075"/>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53</a:t>
            </a:fld>
            <a:endParaRPr lang="en-US" dirty="0">
              <a:solidFill>
                <a:srgbClr val="996633"/>
              </a:solidFill>
            </a:endParaRPr>
          </a:p>
        </p:txBody>
      </p:sp>
    </p:spTree>
    <p:extLst>
      <p:ext uri="{BB962C8B-B14F-4D97-AF65-F5344CB8AC3E}">
        <p14:creationId xmlns:p14="http://schemas.microsoft.com/office/powerpoint/2010/main" val="67132181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b="1" dirty="0" smtClean="0">
                <a:latin typeface="Century Gothic"/>
                <a:cs typeface="Century Gothic"/>
              </a:rPr>
              <a:t>Other Issues</a:t>
            </a:r>
            <a:endParaRPr lang="en-US" sz="3600" b="1" dirty="0">
              <a:latin typeface="Century Gothic"/>
              <a:cs typeface="Century Gothic"/>
            </a:endParaRPr>
          </a:p>
        </p:txBody>
      </p:sp>
      <p:sp>
        <p:nvSpPr>
          <p:cNvPr id="8" name="Text Placeholder 7"/>
          <p:cNvSpPr>
            <a:spLocks noGrp="1"/>
          </p:cNvSpPr>
          <p:nvPr>
            <p:ph type="body" idx="4294967295"/>
          </p:nvPr>
        </p:nvSpPr>
        <p:spPr>
          <a:xfrm>
            <a:off x="556344" y="1137027"/>
            <a:ext cx="7887564" cy="5182371"/>
          </a:xfrm>
          <a:prstGeom prst="rect">
            <a:avLst/>
          </a:prstGeom>
        </p:spPr>
        <p:txBody>
          <a:bodyPr>
            <a:normAutofit/>
          </a:bodyPr>
          <a:lstStyle/>
          <a:p>
            <a:pPr marL="342900" lvl="1" indent="-342900">
              <a:buFont typeface="Arial"/>
              <a:buChar char="•"/>
            </a:pPr>
            <a:r>
              <a:rPr lang="en-US" dirty="0"/>
              <a:t>A</a:t>
            </a:r>
            <a:r>
              <a:rPr lang="en-US" dirty="0" smtClean="0"/>
              <a:t>llocations or assignments to Individuals not allowed</a:t>
            </a:r>
          </a:p>
          <a:p>
            <a:pPr marL="742950" lvl="2" indent="-342900"/>
            <a:r>
              <a:rPr lang="en-US" dirty="0"/>
              <a:t>This is the current operational practice, should this be </a:t>
            </a:r>
            <a:r>
              <a:rPr lang="en-US" dirty="0" smtClean="0"/>
              <a:t>changed?</a:t>
            </a:r>
          </a:p>
          <a:p>
            <a:pPr marL="342900" lvl="1" indent="-342900">
              <a:buFont typeface="Arial"/>
              <a:buChar char="•"/>
            </a:pPr>
            <a:r>
              <a:rPr lang="en-US" dirty="0"/>
              <a:t>No intent for </a:t>
            </a:r>
            <a:r>
              <a:rPr lang="en-US" dirty="0" smtClean="0"/>
              <a:t>retroactive effects</a:t>
            </a:r>
          </a:p>
          <a:p>
            <a:pPr marL="742950" lvl="2" indent="-342900"/>
            <a:r>
              <a:rPr lang="en-US" dirty="0" smtClean="0"/>
              <a:t>The policy does not invalidate any previous allocation made based on good faith information</a:t>
            </a:r>
            <a:endParaRPr lang="en-US" dirty="0"/>
          </a:p>
          <a:p>
            <a:pPr marL="342900" lvl="1" indent="-342900">
              <a:buFont typeface="Arial"/>
              <a:buChar char="•"/>
            </a:pPr>
            <a:r>
              <a:rPr lang="en-US" dirty="0" smtClean="0"/>
              <a:t>The policy is not intended to require an overall plurality, but what is used to justify new requests</a:t>
            </a:r>
          </a:p>
          <a:p>
            <a:pPr marL="0" lvl="1" indent="0">
              <a:buNone/>
            </a:pPr>
            <a:r>
              <a:rPr lang="en-US" dirty="0" smtClean="0"/>
              <a:t> </a:t>
            </a:r>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54</a:t>
            </a:fld>
            <a:endParaRPr lang="en-US" dirty="0">
              <a:solidFill>
                <a:prstClr val="white"/>
              </a:solidFill>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54</a:t>
            </a:fld>
            <a:endParaRPr lang="en-US" dirty="0">
              <a:solidFill>
                <a:prstClr val="white"/>
              </a:solidFill>
            </a:endParaRPr>
          </a:p>
        </p:txBody>
      </p:sp>
      <p:sp>
        <p:nvSpPr>
          <p:cNvPr id="9" name="Slide Number Placeholder 3"/>
          <p:cNvSpPr>
            <a:spLocks noGrp="1"/>
          </p:cNvSpPr>
          <p:nvPr>
            <p:ph type="sldNum" sz="quarter" idx="4"/>
          </p:nvPr>
        </p:nvSpPr>
        <p:spPr>
          <a:xfrm>
            <a:off x="318952" y="6476075"/>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54</a:t>
            </a:fld>
            <a:endParaRPr lang="en-US" dirty="0">
              <a:solidFill>
                <a:srgbClr val="996633"/>
              </a:solidFill>
            </a:endParaRPr>
          </a:p>
        </p:txBody>
      </p:sp>
    </p:spTree>
    <p:extLst>
      <p:ext uri="{BB962C8B-B14F-4D97-AF65-F5344CB8AC3E}">
        <p14:creationId xmlns:p14="http://schemas.microsoft.com/office/powerpoint/2010/main" val="205616972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b="1" dirty="0" smtClean="0">
                <a:latin typeface="Century Gothic"/>
                <a:cs typeface="Century Gothic"/>
              </a:rPr>
              <a:t>In my </a:t>
            </a:r>
            <a:r>
              <a:rPr lang="en-US" sz="3600" dirty="0" smtClean="0"/>
              <a:t>opinion, </a:t>
            </a:r>
            <a:r>
              <a:rPr lang="en-US" sz="3600" dirty="0"/>
              <a:t>t</a:t>
            </a:r>
            <a:r>
              <a:rPr lang="en-US" sz="3600" b="1" dirty="0" smtClean="0">
                <a:latin typeface="Century Gothic"/>
                <a:cs typeface="Century Gothic"/>
              </a:rPr>
              <a:t>he BIG Question is</a:t>
            </a:r>
            <a:endParaRPr lang="en-US" sz="3600" b="1" dirty="0">
              <a:latin typeface="Century Gothic"/>
              <a:cs typeface="Century Gothic"/>
            </a:endParaRPr>
          </a:p>
        </p:txBody>
      </p:sp>
      <p:sp>
        <p:nvSpPr>
          <p:cNvPr id="8" name="Text Placeholder 7"/>
          <p:cNvSpPr>
            <a:spLocks noGrp="1"/>
          </p:cNvSpPr>
          <p:nvPr>
            <p:ph type="body" idx="4294967295"/>
          </p:nvPr>
        </p:nvSpPr>
        <p:spPr>
          <a:xfrm>
            <a:off x="556344" y="1658829"/>
            <a:ext cx="7887564" cy="5182371"/>
          </a:xfrm>
          <a:prstGeom prst="rect">
            <a:avLst/>
          </a:prstGeom>
        </p:spPr>
        <p:txBody>
          <a:bodyPr>
            <a:normAutofit/>
          </a:bodyPr>
          <a:lstStyle/>
          <a:p>
            <a:pPr marL="0" lvl="1" indent="0" algn="ctr">
              <a:buNone/>
            </a:pPr>
            <a:r>
              <a:rPr lang="en-US" sz="5400" dirty="0">
                <a:latin typeface="Century Gothic"/>
                <a:cs typeface="Century Gothic"/>
              </a:rPr>
              <a:t>Plurality vs. </a:t>
            </a:r>
            <a:r>
              <a:rPr lang="en-US" sz="5400" dirty="0" smtClean="0">
                <a:latin typeface="Century Gothic"/>
                <a:cs typeface="Century Gothic"/>
              </a:rPr>
              <a:t/>
            </a:r>
            <a:br>
              <a:rPr lang="en-US" sz="5400" dirty="0" smtClean="0">
                <a:latin typeface="Century Gothic"/>
                <a:cs typeface="Century Gothic"/>
              </a:rPr>
            </a:br>
            <a:r>
              <a:rPr lang="en-US" sz="5400" dirty="0" smtClean="0">
                <a:latin typeface="Century Gothic"/>
                <a:cs typeface="Century Gothic"/>
              </a:rPr>
              <a:t>Minimum Percentage</a:t>
            </a:r>
            <a:endParaRPr lang="en-US" sz="5400" dirty="0">
              <a:latin typeface="Century Gothic"/>
              <a:cs typeface="Century Gothic"/>
            </a:endParaRPr>
          </a:p>
          <a:p>
            <a:pPr marL="0" lvl="1" indent="0">
              <a:buNone/>
            </a:pPr>
            <a:endParaRPr lang="en-US" sz="2400" dirty="0" smtClean="0">
              <a:latin typeface="Century Gothic"/>
              <a:cs typeface="Century Gothic"/>
            </a:endParaRPr>
          </a:p>
          <a:p>
            <a:pPr marL="0" lvl="1" indent="0">
              <a:buNone/>
            </a:pPr>
            <a:r>
              <a:rPr lang="en-US" sz="2400" dirty="0" smtClean="0">
                <a:latin typeface="Century Gothic"/>
                <a:cs typeface="Century Gothic"/>
              </a:rPr>
              <a:t>And if minimum percentage, what is the right percentage?  </a:t>
            </a:r>
            <a:r>
              <a:rPr lang="en-US" sz="2400" b="0" dirty="0" smtClean="0">
                <a:latin typeface="Century Gothic"/>
                <a:cs typeface="Century Gothic"/>
              </a:rPr>
              <a:t>10%, 15%, </a:t>
            </a:r>
            <a:r>
              <a:rPr lang="en-US" sz="2400" dirty="0" smtClean="0">
                <a:latin typeface="Century Gothic"/>
                <a:cs typeface="Century Gothic"/>
              </a:rPr>
              <a:t>20%</a:t>
            </a:r>
            <a:r>
              <a:rPr lang="en-US" sz="2400" b="0" dirty="0" smtClean="0">
                <a:latin typeface="Century Gothic"/>
                <a:cs typeface="Century Gothic"/>
              </a:rPr>
              <a:t>, 25%, 30%</a:t>
            </a:r>
            <a:endParaRPr lang="en-US" sz="2400" b="0" dirty="0">
              <a:latin typeface="Century Gothic"/>
              <a:cs typeface="Century Gothic"/>
            </a:endParaRPr>
          </a:p>
          <a:p>
            <a:pPr marL="0" lvl="1" indent="0">
              <a:buNone/>
            </a:pPr>
            <a:endParaRPr lang="en-US" sz="2400" b="0" dirty="0" smtClean="0">
              <a:latin typeface="Century Gothic"/>
              <a:cs typeface="Century Gothic"/>
            </a:endParaRPr>
          </a:p>
          <a:p>
            <a:pPr marL="0" lvl="1" indent="0">
              <a:buNone/>
            </a:pPr>
            <a:r>
              <a:rPr lang="en-US" sz="2400" dirty="0" smtClean="0">
                <a:latin typeface="Century Gothic"/>
                <a:cs typeface="Century Gothic"/>
              </a:rPr>
              <a:t>Your thoughts please.</a:t>
            </a:r>
            <a:endParaRPr lang="en-US" sz="2400" dirty="0" smtClean="0"/>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55</a:t>
            </a:fld>
            <a:endParaRPr lang="en-US" dirty="0">
              <a:solidFill>
                <a:prstClr val="white"/>
              </a:solidFill>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55</a:t>
            </a:fld>
            <a:endParaRPr lang="en-US" dirty="0">
              <a:solidFill>
                <a:prstClr val="white"/>
              </a:solidFill>
            </a:endParaRPr>
          </a:p>
        </p:txBody>
      </p:sp>
      <p:sp>
        <p:nvSpPr>
          <p:cNvPr id="9" name="Slide Number Placeholder 3"/>
          <p:cNvSpPr>
            <a:spLocks noGrp="1"/>
          </p:cNvSpPr>
          <p:nvPr>
            <p:ph type="sldNum" sz="quarter" idx="4"/>
          </p:nvPr>
        </p:nvSpPr>
        <p:spPr>
          <a:xfrm>
            <a:off x="318952" y="6476075"/>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55</a:t>
            </a:fld>
            <a:endParaRPr lang="en-US" dirty="0">
              <a:solidFill>
                <a:srgbClr val="996633"/>
              </a:solidFill>
            </a:endParaRPr>
          </a:p>
        </p:txBody>
      </p:sp>
    </p:spTree>
    <p:extLst>
      <p:ext uri="{BB962C8B-B14F-4D97-AF65-F5344CB8AC3E}">
        <p14:creationId xmlns:p14="http://schemas.microsoft.com/office/powerpoint/2010/main" val="209135243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2407104"/>
            <a:ext cx="7696200" cy="714375"/>
          </a:xfrm>
        </p:spPr>
        <p:txBody>
          <a:bodyPr>
            <a:noAutofit/>
          </a:bodyPr>
          <a:lstStyle/>
          <a:p>
            <a:r>
              <a:rPr lang="en-US" sz="8800" b="1" dirty="0" smtClean="0">
                <a:latin typeface="Century Gothic"/>
                <a:cs typeface="Century Gothic"/>
              </a:rPr>
              <a:t>Discussion</a:t>
            </a:r>
            <a:endParaRPr lang="en-US" sz="8800" b="1" dirty="0">
              <a:latin typeface="Century Gothic"/>
              <a:cs typeface="Century Gothic"/>
            </a:endParaRPr>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56</a:t>
            </a:fld>
            <a:endParaRPr lang="en-US" dirty="0">
              <a:solidFill>
                <a:prstClr val="white"/>
              </a:solidFill>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56</a:t>
            </a:fld>
            <a:endParaRPr lang="en-US" dirty="0">
              <a:solidFill>
                <a:prstClr val="white"/>
              </a:solidFill>
            </a:endParaRPr>
          </a:p>
        </p:txBody>
      </p:sp>
      <p:sp>
        <p:nvSpPr>
          <p:cNvPr id="9" name="Slide Number Placeholder 3"/>
          <p:cNvSpPr>
            <a:spLocks noGrp="1"/>
          </p:cNvSpPr>
          <p:nvPr>
            <p:ph type="sldNum" sz="quarter" idx="4"/>
          </p:nvPr>
        </p:nvSpPr>
        <p:spPr>
          <a:xfrm>
            <a:off x="318952" y="6476075"/>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56</a:t>
            </a:fld>
            <a:endParaRPr lang="en-US" dirty="0">
              <a:solidFill>
                <a:srgbClr val="996633"/>
              </a:solidFill>
            </a:endParaRPr>
          </a:p>
        </p:txBody>
      </p:sp>
    </p:spTree>
    <p:extLst>
      <p:ext uri="{BB962C8B-B14F-4D97-AF65-F5344CB8AC3E}">
        <p14:creationId xmlns:p14="http://schemas.microsoft.com/office/powerpoint/2010/main" val="32080409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27959" y="3810431"/>
            <a:ext cx="7976556" cy="2386327"/>
          </a:xfrm>
        </p:spPr>
        <p:txBody>
          <a:bodyPr>
            <a:normAutofit/>
          </a:bodyPr>
          <a:lstStyle/>
          <a:p>
            <a:pPr>
              <a:lnSpc>
                <a:spcPct val="120000"/>
              </a:lnSpc>
            </a:pPr>
            <a:r>
              <a:rPr lang="en-US" sz="4400" dirty="0" smtClean="0">
                <a:solidFill>
                  <a:srgbClr val="41AAD1"/>
                </a:solidFill>
              </a:rPr>
              <a:t>Draft </a:t>
            </a:r>
            <a:r>
              <a:rPr lang="en-US" sz="4400" dirty="0">
                <a:solidFill>
                  <a:srgbClr val="41AAD1"/>
                </a:solidFill>
              </a:rPr>
              <a:t>Policy </a:t>
            </a:r>
            <a:r>
              <a:rPr lang="en-US" sz="4400" dirty="0" smtClean="0">
                <a:solidFill>
                  <a:srgbClr val="41AAD1"/>
                </a:solidFill>
              </a:rPr>
              <a:t>2013-7</a:t>
            </a:r>
            <a:r>
              <a:rPr lang="en-US" dirty="0">
                <a:solidFill>
                  <a:srgbClr val="41AAD1"/>
                </a:solidFill>
              </a:rPr>
              <a:t/>
            </a:r>
            <a:br>
              <a:rPr lang="en-US" dirty="0">
                <a:solidFill>
                  <a:srgbClr val="41AAD1"/>
                </a:solidFill>
              </a:rPr>
            </a:br>
            <a:r>
              <a:rPr lang="en-US" sz="4000" dirty="0">
                <a:solidFill>
                  <a:srgbClr val="41AAD1"/>
                </a:solidFill>
              </a:rPr>
              <a:t>Merge IPv4 ISP and End-User Requirements</a:t>
            </a:r>
            <a:endParaRPr lang="en-US" sz="3600" b="0" dirty="0">
              <a:solidFill>
                <a:srgbClr val="41AAD1"/>
              </a:solidFill>
            </a:endParaRPr>
          </a:p>
        </p:txBody>
      </p:sp>
      <p:sp>
        <p:nvSpPr>
          <p:cNvPr id="4" name="TextBox 3"/>
          <p:cNvSpPr txBox="1"/>
          <p:nvPr/>
        </p:nvSpPr>
        <p:spPr>
          <a:xfrm>
            <a:off x="5315860" y="934361"/>
            <a:ext cx="355235" cy="276999"/>
          </a:xfrm>
          <a:prstGeom prst="rect">
            <a:avLst/>
          </a:prstGeom>
          <a:noFill/>
        </p:spPr>
        <p:txBody>
          <a:bodyPr wrap="none" rtlCol="0">
            <a:spAutoFit/>
          </a:bodyPr>
          <a:lstStyle/>
          <a:p>
            <a:r>
              <a:rPr lang="en-US" sz="1200" dirty="0" smtClean="0">
                <a:solidFill>
                  <a:srgbClr val="FFFFFF"/>
                </a:solidFill>
                <a:latin typeface="Century Gothic"/>
                <a:cs typeface="Century Gothic"/>
              </a:rPr>
              <a:t>59</a:t>
            </a:r>
            <a:endParaRPr lang="en-US" sz="1200" dirty="0">
              <a:solidFill>
                <a:srgbClr val="FFFFFF"/>
              </a:solidFill>
              <a:latin typeface="Century Gothic"/>
              <a:cs typeface="Century Gothic"/>
            </a:endParaRPr>
          </a:p>
        </p:txBody>
      </p:sp>
    </p:spTree>
    <p:extLst>
      <p:ext uri="{BB962C8B-B14F-4D97-AF65-F5344CB8AC3E}">
        <p14:creationId xmlns:p14="http://schemas.microsoft.com/office/powerpoint/2010/main" val="172987181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97694" y="97426"/>
            <a:ext cx="8229600" cy="714375"/>
          </a:xfrm>
        </p:spPr>
        <p:txBody>
          <a:bodyPr>
            <a:normAutofit/>
          </a:bodyPr>
          <a:lstStyle/>
          <a:p>
            <a:r>
              <a:rPr lang="en-US" sz="3600" b="1" dirty="0" smtClean="0">
                <a:latin typeface="Century Gothic"/>
                <a:cs typeface="Century Gothic"/>
              </a:rPr>
              <a:t>2013-7 - History</a:t>
            </a:r>
            <a:endParaRPr lang="en-US" sz="3600" b="1" dirty="0">
              <a:latin typeface="Century Gothic"/>
              <a:cs typeface="Century Gothic"/>
            </a:endParaRPr>
          </a:p>
        </p:txBody>
      </p:sp>
      <p:sp>
        <p:nvSpPr>
          <p:cNvPr id="8" name="Text Placeholder 7"/>
          <p:cNvSpPr>
            <a:spLocks noGrp="1"/>
          </p:cNvSpPr>
          <p:nvPr>
            <p:ph type="body" idx="4294967295"/>
          </p:nvPr>
        </p:nvSpPr>
        <p:spPr>
          <a:xfrm>
            <a:off x="600281" y="1065283"/>
            <a:ext cx="8086519" cy="5434012"/>
          </a:xfrm>
          <a:prstGeom prst="rect">
            <a:avLst/>
          </a:prstGeom>
        </p:spPr>
        <p:txBody>
          <a:bodyPr>
            <a:normAutofit/>
          </a:bodyPr>
          <a:lstStyle/>
          <a:p>
            <a:pPr marL="514350" indent="-514350">
              <a:lnSpc>
                <a:spcPct val="120000"/>
              </a:lnSpc>
              <a:buFont typeface="+mj-lt"/>
              <a:buAutoNum type="arabicPeriod"/>
            </a:pPr>
            <a:r>
              <a:rPr lang="en-US" sz="2600" b="1" dirty="0" smtClean="0"/>
              <a:t>Origin: ARIN-prop-190 (July 2013)</a:t>
            </a:r>
          </a:p>
          <a:p>
            <a:pPr marL="514350" indent="-514350">
              <a:lnSpc>
                <a:spcPct val="120000"/>
              </a:lnSpc>
              <a:buFont typeface="+mj-lt"/>
              <a:buAutoNum type="arabicPeriod"/>
            </a:pPr>
            <a:r>
              <a:rPr lang="en-US" sz="2600" b="1" dirty="0" smtClean="0"/>
              <a:t>AC Shepherds: Scott </a:t>
            </a:r>
            <a:r>
              <a:rPr lang="en-US" sz="2600" b="1" dirty="0" err="1" smtClean="0"/>
              <a:t>Leibrand</a:t>
            </a:r>
            <a:r>
              <a:rPr lang="en-US" sz="2600" b="1" dirty="0"/>
              <a:t> </a:t>
            </a:r>
            <a:r>
              <a:rPr lang="en-US" sz="2600" b="1" dirty="0" smtClean="0"/>
              <a:t>and Bill </a:t>
            </a:r>
            <a:r>
              <a:rPr lang="en-US" sz="2600" b="1" dirty="0" err="1" smtClean="0"/>
              <a:t>Sandiford</a:t>
            </a:r>
            <a:endParaRPr lang="en-US" sz="2600" b="1" dirty="0" smtClean="0"/>
          </a:p>
          <a:p>
            <a:pPr marL="514350" indent="-514350">
              <a:lnSpc>
                <a:spcPct val="120000"/>
              </a:lnSpc>
              <a:buFont typeface="+mj-lt"/>
              <a:buAutoNum type="arabicPeriod"/>
            </a:pPr>
            <a:r>
              <a:rPr lang="en-US" sz="2600" b="1" dirty="0" smtClean="0"/>
              <a:t>Accepted as Draft Policy – August</a:t>
            </a:r>
          </a:p>
          <a:p>
            <a:pPr marL="514350" indent="-514350">
              <a:lnSpc>
                <a:spcPct val="120000"/>
              </a:lnSpc>
              <a:buFont typeface="+mj-lt"/>
              <a:buAutoNum type="arabicPeriod"/>
            </a:pPr>
            <a:r>
              <a:rPr lang="en-US" sz="2600" b="1" dirty="0" smtClean="0"/>
              <a:t>Draft Policy online &amp; in Discussion Guide</a:t>
            </a:r>
          </a:p>
          <a:p>
            <a:pPr marL="914400" lvl="1" indent="-514350">
              <a:lnSpc>
                <a:spcPct val="120000"/>
              </a:lnSpc>
              <a:buNone/>
            </a:pPr>
            <a:r>
              <a:rPr lang="en-US" sz="2400" dirty="0" smtClean="0"/>
              <a:t>https://www.arin.net/policy/proposals/2013_7.html</a:t>
            </a:r>
          </a:p>
          <a:p>
            <a:pPr marL="914400" lvl="1" indent="-514350">
              <a:buFont typeface="+mj-lt"/>
              <a:buAutoNum type="arabicPeriod"/>
            </a:pPr>
            <a:endParaRPr lang="en-US" sz="2400" dirty="0" smtClean="0">
              <a:latin typeface="Century Gothic"/>
              <a:cs typeface="Century Gothic"/>
            </a:endParaRPr>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58</a:t>
            </a:fld>
            <a:endParaRPr lang="en-US" dirty="0">
              <a:solidFill>
                <a:prstClr val="white"/>
              </a:solidFill>
            </a:endParaRPr>
          </a:p>
        </p:txBody>
      </p:sp>
    </p:spTree>
    <p:extLst>
      <p:ext uri="{BB962C8B-B14F-4D97-AF65-F5344CB8AC3E}">
        <p14:creationId xmlns:p14="http://schemas.microsoft.com/office/powerpoint/2010/main" val="167317152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b="1" dirty="0" smtClean="0">
                <a:latin typeface="Century Gothic"/>
                <a:cs typeface="Century Gothic"/>
              </a:rPr>
              <a:t>2013-7 – ARIN Staff Summary</a:t>
            </a:r>
            <a:br>
              <a:rPr lang="en-US" sz="3600" b="1" dirty="0" smtClean="0">
                <a:latin typeface="Century Gothic"/>
                <a:cs typeface="Century Gothic"/>
              </a:rPr>
            </a:br>
            <a:endParaRPr lang="en-US" sz="3600" b="1" dirty="0">
              <a:latin typeface="Century Gothic"/>
              <a:cs typeface="Century Gothic"/>
            </a:endParaRPr>
          </a:p>
        </p:txBody>
      </p:sp>
      <p:sp>
        <p:nvSpPr>
          <p:cNvPr id="8" name="Text Placeholder 7"/>
          <p:cNvSpPr>
            <a:spLocks noGrp="1"/>
          </p:cNvSpPr>
          <p:nvPr>
            <p:ph type="body" idx="4294967295"/>
          </p:nvPr>
        </p:nvSpPr>
        <p:spPr>
          <a:xfrm>
            <a:off x="556344" y="1137027"/>
            <a:ext cx="7887564" cy="5182371"/>
          </a:xfrm>
          <a:prstGeom prst="rect">
            <a:avLst/>
          </a:prstGeom>
        </p:spPr>
        <p:txBody>
          <a:bodyPr>
            <a:normAutofit/>
          </a:bodyPr>
          <a:lstStyle/>
          <a:p>
            <a:pPr marL="342900" lvl="1" indent="-342900">
              <a:buFont typeface="Arial"/>
              <a:buChar char="•"/>
            </a:pPr>
            <a:r>
              <a:rPr lang="en-US" dirty="0" smtClean="0"/>
              <a:t>From the problem statement: “The proposal attempts to reconcile the differences in requirements for obtaining PA and PI IPv4 address resources.”</a:t>
            </a:r>
          </a:p>
          <a:p>
            <a:pPr marL="0" lvl="1" indent="0">
              <a:buNone/>
            </a:pPr>
            <a:endParaRPr lang="en-US" sz="2800" dirty="0" smtClean="0"/>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59</a:t>
            </a:fld>
            <a:endParaRPr lang="en-US" dirty="0">
              <a:solidFill>
                <a:prstClr val="white"/>
              </a:solidFill>
            </a:endParaRPr>
          </a:p>
        </p:txBody>
      </p:sp>
    </p:spTree>
    <p:extLst>
      <p:ext uri="{BB962C8B-B14F-4D97-AF65-F5344CB8AC3E}">
        <p14:creationId xmlns:p14="http://schemas.microsoft.com/office/powerpoint/2010/main" val="6989963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4953" y="668765"/>
            <a:ext cx="8634458" cy="1599578"/>
          </a:xfrm>
        </p:spPr>
        <p:txBody>
          <a:bodyPr>
            <a:normAutofit/>
          </a:bodyPr>
          <a:lstStyle/>
          <a:p>
            <a:pPr algn="ctr"/>
            <a:r>
              <a:rPr lang="en-US" dirty="0" smtClean="0"/>
              <a:t>At the Head Table…</a:t>
            </a:r>
            <a:endParaRPr lang="en-US" dirty="0"/>
          </a:p>
        </p:txBody>
      </p:sp>
      <p:sp>
        <p:nvSpPr>
          <p:cNvPr id="7" name="Content Placeholder 2"/>
          <p:cNvSpPr txBox="1">
            <a:spLocks/>
          </p:cNvSpPr>
          <p:nvPr/>
        </p:nvSpPr>
        <p:spPr>
          <a:xfrm>
            <a:off x="491267" y="2065921"/>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1"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000" b="1" dirty="0" smtClean="0">
                <a:solidFill>
                  <a:srgbClr val="000000"/>
                </a:solidFill>
                <a:latin typeface="Century Gothic" pitchFamily="34" charset="0"/>
              </a:rPr>
              <a:t>Paul Andersen, </a:t>
            </a:r>
            <a:r>
              <a:rPr lang="en-US" sz="3000" b="1" i="1" dirty="0" smtClean="0">
                <a:solidFill>
                  <a:srgbClr val="000000"/>
                </a:solidFill>
                <a:latin typeface="Century Gothic" pitchFamily="34" charset="0"/>
              </a:rPr>
              <a:t>Vice Chair and Treasurer</a:t>
            </a:r>
          </a:p>
          <a:p>
            <a:r>
              <a:rPr lang="en-US" sz="3000" b="1" dirty="0" smtClean="0">
                <a:solidFill>
                  <a:srgbClr val="000000"/>
                </a:solidFill>
                <a:latin typeface="Century Gothic" pitchFamily="34" charset="0"/>
              </a:rPr>
              <a:t>John Curran, </a:t>
            </a:r>
            <a:r>
              <a:rPr lang="en-US" sz="3000" b="1" i="1" dirty="0" smtClean="0">
                <a:solidFill>
                  <a:srgbClr val="000000"/>
                </a:solidFill>
                <a:latin typeface="Century Gothic" pitchFamily="34" charset="0"/>
              </a:rPr>
              <a:t>President &amp; CEO</a:t>
            </a:r>
          </a:p>
          <a:p>
            <a:pPr>
              <a:defRPr/>
            </a:pPr>
            <a:r>
              <a:rPr lang="en-US" sz="2800" b="1" dirty="0" smtClean="0">
                <a:solidFill>
                  <a:srgbClr val="000000"/>
                </a:solidFill>
                <a:latin typeface="Century Gothic" pitchFamily="34" charset="0"/>
              </a:rPr>
              <a:t>Chris </a:t>
            </a:r>
            <a:r>
              <a:rPr lang="en-US" sz="2800" b="1" dirty="0" err="1" smtClean="0">
                <a:solidFill>
                  <a:srgbClr val="000000"/>
                </a:solidFill>
                <a:latin typeface="Century Gothic" pitchFamily="34" charset="0"/>
              </a:rPr>
              <a:t>Grundemann</a:t>
            </a:r>
            <a:r>
              <a:rPr lang="en-US" sz="2800" b="1" dirty="0" smtClean="0">
                <a:solidFill>
                  <a:srgbClr val="000000"/>
                </a:solidFill>
                <a:latin typeface="Century Gothic" pitchFamily="34" charset="0"/>
              </a:rPr>
              <a:t>, </a:t>
            </a:r>
            <a:r>
              <a:rPr lang="en-US" sz="2800" b="1" i="1" dirty="0" smtClean="0">
                <a:solidFill>
                  <a:srgbClr val="000000"/>
                </a:solidFill>
                <a:latin typeface="Century Gothic" pitchFamily="34" charset="0"/>
              </a:rPr>
              <a:t>AC</a:t>
            </a:r>
          </a:p>
          <a:p>
            <a:pPr>
              <a:defRPr/>
            </a:pPr>
            <a:r>
              <a:rPr lang="en-US" sz="2800" b="1" dirty="0" smtClean="0">
                <a:solidFill>
                  <a:srgbClr val="000000"/>
                </a:solidFill>
                <a:latin typeface="Century Gothic" pitchFamily="34" charset="0"/>
              </a:rPr>
              <a:t>David Farmer, </a:t>
            </a:r>
            <a:r>
              <a:rPr lang="en-US" sz="2800" b="1" i="1" dirty="0" smtClean="0">
                <a:solidFill>
                  <a:srgbClr val="000000"/>
                </a:solidFill>
                <a:latin typeface="Century Gothic" pitchFamily="34" charset="0"/>
              </a:rPr>
              <a:t>AC</a:t>
            </a:r>
          </a:p>
          <a:p>
            <a:pPr>
              <a:defRPr/>
            </a:pPr>
            <a:r>
              <a:rPr lang="en-US" sz="2800" b="1" dirty="0" smtClean="0">
                <a:solidFill>
                  <a:srgbClr val="000000"/>
                </a:solidFill>
                <a:latin typeface="Century Gothic" pitchFamily="34" charset="0"/>
              </a:rPr>
              <a:t>Scott </a:t>
            </a:r>
            <a:r>
              <a:rPr lang="en-US" sz="2800" b="1" dirty="0" err="1" smtClean="0">
                <a:solidFill>
                  <a:srgbClr val="000000"/>
                </a:solidFill>
                <a:latin typeface="Century Gothic" pitchFamily="34" charset="0"/>
              </a:rPr>
              <a:t>Leibrand</a:t>
            </a:r>
            <a:r>
              <a:rPr lang="en-US" sz="2800" b="1" dirty="0" smtClean="0">
                <a:solidFill>
                  <a:srgbClr val="000000"/>
                </a:solidFill>
                <a:latin typeface="Century Gothic" pitchFamily="34" charset="0"/>
              </a:rPr>
              <a:t>, </a:t>
            </a:r>
            <a:r>
              <a:rPr lang="en-US" sz="2800" b="1" i="1" dirty="0" smtClean="0">
                <a:solidFill>
                  <a:srgbClr val="000000"/>
                </a:solidFill>
                <a:latin typeface="Century Gothic" pitchFamily="34" charset="0"/>
              </a:rPr>
              <a:t>AC</a:t>
            </a:r>
          </a:p>
          <a:p>
            <a:pPr>
              <a:defRPr/>
            </a:pPr>
            <a:r>
              <a:rPr lang="en-US" sz="2800" b="1" dirty="0">
                <a:solidFill>
                  <a:srgbClr val="000000"/>
                </a:solidFill>
                <a:latin typeface="Century Gothic" pitchFamily="34" charset="0"/>
              </a:rPr>
              <a:t>John Sweeting, </a:t>
            </a:r>
            <a:r>
              <a:rPr lang="en-US" sz="2800" b="1" i="1" dirty="0">
                <a:solidFill>
                  <a:srgbClr val="000000"/>
                </a:solidFill>
                <a:latin typeface="Century Gothic" pitchFamily="34" charset="0"/>
              </a:rPr>
              <a:t>AC Chair</a:t>
            </a:r>
          </a:p>
          <a:p>
            <a:pPr>
              <a:defRPr/>
            </a:pPr>
            <a:endParaRPr lang="en-US" sz="2800" b="1" i="1" dirty="0" smtClean="0">
              <a:solidFill>
                <a:srgbClr val="000000"/>
              </a:solidFill>
              <a:latin typeface="Century Gothic" pitchFamily="34" charset="0"/>
            </a:endParaRPr>
          </a:p>
          <a:p>
            <a:endParaRPr lang="en-US" sz="3000" b="1" dirty="0" smtClean="0">
              <a:solidFill>
                <a:srgbClr val="7F7F7F"/>
              </a:solidFill>
              <a:latin typeface="Century Gothic" pitchFamily="34" charset="0"/>
            </a:endParaRPr>
          </a:p>
        </p:txBody>
      </p:sp>
    </p:spTree>
    <p:extLst>
      <p:ext uri="{BB962C8B-B14F-4D97-AF65-F5344CB8AC3E}">
        <p14:creationId xmlns:p14="http://schemas.microsoft.com/office/powerpoint/2010/main" val="230543730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97694" y="199812"/>
            <a:ext cx="8229600" cy="715963"/>
          </a:xfrm>
        </p:spPr>
        <p:txBody>
          <a:bodyPr>
            <a:normAutofit/>
          </a:bodyPr>
          <a:lstStyle/>
          <a:p>
            <a:r>
              <a:rPr lang="en-US" sz="3600" b="1" dirty="0" smtClean="0">
                <a:latin typeface="Century Gothic"/>
                <a:cs typeface="Century Gothic"/>
              </a:rPr>
              <a:t>2013-7 – Status at other RIRs</a:t>
            </a:r>
            <a:endParaRPr lang="en-US" sz="3600" b="1" dirty="0">
              <a:latin typeface="Century Gothic"/>
              <a:cs typeface="Century Gothic"/>
            </a:endParaRPr>
          </a:p>
        </p:txBody>
      </p:sp>
      <p:sp>
        <p:nvSpPr>
          <p:cNvPr id="4" name="Text Placeholder 7"/>
          <p:cNvSpPr>
            <a:spLocks noGrp="1"/>
          </p:cNvSpPr>
          <p:nvPr>
            <p:ph type="body" idx="4294967295"/>
          </p:nvPr>
        </p:nvSpPr>
        <p:spPr>
          <a:xfrm>
            <a:off x="318952" y="1028039"/>
            <a:ext cx="8509520" cy="5465853"/>
          </a:xfrm>
          <a:prstGeom prst="rect">
            <a:avLst/>
          </a:prstGeom>
        </p:spPr>
        <p:txBody>
          <a:bodyPr>
            <a:normAutofit/>
          </a:bodyPr>
          <a:lstStyle/>
          <a:p>
            <a:pPr marL="514350" indent="-514350" fontAlgn="ctr">
              <a:buNone/>
            </a:pPr>
            <a:endParaRPr lang="en-US" sz="3400" dirty="0" smtClean="0">
              <a:latin typeface="Century Gothic"/>
              <a:cs typeface="Century Gothic"/>
            </a:endParaRPr>
          </a:p>
          <a:p>
            <a:pPr fontAlgn="ctr"/>
            <a:r>
              <a:rPr lang="en-US" sz="2800" b="1" dirty="0" smtClean="0">
                <a:latin typeface="Century Gothic"/>
                <a:cs typeface="Century Gothic"/>
              </a:rPr>
              <a:t>One similar proposal under discussion:</a:t>
            </a:r>
          </a:p>
          <a:p>
            <a:pPr fontAlgn="ctr"/>
            <a:endParaRPr lang="en-US" sz="2800" b="1" dirty="0" smtClean="0">
              <a:latin typeface="Century Gothic"/>
              <a:cs typeface="Century Gothic"/>
            </a:endParaRPr>
          </a:p>
          <a:p>
            <a:pPr fontAlgn="ctr"/>
            <a:r>
              <a:rPr lang="en-US" sz="2800" b="1" dirty="0" smtClean="0">
                <a:latin typeface="Century Gothic"/>
                <a:cs typeface="Century Gothic"/>
              </a:rPr>
              <a:t>RIPE Proposal </a:t>
            </a:r>
            <a:r>
              <a:rPr lang="en-US" sz="2800" b="1" dirty="0" smtClean="0"/>
              <a:t>2013</a:t>
            </a:r>
            <a:r>
              <a:rPr lang="en-US" sz="2800" b="1" dirty="0"/>
              <a:t>-06 </a:t>
            </a:r>
            <a:r>
              <a:rPr lang="en-US" sz="2800" b="1" dirty="0" smtClean="0"/>
              <a:t>PA</a:t>
            </a:r>
            <a:r>
              <a:rPr lang="en-US" sz="2800" b="1" dirty="0"/>
              <a:t>/PI </a:t>
            </a:r>
            <a:r>
              <a:rPr lang="en-US" sz="2800" b="1" dirty="0" smtClean="0"/>
              <a:t>Unification </a:t>
            </a:r>
            <a:r>
              <a:rPr lang="en-US" sz="2800" b="1" u="sng" dirty="0" smtClean="0"/>
              <a:t>IPv6</a:t>
            </a:r>
            <a:r>
              <a:rPr lang="en-US" sz="2800" b="1" dirty="0" smtClean="0"/>
              <a:t> </a:t>
            </a:r>
            <a:r>
              <a:rPr lang="en-US" sz="2800" b="1" dirty="0"/>
              <a:t>Address </a:t>
            </a:r>
            <a:r>
              <a:rPr lang="en-US" sz="2800" b="1" dirty="0" smtClean="0"/>
              <a:t>Space</a:t>
            </a:r>
          </a:p>
          <a:p>
            <a:pPr lvl="1" fontAlgn="ctr"/>
            <a:r>
              <a:rPr lang="en-US" sz="2400" dirty="0" smtClean="0"/>
              <a:t>For IPv6 “…this </a:t>
            </a:r>
            <a:r>
              <a:rPr lang="en-US" sz="2400" dirty="0"/>
              <a:t>proposal removes the difference between PI and PA; </a:t>
            </a:r>
            <a:r>
              <a:rPr lang="en-US" sz="2400" dirty="0" smtClean="0"/>
              <a:t>sub</a:t>
            </a:r>
            <a:r>
              <a:rPr lang="en-US" sz="2400" dirty="0"/>
              <a:t>-allocation and </a:t>
            </a:r>
            <a:r>
              <a:rPr lang="en-US" sz="2400" dirty="0" smtClean="0"/>
              <a:t>Assignment”</a:t>
            </a:r>
          </a:p>
          <a:p>
            <a:pPr lvl="2" fontAlgn="ctr"/>
            <a:r>
              <a:rPr lang="en-US" sz="2000" dirty="0" smtClean="0"/>
              <a:t>Comment: “</a:t>
            </a:r>
            <a:r>
              <a:rPr lang="en-US" sz="2000" dirty="0"/>
              <a:t>I support the general direction of this proposal. If it included v4, I would still be in favor.</a:t>
            </a:r>
            <a:r>
              <a:rPr lang="en-US" sz="2000" dirty="0" smtClean="0"/>
              <a:t>”</a:t>
            </a:r>
            <a:endParaRPr lang="en-US" sz="2000" dirty="0"/>
          </a:p>
        </p:txBody>
      </p:sp>
      <p:sp>
        <p:nvSpPr>
          <p:cNvPr id="6"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60</a:t>
            </a:fld>
            <a:endParaRPr lang="en-US" dirty="0">
              <a:solidFill>
                <a:prstClr val="white"/>
              </a:solidFill>
            </a:endParaRPr>
          </a:p>
        </p:txBody>
      </p:sp>
    </p:spTree>
    <p:extLst>
      <p:ext uri="{BB962C8B-B14F-4D97-AF65-F5344CB8AC3E}">
        <p14:creationId xmlns:p14="http://schemas.microsoft.com/office/powerpoint/2010/main" val="165444049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dirty="0" smtClean="0"/>
              <a:t>2013-7 – Work </a:t>
            </a:r>
            <a:r>
              <a:rPr lang="en-US" sz="3600" dirty="0"/>
              <a:t>in Progress</a:t>
            </a:r>
            <a:r>
              <a:rPr lang="en-US" sz="3600" b="1" dirty="0" smtClean="0">
                <a:latin typeface="Century Gothic"/>
                <a:cs typeface="Century Gothic"/>
              </a:rPr>
              <a:t/>
            </a:r>
            <a:br>
              <a:rPr lang="en-US" sz="3600" b="1" dirty="0" smtClean="0">
                <a:latin typeface="Century Gothic"/>
                <a:cs typeface="Century Gothic"/>
              </a:rPr>
            </a:br>
            <a:endParaRPr lang="en-US" sz="3600" b="1" dirty="0">
              <a:latin typeface="Century Gothic"/>
              <a:cs typeface="Century Gothic"/>
            </a:endParaRPr>
          </a:p>
        </p:txBody>
      </p:sp>
      <p:sp>
        <p:nvSpPr>
          <p:cNvPr id="8" name="Text Placeholder 7"/>
          <p:cNvSpPr>
            <a:spLocks noGrp="1"/>
          </p:cNvSpPr>
          <p:nvPr>
            <p:ph type="body" idx="4294967295"/>
          </p:nvPr>
        </p:nvSpPr>
        <p:spPr>
          <a:xfrm>
            <a:off x="556344" y="914400"/>
            <a:ext cx="7887564" cy="5182371"/>
          </a:xfrm>
          <a:prstGeom prst="rect">
            <a:avLst/>
          </a:prstGeom>
        </p:spPr>
        <p:txBody>
          <a:bodyPr>
            <a:normAutofit/>
          </a:bodyPr>
          <a:lstStyle/>
          <a:p>
            <a:pPr marL="0" indent="0">
              <a:buNone/>
            </a:pPr>
            <a:r>
              <a:rPr lang="en-US" b="1" dirty="0" smtClean="0"/>
              <a:t>Draft policy still </a:t>
            </a:r>
            <a:r>
              <a:rPr lang="en-US" b="1" dirty="0"/>
              <a:t>being developed by the AC</a:t>
            </a:r>
          </a:p>
          <a:p>
            <a:pPr lvl="1"/>
            <a:r>
              <a:rPr lang="en-US" sz="2400" dirty="0"/>
              <a:t>Posted to PPML and presented for community discussion</a:t>
            </a:r>
          </a:p>
          <a:p>
            <a:pPr lvl="2"/>
            <a:r>
              <a:rPr lang="en-US" b="1" dirty="0"/>
              <a:t>Fair and Impartial Number Resource Administration?</a:t>
            </a:r>
          </a:p>
          <a:p>
            <a:pPr lvl="2"/>
            <a:r>
              <a:rPr lang="en-US" b="1" dirty="0"/>
              <a:t>Technically Sound?</a:t>
            </a:r>
          </a:p>
          <a:p>
            <a:pPr lvl="2"/>
            <a:r>
              <a:rPr lang="en-US" b="1" dirty="0"/>
              <a:t>Supported by the Community?</a:t>
            </a:r>
          </a:p>
          <a:p>
            <a:pPr lvl="1"/>
            <a:r>
              <a:rPr lang="en-US" sz="2400" dirty="0"/>
              <a:t>Staff/legal assessment to be performed upon request of AC (when draft is fully developed)</a:t>
            </a:r>
          </a:p>
          <a:p>
            <a:pPr marL="400050" lvl="2" indent="0">
              <a:buNone/>
            </a:pPr>
            <a:endParaRPr lang="en-US" dirty="0"/>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61</a:t>
            </a:fld>
            <a:endParaRPr lang="en-US" dirty="0">
              <a:solidFill>
                <a:prstClr val="white"/>
              </a:solidFill>
            </a:endParaRPr>
          </a:p>
        </p:txBody>
      </p:sp>
    </p:spTree>
    <p:extLst>
      <p:ext uri="{BB962C8B-B14F-4D97-AF65-F5344CB8AC3E}">
        <p14:creationId xmlns:p14="http://schemas.microsoft.com/office/powerpoint/2010/main" val="125755830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b="1" dirty="0" smtClean="0">
                <a:latin typeface="Century Gothic"/>
                <a:cs typeface="Century Gothic"/>
              </a:rPr>
              <a:t>2013-7 – Recent PPML Discussion</a:t>
            </a:r>
            <a:br>
              <a:rPr lang="en-US" sz="3600" b="1" dirty="0" smtClean="0">
                <a:latin typeface="Century Gothic"/>
                <a:cs typeface="Century Gothic"/>
              </a:rPr>
            </a:br>
            <a:endParaRPr lang="en-US" sz="3600" b="1" dirty="0">
              <a:latin typeface="Century Gothic"/>
              <a:cs typeface="Century Gothic"/>
            </a:endParaRPr>
          </a:p>
        </p:txBody>
      </p:sp>
      <p:sp>
        <p:nvSpPr>
          <p:cNvPr id="8" name="Text Placeholder 7"/>
          <p:cNvSpPr>
            <a:spLocks noGrp="1"/>
          </p:cNvSpPr>
          <p:nvPr>
            <p:ph type="body" idx="4294967295"/>
          </p:nvPr>
        </p:nvSpPr>
        <p:spPr>
          <a:xfrm>
            <a:off x="556344" y="1137027"/>
            <a:ext cx="7887564" cy="5182371"/>
          </a:xfrm>
          <a:prstGeom prst="rect">
            <a:avLst/>
          </a:prstGeom>
        </p:spPr>
        <p:txBody>
          <a:bodyPr>
            <a:normAutofit/>
          </a:bodyPr>
          <a:lstStyle/>
          <a:p>
            <a:pPr marL="0" lvl="1" indent="0">
              <a:buNone/>
            </a:pPr>
            <a:r>
              <a:rPr lang="en-US" dirty="0" smtClean="0"/>
              <a:t>“A unified </a:t>
            </a:r>
            <a:r>
              <a:rPr lang="en-US" dirty="0"/>
              <a:t>set of requirements is a big step in the right direction and should simplify things</a:t>
            </a:r>
            <a:r>
              <a:rPr lang="en-US" dirty="0" smtClean="0"/>
              <a:t>.”</a:t>
            </a:r>
            <a:endParaRPr lang="en-US" sz="2800" dirty="0" smtClean="0"/>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62</a:t>
            </a:fld>
            <a:endParaRPr lang="en-US" dirty="0">
              <a:solidFill>
                <a:prstClr val="white"/>
              </a:solidFill>
            </a:endParaRPr>
          </a:p>
        </p:txBody>
      </p:sp>
    </p:spTree>
    <p:extLst>
      <p:ext uri="{BB962C8B-B14F-4D97-AF65-F5344CB8AC3E}">
        <p14:creationId xmlns:p14="http://schemas.microsoft.com/office/powerpoint/2010/main" val="383483084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27959" y="3810431"/>
            <a:ext cx="7976556" cy="2386327"/>
          </a:xfrm>
        </p:spPr>
        <p:txBody>
          <a:bodyPr>
            <a:normAutofit/>
          </a:bodyPr>
          <a:lstStyle/>
          <a:p>
            <a:pPr>
              <a:lnSpc>
                <a:spcPct val="120000"/>
              </a:lnSpc>
            </a:pPr>
            <a:r>
              <a:rPr lang="en-US" sz="4400" dirty="0" smtClean="0">
                <a:solidFill>
                  <a:srgbClr val="41AAD1"/>
                </a:solidFill>
              </a:rPr>
              <a:t>Draft </a:t>
            </a:r>
            <a:r>
              <a:rPr lang="en-US" sz="4400" dirty="0">
                <a:solidFill>
                  <a:srgbClr val="41AAD1"/>
                </a:solidFill>
              </a:rPr>
              <a:t>Policy </a:t>
            </a:r>
            <a:r>
              <a:rPr lang="en-US" sz="4400" dirty="0" smtClean="0">
                <a:solidFill>
                  <a:srgbClr val="41AAD1"/>
                </a:solidFill>
              </a:rPr>
              <a:t>2013-7</a:t>
            </a:r>
            <a:r>
              <a:rPr lang="en-US" dirty="0">
                <a:solidFill>
                  <a:srgbClr val="41AAD1"/>
                </a:solidFill>
              </a:rPr>
              <a:t/>
            </a:r>
            <a:br>
              <a:rPr lang="en-US" dirty="0">
                <a:solidFill>
                  <a:srgbClr val="41AAD1"/>
                </a:solidFill>
              </a:rPr>
            </a:br>
            <a:r>
              <a:rPr lang="en-US" sz="4000" dirty="0">
                <a:solidFill>
                  <a:srgbClr val="41AAD1"/>
                </a:solidFill>
              </a:rPr>
              <a:t>Merge IPv4 ISP and End-User Requirements</a:t>
            </a:r>
            <a:endParaRPr lang="en-US" sz="3600" b="0" dirty="0">
              <a:solidFill>
                <a:srgbClr val="41AAD1"/>
              </a:solidFill>
            </a:endParaRPr>
          </a:p>
        </p:txBody>
      </p:sp>
      <p:sp>
        <p:nvSpPr>
          <p:cNvPr id="4" name="TextBox 3"/>
          <p:cNvSpPr txBox="1"/>
          <p:nvPr/>
        </p:nvSpPr>
        <p:spPr>
          <a:xfrm>
            <a:off x="5315860" y="934361"/>
            <a:ext cx="355235" cy="276999"/>
          </a:xfrm>
          <a:prstGeom prst="rect">
            <a:avLst/>
          </a:prstGeom>
          <a:noFill/>
        </p:spPr>
        <p:txBody>
          <a:bodyPr wrap="none" rtlCol="0">
            <a:spAutoFit/>
          </a:bodyPr>
          <a:lstStyle/>
          <a:p>
            <a:r>
              <a:rPr lang="en-US" sz="1200" dirty="0" smtClean="0">
                <a:solidFill>
                  <a:srgbClr val="FFFFFF"/>
                </a:solidFill>
                <a:latin typeface="Century Gothic"/>
                <a:cs typeface="Century Gothic"/>
              </a:rPr>
              <a:t>59</a:t>
            </a:r>
            <a:endParaRPr lang="en-US" sz="1200" dirty="0">
              <a:solidFill>
                <a:srgbClr val="FFFFFF"/>
              </a:solidFill>
              <a:latin typeface="Century Gothic"/>
              <a:cs typeface="Century Gothic"/>
            </a:endParaRPr>
          </a:p>
        </p:txBody>
      </p:sp>
    </p:spTree>
    <p:extLst>
      <p:ext uri="{BB962C8B-B14F-4D97-AF65-F5344CB8AC3E}">
        <p14:creationId xmlns:p14="http://schemas.microsoft.com/office/powerpoint/2010/main" val="354566384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b="1" dirty="0" smtClean="0">
                <a:latin typeface="Century Gothic"/>
                <a:cs typeface="Century Gothic"/>
              </a:rPr>
              <a:t>2013-7 – </a:t>
            </a:r>
            <a:r>
              <a:rPr lang="en-US" sz="3600" dirty="0" smtClean="0"/>
              <a:t>Rationale</a:t>
            </a:r>
            <a:endParaRPr lang="en-US" sz="3600" b="1" dirty="0">
              <a:latin typeface="Century Gothic"/>
              <a:cs typeface="Century Gothic"/>
            </a:endParaRPr>
          </a:p>
        </p:txBody>
      </p:sp>
      <p:sp>
        <p:nvSpPr>
          <p:cNvPr id="8" name="Text Placeholder 7"/>
          <p:cNvSpPr>
            <a:spLocks noGrp="1"/>
          </p:cNvSpPr>
          <p:nvPr>
            <p:ph type="body" idx="4294967295"/>
          </p:nvPr>
        </p:nvSpPr>
        <p:spPr>
          <a:xfrm>
            <a:off x="556344" y="1137027"/>
            <a:ext cx="7887564" cy="5182371"/>
          </a:xfrm>
          <a:prstGeom prst="rect">
            <a:avLst/>
          </a:prstGeom>
        </p:spPr>
        <p:txBody>
          <a:bodyPr>
            <a:normAutofit fontScale="85000" lnSpcReduction="20000"/>
          </a:bodyPr>
          <a:lstStyle/>
          <a:p>
            <a:pPr marL="0" lvl="1" indent="0">
              <a:buNone/>
            </a:pPr>
            <a:r>
              <a:rPr lang="en-US" dirty="0" smtClean="0"/>
              <a:t>The policy experience report at </a:t>
            </a:r>
            <a:r>
              <a:rPr lang="en-US" dirty="0" err="1" smtClean="0"/>
              <a:t>ARIN</a:t>
            </a:r>
            <a:r>
              <a:rPr lang="en-US" dirty="0" smtClean="0"/>
              <a:t> 31, and subsequent discussions, have highlighted that:</a:t>
            </a:r>
          </a:p>
          <a:p>
            <a:pPr marL="457200" lvl="1" indent="-457200"/>
            <a:r>
              <a:rPr lang="en-US" dirty="0" smtClean="0"/>
              <a:t>While </a:t>
            </a:r>
            <a:r>
              <a:rPr lang="en-US" dirty="0"/>
              <a:t>many aspects of policy are the </a:t>
            </a:r>
            <a:r>
              <a:rPr lang="en-US" dirty="0" smtClean="0"/>
              <a:t>same for ISPs and end-users, there is enough of a difference (i.e. </a:t>
            </a:r>
            <a:r>
              <a:rPr lang="en-US" dirty="0"/>
              <a:t>on </a:t>
            </a:r>
            <a:r>
              <a:rPr lang="en-US" dirty="0" smtClean="0"/>
              <a:t>the size of allocations/assignments) to push applicants for a favorable definition.</a:t>
            </a:r>
          </a:p>
          <a:p>
            <a:pPr marL="457200" lvl="1" indent="-457200"/>
            <a:r>
              <a:rPr lang="en-US" dirty="0"/>
              <a:t>The </a:t>
            </a:r>
            <a:r>
              <a:rPr lang="en-US" dirty="0" err="1" smtClean="0"/>
              <a:t>NRPM</a:t>
            </a:r>
            <a:r>
              <a:rPr lang="en-US" dirty="0" smtClean="0"/>
              <a:t> has </a:t>
            </a:r>
            <a:r>
              <a:rPr lang="en-US" dirty="0"/>
              <a:t>become an unnecessarily complex document as a result of quickly evolving requirements</a:t>
            </a:r>
            <a:r>
              <a:rPr lang="en-US" dirty="0" smtClean="0"/>
              <a:t>.</a:t>
            </a:r>
          </a:p>
          <a:p>
            <a:pPr marL="457200" lvl="1" indent="-457200"/>
            <a:r>
              <a:rPr lang="en-US" dirty="0" smtClean="0"/>
              <a:t>Small networks may not qualify for transfers and have no way to get space after </a:t>
            </a:r>
            <a:r>
              <a:rPr lang="en-US" dirty="0" err="1" smtClean="0"/>
              <a:t>ARIN’s</a:t>
            </a:r>
            <a:r>
              <a:rPr lang="en-US" dirty="0" smtClean="0"/>
              <a:t> free pool runs out.</a:t>
            </a:r>
          </a:p>
          <a:p>
            <a:pPr marL="0" lvl="1" indent="0">
              <a:buNone/>
            </a:pPr>
            <a:r>
              <a:rPr lang="en-US" dirty="0" smtClean="0"/>
              <a:t>This </a:t>
            </a:r>
            <a:r>
              <a:rPr lang="en-US" dirty="0"/>
              <a:t>proposal is an attempt to simplify one part of the document in a way that is easily understood even though it intentionally leaves other parts unresolved. This was done to keep the scope to something that could realistically be discussed. </a:t>
            </a:r>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64</a:t>
            </a:fld>
            <a:endParaRPr lang="en-US" dirty="0">
              <a:solidFill>
                <a:prstClr val="white"/>
              </a:solidFill>
            </a:endParaRPr>
          </a:p>
        </p:txBody>
      </p:sp>
    </p:spTree>
    <p:extLst>
      <p:ext uri="{BB962C8B-B14F-4D97-AF65-F5344CB8AC3E}">
        <p14:creationId xmlns:p14="http://schemas.microsoft.com/office/powerpoint/2010/main" val="840672691"/>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b="1" dirty="0" smtClean="0">
                <a:latin typeface="Century Gothic"/>
                <a:cs typeface="Century Gothic"/>
              </a:rPr>
              <a:t>2013-7 – </a:t>
            </a:r>
            <a:r>
              <a:rPr lang="en-US" sz="3600" dirty="0" smtClean="0"/>
              <a:t>Status</a:t>
            </a:r>
            <a:endParaRPr lang="en-US" sz="3600" b="1" dirty="0">
              <a:latin typeface="Century Gothic"/>
              <a:cs typeface="Century Gothic"/>
            </a:endParaRPr>
          </a:p>
        </p:txBody>
      </p:sp>
      <p:sp>
        <p:nvSpPr>
          <p:cNvPr id="8" name="Text Placeholder 7"/>
          <p:cNvSpPr>
            <a:spLocks noGrp="1"/>
          </p:cNvSpPr>
          <p:nvPr>
            <p:ph type="body" idx="4294967295"/>
          </p:nvPr>
        </p:nvSpPr>
        <p:spPr>
          <a:xfrm>
            <a:off x="556344" y="1137027"/>
            <a:ext cx="7887564" cy="5182371"/>
          </a:xfrm>
          <a:prstGeom prst="rect">
            <a:avLst/>
          </a:prstGeom>
        </p:spPr>
        <p:txBody>
          <a:bodyPr>
            <a:normAutofit/>
          </a:bodyPr>
          <a:lstStyle/>
          <a:p>
            <a:pPr marL="0" lvl="1" indent="0">
              <a:buNone/>
            </a:pPr>
            <a:r>
              <a:rPr lang="en-US" sz="2800" dirty="0" smtClean="0"/>
              <a:t>2013-7 is a Draft Policy (not a Recommended Draft), which means the AC will not be sending it to las</a:t>
            </a:r>
            <a:r>
              <a:rPr lang="en-US" dirty="0" smtClean="0"/>
              <a:t>t call immediately after this meeting.</a:t>
            </a:r>
          </a:p>
          <a:p>
            <a:pPr marL="0" lvl="1" indent="0">
              <a:buNone/>
            </a:pPr>
            <a:endParaRPr lang="en-US" sz="2800" dirty="0" smtClean="0"/>
          </a:p>
          <a:p>
            <a:pPr marL="0" lvl="1" indent="0">
              <a:buNone/>
            </a:pPr>
            <a:r>
              <a:rPr lang="en-US" sz="2800" dirty="0" smtClean="0"/>
              <a:t>Instead, we are seeking community feedback on the policy, so it can be more fully developed and discussed, and possibly recommended for adoption after a future PPM/</a:t>
            </a:r>
            <a:r>
              <a:rPr lang="en-US" sz="2800" dirty="0" err="1" smtClean="0"/>
              <a:t>PPC</a:t>
            </a:r>
            <a:r>
              <a:rPr lang="en-US" sz="2800" dirty="0" smtClean="0"/>
              <a:t>.</a:t>
            </a:r>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65</a:t>
            </a:fld>
            <a:endParaRPr lang="en-US" dirty="0">
              <a:solidFill>
                <a:prstClr val="white"/>
              </a:solidFill>
            </a:endParaRPr>
          </a:p>
        </p:txBody>
      </p:sp>
    </p:spTree>
    <p:extLst>
      <p:ext uri="{BB962C8B-B14F-4D97-AF65-F5344CB8AC3E}">
        <p14:creationId xmlns:p14="http://schemas.microsoft.com/office/powerpoint/2010/main" val="165755870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74649"/>
            <a:ext cx="7696200" cy="714375"/>
          </a:xfrm>
        </p:spPr>
        <p:txBody>
          <a:bodyPr>
            <a:noAutofit/>
          </a:bodyPr>
          <a:lstStyle/>
          <a:p>
            <a:r>
              <a:rPr lang="en-US" sz="3600" b="1" dirty="0" smtClean="0">
                <a:latin typeface="Century Gothic"/>
                <a:cs typeface="Century Gothic"/>
              </a:rPr>
              <a:t>2013-7 – Summary of changes</a:t>
            </a:r>
            <a:endParaRPr lang="en-US" sz="3600" b="1" dirty="0">
              <a:latin typeface="Century Gothic"/>
              <a:cs typeface="Century Gothic"/>
            </a:endParaRPr>
          </a:p>
        </p:txBody>
      </p:sp>
      <p:sp>
        <p:nvSpPr>
          <p:cNvPr id="5" name="Slide Number Placeholder 4"/>
          <p:cNvSpPr txBox="1">
            <a:spLocks/>
          </p:cNvSpPr>
          <p:nvPr/>
        </p:nvSpPr>
        <p:spPr>
          <a:xfrm>
            <a:off x="6593694" y="906462"/>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66</a:t>
            </a:fld>
            <a:endParaRPr lang="en-US" dirty="0">
              <a:solidFill>
                <a:prstClr val="white"/>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616607789"/>
              </p:ext>
            </p:extLst>
          </p:nvPr>
        </p:nvGraphicFramePr>
        <p:xfrm>
          <a:off x="261863" y="1164956"/>
          <a:ext cx="8680827" cy="4737354"/>
        </p:xfrm>
        <a:graphic>
          <a:graphicData uri="http://schemas.openxmlformats.org/drawingml/2006/table">
            <a:tbl>
              <a:tblPr firstRow="1" bandRow="1">
                <a:tableStyleId>{5C22544A-7EE6-4342-B048-85BDC9FD1C3A}</a:tableStyleId>
              </a:tblPr>
              <a:tblGrid>
                <a:gridCol w="1937803"/>
                <a:gridCol w="2042548"/>
                <a:gridCol w="2396065"/>
                <a:gridCol w="2304411"/>
              </a:tblGrid>
              <a:tr h="606387">
                <a:tc>
                  <a:txBody>
                    <a:bodyPr/>
                    <a:lstStyle/>
                    <a:p>
                      <a:pPr algn="ctr"/>
                      <a:endParaRPr lang="en-US" sz="14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tcPr>
                </a:tc>
                <a:tc>
                  <a:txBody>
                    <a:bodyPr/>
                    <a:lstStyle/>
                    <a:p>
                      <a:pPr algn="ctr"/>
                      <a:r>
                        <a:rPr lang="en-US" sz="1400" dirty="0" smtClean="0"/>
                        <a:t>Existing</a:t>
                      </a:r>
                      <a:r>
                        <a:rPr lang="en-US" sz="1400" baseline="0" dirty="0" smtClean="0"/>
                        <a:t> End User Policy</a:t>
                      </a:r>
                      <a:endParaRPr lang="en-US" sz="1400" dirty="0"/>
                    </a:p>
                  </a:txBody>
                  <a:tcPr>
                    <a:lnL w="12700" cap="flat" cmpd="sng" algn="ctr">
                      <a:solidFill>
                        <a:srgbClr val="4F81BD"/>
                      </a:solidFill>
                      <a:prstDash val="solid"/>
                      <a:round/>
                      <a:headEnd type="none" w="med" len="med"/>
                      <a:tailEnd type="none" w="med" len="med"/>
                    </a:lnL>
                    <a:lnT w="12700" cap="flat" cmpd="sng" algn="ctr">
                      <a:solidFill>
                        <a:srgbClr val="4F81BD"/>
                      </a:solidFill>
                      <a:prstDash val="solid"/>
                      <a:round/>
                      <a:headEnd type="none" w="med" len="med"/>
                      <a:tailEnd type="none" w="med" len="med"/>
                    </a:lnT>
                  </a:tcPr>
                </a:tc>
                <a:tc>
                  <a:txBody>
                    <a:bodyPr/>
                    <a:lstStyle/>
                    <a:p>
                      <a:pPr algn="ctr"/>
                      <a:r>
                        <a:rPr lang="en-US" sz="1400" dirty="0" smtClean="0"/>
                        <a:t>Existing LIR/ISP Policy</a:t>
                      </a:r>
                      <a:endParaRPr lang="en-US" sz="1400" dirty="0"/>
                    </a:p>
                  </a:txBody>
                  <a:tcPr>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tcPr>
                </a:tc>
                <a:tc>
                  <a:txBody>
                    <a:bodyPr/>
                    <a:lstStyle/>
                    <a:p>
                      <a:pPr algn="ctr"/>
                      <a:r>
                        <a:rPr lang="en-US" sz="1400" dirty="0" smtClean="0"/>
                        <a:t>Proposed Changes</a:t>
                      </a:r>
                      <a:endParaRPr lang="en-US" sz="14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tcPr>
                </a:tc>
              </a:tr>
              <a:tr h="693983">
                <a:tc>
                  <a:txBody>
                    <a:bodyPr/>
                    <a:lstStyle/>
                    <a:p>
                      <a:r>
                        <a:rPr lang="en-US" sz="1400" dirty="0" smtClean="0"/>
                        <a:t>Minimum initial allocation/assignment</a:t>
                      </a:r>
                      <a:endParaRPr lang="en-US" sz="14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tcPr>
                </a:tc>
                <a:tc>
                  <a:txBody>
                    <a:bodyPr/>
                    <a:lstStyle/>
                    <a:p>
                      <a:pPr marL="285750" indent="-285750">
                        <a:buFont typeface="Arial"/>
                        <a:buChar char="•"/>
                      </a:pPr>
                      <a:r>
                        <a:rPr lang="en-US" sz="1400" dirty="0" smtClean="0"/>
                        <a:t>/20 single-homed</a:t>
                      </a:r>
                    </a:p>
                    <a:p>
                      <a:pPr marL="285750" indent="-285750">
                        <a:buFont typeface="Arial"/>
                        <a:buChar char="•"/>
                      </a:pPr>
                      <a:r>
                        <a:rPr lang="en-US" sz="1400" dirty="0" smtClean="0"/>
                        <a:t>/24 multi-homed</a:t>
                      </a:r>
                      <a:endParaRPr lang="en-US" sz="1400" dirty="0"/>
                    </a:p>
                  </a:txBody>
                  <a:tcPr>
                    <a:lnL w="12700" cap="flat" cmpd="sng" algn="ctr">
                      <a:solidFill>
                        <a:srgbClr val="4F81BD"/>
                      </a:solidFill>
                      <a:prstDash val="solid"/>
                      <a:round/>
                      <a:headEnd type="none" w="med" len="med"/>
                      <a:tailEnd type="none" w="med" len="med"/>
                    </a:lnL>
                  </a:tcPr>
                </a:tc>
                <a:tc>
                  <a:txBody>
                    <a:bodyPr/>
                    <a:lstStyle/>
                    <a:p>
                      <a:pPr marL="285750" indent="-285750">
                        <a:buFont typeface="Arial"/>
                        <a:buChar char="•"/>
                      </a:pPr>
                      <a:r>
                        <a:rPr lang="en-US" sz="1400" dirty="0" smtClean="0"/>
                        <a:t>/20 single-homed</a:t>
                      </a:r>
                    </a:p>
                    <a:p>
                      <a:pPr marL="285750" indent="-285750">
                        <a:buFont typeface="Arial"/>
                        <a:buChar char="•"/>
                      </a:pPr>
                      <a:r>
                        <a:rPr lang="en-US" sz="1400" dirty="0" smtClean="0"/>
                        <a:t>/22 multi-homed</a:t>
                      </a:r>
                      <a:endParaRPr lang="en-US" sz="1400" dirty="0"/>
                    </a:p>
                  </a:txBody>
                  <a:tcPr>
                    <a:lnR w="12700" cap="flat" cmpd="sng" algn="ctr">
                      <a:solidFill>
                        <a:srgbClr val="4F81BD"/>
                      </a:solidFill>
                      <a:prstDash val="solid"/>
                      <a:round/>
                      <a:headEnd type="none" w="med" len="med"/>
                      <a:tailEnd type="none" w="med" len="med"/>
                    </a:lnR>
                  </a:tcPr>
                </a:tc>
                <a:tc>
                  <a:txBody>
                    <a:bodyPr/>
                    <a:lstStyle/>
                    <a:p>
                      <a:pPr marL="285750" indent="-285750">
                        <a:buFont typeface="Arial"/>
                        <a:buChar char="•"/>
                      </a:pPr>
                      <a:r>
                        <a:rPr lang="en-US" sz="1400" dirty="0" smtClean="0"/>
                        <a:t>/22 single-homed</a:t>
                      </a:r>
                    </a:p>
                    <a:p>
                      <a:pPr marL="285750" indent="-285750">
                        <a:buFont typeface="Arial"/>
                        <a:buChar char="•"/>
                      </a:pPr>
                      <a:r>
                        <a:rPr lang="en-US" sz="1400" dirty="0" smtClean="0"/>
                        <a:t>/24</a:t>
                      </a:r>
                      <a:r>
                        <a:rPr lang="en-US" sz="1400" baseline="0" dirty="0" smtClean="0"/>
                        <a:t> multi-homed</a:t>
                      </a:r>
                      <a:endParaRPr lang="en-US" sz="14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tcPr>
                </a:tc>
              </a:tr>
              <a:tr h="1676037">
                <a:tc>
                  <a:txBody>
                    <a:bodyPr/>
                    <a:lstStyle/>
                    <a:p>
                      <a:r>
                        <a:rPr lang="en-US" sz="1400" dirty="0" smtClean="0"/>
                        <a:t>Utilization requirements for initial request</a:t>
                      </a:r>
                      <a:endParaRPr lang="en-US" sz="14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tcPr>
                </a:tc>
                <a:tc>
                  <a:txBody>
                    <a:bodyPr/>
                    <a:lstStyle/>
                    <a:p>
                      <a:pPr marL="285750" indent="-285750">
                        <a:buFont typeface="Arial"/>
                        <a:buChar char="•"/>
                      </a:pPr>
                      <a:r>
                        <a:rPr lang="en-US" sz="1400" dirty="0" smtClean="0"/>
                        <a:t>25% immediately</a:t>
                      </a:r>
                      <a:r>
                        <a:rPr lang="en-US" sz="1400" baseline="0" dirty="0" smtClean="0"/>
                        <a:t> utilized with a 50% utilization within a year. </a:t>
                      </a:r>
                      <a:endParaRPr lang="en-US" sz="1400" dirty="0"/>
                    </a:p>
                  </a:txBody>
                  <a:tcPr>
                    <a:lnL w="12700" cap="flat" cmpd="sng" algn="ctr">
                      <a:solidFill>
                        <a:srgbClr val="4F81BD"/>
                      </a:solidFill>
                      <a:prstDash val="solid"/>
                      <a:round/>
                      <a:headEnd type="none" w="med" len="med"/>
                      <a:tailEnd type="none" w="med" len="med"/>
                    </a:ln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1400" dirty="0" smtClean="0"/>
                        <a:t>Fully utilized a single-homed</a:t>
                      </a:r>
                      <a:r>
                        <a:rPr lang="en-US" sz="1400" baseline="0" dirty="0" smtClean="0"/>
                        <a:t> </a:t>
                      </a:r>
                      <a:r>
                        <a:rPr lang="en-US" sz="1400" dirty="0" smtClean="0"/>
                        <a:t>/20 from upstream provider with a three</a:t>
                      </a:r>
                      <a:r>
                        <a:rPr lang="en-US" sz="1400" baseline="0" dirty="0" smtClean="0"/>
                        <a:t> month plan</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1400" dirty="0" smtClean="0"/>
                        <a:t>Utilize</a:t>
                      </a:r>
                      <a:r>
                        <a:rPr lang="en-US" sz="1400" baseline="0" dirty="0" smtClean="0"/>
                        <a:t> 50% of previous multi-homed assignments of at least a /22</a:t>
                      </a:r>
                      <a:endParaRPr lang="en-US" sz="1400" dirty="0" smtClean="0"/>
                    </a:p>
                  </a:txBody>
                  <a:tcPr>
                    <a:lnR w="12700" cap="flat" cmpd="sng" algn="ctr">
                      <a:solidFill>
                        <a:srgbClr val="4F81BD"/>
                      </a:solidFill>
                      <a:prstDash val="solid"/>
                      <a:round/>
                      <a:headEnd type="none" w="med" len="med"/>
                      <a:tailEnd type="none" w="med" len="med"/>
                    </a:lnR>
                  </a:tcPr>
                </a:tc>
                <a:tc>
                  <a:txBody>
                    <a:bodyPr/>
                    <a:lstStyle/>
                    <a:p>
                      <a:pPr marL="285750" indent="-285750">
                        <a:buFont typeface="Arial"/>
                        <a:buChar char="•"/>
                      </a:pPr>
                      <a:r>
                        <a:rPr lang="en-US" sz="1400" dirty="0" smtClean="0"/>
                        <a:t>Initial block</a:t>
                      </a:r>
                      <a:r>
                        <a:rPr lang="en-US" sz="1400" baseline="0" dirty="0" smtClean="0"/>
                        <a:t> would be 80% utilized within three months</a:t>
                      </a:r>
                      <a:endParaRPr lang="en-US" sz="14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tcPr>
                </a:tc>
              </a:tr>
              <a:tr h="1073710">
                <a:tc>
                  <a:txBody>
                    <a:bodyPr/>
                    <a:lstStyle/>
                    <a:p>
                      <a:r>
                        <a:rPr lang="en-US" sz="1400" dirty="0" smtClean="0"/>
                        <a:t>Utilization</a:t>
                      </a:r>
                      <a:r>
                        <a:rPr lang="en-US" sz="1400" baseline="0" dirty="0" smtClean="0"/>
                        <a:t> requirements for subsequent request</a:t>
                      </a:r>
                      <a:endParaRPr lang="en-US" sz="14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tcPr>
                </a:tc>
                <a:tc>
                  <a:txBody>
                    <a:bodyPr/>
                    <a:lstStyle/>
                    <a:p>
                      <a:pPr marL="285750" indent="-285750">
                        <a:buFont typeface="Arial"/>
                        <a:buChar char="•"/>
                      </a:pPr>
                      <a:r>
                        <a:rPr lang="en-US" sz="1400" dirty="0" smtClean="0"/>
                        <a:t>At least</a:t>
                      </a:r>
                      <a:r>
                        <a:rPr lang="en-US" sz="1400" baseline="0" dirty="0" smtClean="0"/>
                        <a:t> 80% utilization on all previous assignments</a:t>
                      </a:r>
                      <a:endParaRPr lang="en-US" sz="1400" dirty="0"/>
                    </a:p>
                  </a:txBody>
                  <a:tcPr>
                    <a:lnL w="12700" cap="flat" cmpd="sng" algn="ctr">
                      <a:solidFill>
                        <a:srgbClr val="4F81BD"/>
                      </a:solidFill>
                      <a:prstDash val="solid"/>
                      <a:round/>
                      <a:headEnd type="none" w="med" len="med"/>
                      <a:tailEnd type="none" w="med" len="med"/>
                    </a:lnL>
                  </a:tcPr>
                </a:tc>
                <a:tc>
                  <a:txBody>
                    <a:bodyPr/>
                    <a:lstStyle/>
                    <a:p>
                      <a:pPr marL="285750" indent="-285750">
                        <a:buFont typeface="Arial"/>
                        <a:buChar char="•"/>
                      </a:pPr>
                      <a:r>
                        <a:rPr lang="en-US" sz="1400" dirty="0" smtClean="0"/>
                        <a:t>All previous allocations and 80% of most</a:t>
                      </a:r>
                      <a:r>
                        <a:rPr lang="en-US" sz="1400" baseline="0" dirty="0" smtClean="0"/>
                        <a:t> recent allocation</a:t>
                      </a:r>
                      <a:endParaRPr lang="en-US" sz="1400" dirty="0"/>
                    </a:p>
                  </a:txBody>
                  <a:tcPr>
                    <a:lnR w="12700" cap="flat" cmpd="sng" algn="ctr">
                      <a:solidFill>
                        <a:srgbClr val="4F81BD"/>
                      </a:solidFill>
                      <a:prstDash val="solid"/>
                      <a:round/>
                      <a:headEnd type="none" w="med" len="med"/>
                      <a:tailEnd type="none" w="med" len="med"/>
                    </a:lnR>
                  </a:tcPr>
                </a:tc>
                <a:tc>
                  <a:txBody>
                    <a:bodyPr/>
                    <a:lstStyle/>
                    <a:p>
                      <a:pPr marL="285750" indent="-285750">
                        <a:buFont typeface="Arial"/>
                        <a:buChar char="•"/>
                      </a:pPr>
                      <a:r>
                        <a:rPr lang="en-US" sz="1400" dirty="0" smtClean="0"/>
                        <a:t>All previous allocations and 80% of most recent allocation/assignment</a:t>
                      </a:r>
                      <a:endParaRPr lang="en-US" sz="14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tcPr>
                </a:tc>
              </a:tr>
              <a:tr h="687237">
                <a:tc>
                  <a:txBody>
                    <a:bodyPr/>
                    <a:lstStyle/>
                    <a:p>
                      <a:r>
                        <a:rPr lang="en-US" sz="1400" baseline="0" dirty="0" smtClean="0"/>
                        <a:t>Amount or timeframe of subsequent requests</a:t>
                      </a:r>
                      <a:endParaRPr lang="en-US" sz="14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B w="12700" cap="flat" cmpd="sng" algn="ctr">
                      <a:solidFill>
                        <a:srgbClr val="4F81BD"/>
                      </a:solidFill>
                      <a:prstDash val="solid"/>
                      <a:round/>
                      <a:headEnd type="none" w="med" len="med"/>
                      <a:tailEnd type="none" w="med" len="med"/>
                    </a:lnB>
                  </a:tcPr>
                </a:tc>
                <a:tc>
                  <a:txBody>
                    <a:bodyPr/>
                    <a:lstStyle/>
                    <a:p>
                      <a:pPr marL="285750" indent="-285750">
                        <a:buFont typeface="Arial"/>
                        <a:buChar char="•"/>
                      </a:pPr>
                      <a:r>
                        <a:rPr lang="en-US" sz="1400" baseline="0" dirty="0" smtClean="0"/>
                        <a:t>12 months 50% utilized</a:t>
                      </a:r>
                      <a:endParaRPr lang="en-US" sz="1400" dirty="0"/>
                    </a:p>
                  </a:txBody>
                  <a:tcPr>
                    <a:lnL w="12700" cap="flat" cmpd="sng" algn="ctr">
                      <a:solidFill>
                        <a:srgbClr val="4F81BD"/>
                      </a:solidFill>
                      <a:prstDash val="solid"/>
                      <a:round/>
                      <a:headEnd type="none" w="med" len="med"/>
                      <a:tailEnd type="none" w="med" len="med"/>
                    </a:lnL>
                    <a:lnB w="12700" cap="flat" cmpd="sng" algn="ctr">
                      <a:solidFill>
                        <a:srgbClr val="4F81BD"/>
                      </a:solidFill>
                      <a:prstDash val="solid"/>
                      <a:round/>
                      <a:headEnd type="none" w="med" len="med"/>
                      <a:tailEnd type="none" w="med" len="med"/>
                    </a:lnB>
                  </a:tcPr>
                </a:tc>
                <a:tc>
                  <a:txBody>
                    <a:bodyPr/>
                    <a:lstStyle/>
                    <a:p>
                      <a:pPr marL="285750" indent="-285750">
                        <a:buFont typeface="Arial"/>
                        <a:buChar char="•"/>
                      </a:pPr>
                      <a:r>
                        <a:rPr lang="en-US" sz="1400" dirty="0" smtClean="0"/>
                        <a:t>Request up to 3 months</a:t>
                      </a:r>
                      <a:endParaRPr lang="en-US" sz="1400" baseline="0" dirty="0" smtClean="0"/>
                    </a:p>
                  </a:txBody>
                  <a:tcPr>
                    <a:lnR w="12700" cap="flat" cmpd="sng" algn="ctr">
                      <a:solidFill>
                        <a:srgbClr val="4F81BD"/>
                      </a:solidFill>
                      <a:prstDash val="solid"/>
                      <a:round/>
                      <a:headEnd type="none" w="med" len="med"/>
                      <a:tailEnd type="none" w="med" len="med"/>
                    </a:lnR>
                    <a:lnB w="12700" cap="flat" cmpd="sng" algn="ctr">
                      <a:solidFill>
                        <a:srgbClr val="4F81BD"/>
                      </a:solidFill>
                      <a:prstDash val="solid"/>
                      <a:round/>
                      <a:headEnd type="none" w="med" len="med"/>
                      <a:tailEnd type="none" w="med" len="med"/>
                    </a:lnB>
                  </a:tcPr>
                </a:tc>
                <a:tc>
                  <a:txBody>
                    <a:bodyPr/>
                    <a:lstStyle/>
                    <a:p>
                      <a:pPr marL="285750" indent="-285750">
                        <a:buFont typeface="Arial"/>
                        <a:buChar char="•"/>
                      </a:pPr>
                      <a:r>
                        <a:rPr lang="en-US" sz="1400" dirty="0" smtClean="0"/>
                        <a:t>Request up to 12 months</a:t>
                      </a:r>
                      <a:endParaRPr lang="en-US" sz="14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B w="12700" cap="flat" cmpd="sng" algn="ctr">
                      <a:solidFill>
                        <a:srgbClr val="4F81B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66782604"/>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b="1" dirty="0" smtClean="0">
                <a:latin typeface="Century Gothic"/>
                <a:cs typeface="Century Gothic"/>
              </a:rPr>
              <a:t>2013-7 – </a:t>
            </a:r>
            <a:r>
              <a:rPr lang="en-US" sz="3600" dirty="0" smtClean="0"/>
              <a:t>Feedback needed</a:t>
            </a:r>
            <a:endParaRPr lang="en-US" sz="3600" b="1" dirty="0">
              <a:latin typeface="Century Gothic"/>
              <a:cs typeface="Century Gothic"/>
            </a:endParaRPr>
          </a:p>
        </p:txBody>
      </p:sp>
      <p:sp>
        <p:nvSpPr>
          <p:cNvPr id="8" name="Text Placeholder 7"/>
          <p:cNvSpPr>
            <a:spLocks noGrp="1"/>
          </p:cNvSpPr>
          <p:nvPr>
            <p:ph type="body" idx="4294967295"/>
          </p:nvPr>
        </p:nvSpPr>
        <p:spPr>
          <a:xfrm>
            <a:off x="556344" y="1137027"/>
            <a:ext cx="7887564" cy="5182371"/>
          </a:xfrm>
          <a:prstGeom prst="rect">
            <a:avLst/>
          </a:prstGeom>
        </p:spPr>
        <p:txBody>
          <a:bodyPr>
            <a:normAutofit/>
          </a:bodyPr>
          <a:lstStyle/>
          <a:p>
            <a:pPr marL="0" lvl="1" indent="0">
              <a:buNone/>
            </a:pPr>
            <a:r>
              <a:rPr lang="en-US" dirty="0" smtClean="0"/>
              <a:t>To further develop 2013-7, the AC needs feedback on questions like these:</a:t>
            </a:r>
          </a:p>
          <a:p>
            <a:pPr marL="457200" lvl="1" indent="-457200"/>
            <a:r>
              <a:rPr lang="en-US" sz="2800" dirty="0" smtClean="0"/>
              <a:t>Do you agree with the idea behind this policy?</a:t>
            </a:r>
          </a:p>
          <a:p>
            <a:pPr marL="457200" lvl="1" indent="-457200"/>
            <a:r>
              <a:rPr lang="en-US" dirty="0" smtClean="0"/>
              <a:t>Which requirements should we use in each case (when ISP and End User requirements are different)?</a:t>
            </a:r>
          </a:p>
          <a:p>
            <a:pPr marL="457200" lvl="1" indent="-457200"/>
            <a:r>
              <a:rPr lang="en-US" sz="2800" dirty="0" smtClean="0"/>
              <a:t>What distinctions should remain between </a:t>
            </a:r>
            <a:r>
              <a:rPr lang="en-US" sz="2800" dirty="0" err="1" smtClean="0"/>
              <a:t>LIR</a:t>
            </a:r>
            <a:r>
              <a:rPr lang="en-US" sz="2800" dirty="0" smtClean="0"/>
              <a:t>/ISPs and End Users?</a:t>
            </a:r>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67</a:t>
            </a:fld>
            <a:endParaRPr lang="en-US" dirty="0">
              <a:solidFill>
                <a:prstClr val="white"/>
              </a:solidFill>
            </a:endParaRPr>
          </a:p>
        </p:txBody>
      </p:sp>
    </p:spTree>
    <p:extLst>
      <p:ext uri="{BB962C8B-B14F-4D97-AF65-F5344CB8AC3E}">
        <p14:creationId xmlns:p14="http://schemas.microsoft.com/office/powerpoint/2010/main" val="217858067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b="1" dirty="0" smtClean="0">
                <a:latin typeface="Century Gothic"/>
                <a:cs typeface="Century Gothic"/>
              </a:rPr>
              <a:t>2013-7 – </a:t>
            </a:r>
            <a:r>
              <a:rPr lang="en-US" sz="3600" dirty="0" smtClean="0"/>
              <a:t>Discussion</a:t>
            </a:r>
            <a:endParaRPr lang="en-US" sz="3600" b="1" dirty="0">
              <a:latin typeface="Century Gothic"/>
              <a:cs typeface="Century Gothic"/>
            </a:endParaRPr>
          </a:p>
        </p:txBody>
      </p:sp>
      <p:sp>
        <p:nvSpPr>
          <p:cNvPr id="8" name="Text Placeholder 7"/>
          <p:cNvSpPr>
            <a:spLocks noGrp="1"/>
          </p:cNvSpPr>
          <p:nvPr>
            <p:ph type="body" idx="4294967295"/>
          </p:nvPr>
        </p:nvSpPr>
        <p:spPr>
          <a:xfrm>
            <a:off x="556344" y="1137027"/>
            <a:ext cx="7887564" cy="5182371"/>
          </a:xfrm>
          <a:prstGeom prst="rect">
            <a:avLst/>
          </a:prstGeom>
        </p:spPr>
        <p:txBody>
          <a:bodyPr>
            <a:noAutofit/>
          </a:bodyPr>
          <a:lstStyle/>
          <a:p>
            <a:pPr marL="0" lvl="1" indent="0" algn="ctr">
              <a:buNone/>
            </a:pPr>
            <a:r>
              <a:rPr lang="en-US" sz="34400" dirty="0" smtClean="0"/>
              <a:t>?</a:t>
            </a:r>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68</a:t>
            </a:fld>
            <a:endParaRPr lang="en-US" dirty="0">
              <a:solidFill>
                <a:prstClr val="white"/>
              </a:solidFill>
            </a:endParaRPr>
          </a:p>
        </p:txBody>
      </p:sp>
    </p:spTree>
    <p:extLst>
      <p:ext uri="{BB962C8B-B14F-4D97-AF65-F5344CB8AC3E}">
        <p14:creationId xmlns:p14="http://schemas.microsoft.com/office/powerpoint/2010/main" val="322417694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b="1" dirty="0" smtClean="0">
                <a:latin typeface="Century Gothic"/>
                <a:cs typeface="Century Gothic"/>
              </a:rPr>
              <a:t>2013-7 – </a:t>
            </a:r>
            <a:r>
              <a:rPr lang="en-US" sz="3600" b="1" dirty="0" err="1" smtClean="0">
                <a:latin typeface="Century Gothic"/>
                <a:cs typeface="Century Gothic"/>
              </a:rPr>
              <a:t>NRPM</a:t>
            </a:r>
            <a:r>
              <a:rPr lang="en-US" sz="3600" b="1" dirty="0" smtClean="0">
                <a:latin typeface="Century Gothic"/>
                <a:cs typeface="Century Gothic"/>
              </a:rPr>
              <a:t> Section Changes</a:t>
            </a:r>
            <a:endParaRPr lang="en-US" sz="3600" b="1" dirty="0">
              <a:latin typeface="Century Gothic"/>
              <a:cs typeface="Century Gothic"/>
            </a:endParaRPr>
          </a:p>
        </p:txBody>
      </p:sp>
      <p:sp>
        <p:nvSpPr>
          <p:cNvPr id="8" name="Text Placeholder 7"/>
          <p:cNvSpPr>
            <a:spLocks noGrp="1"/>
          </p:cNvSpPr>
          <p:nvPr>
            <p:ph type="body" idx="4294967295"/>
          </p:nvPr>
        </p:nvSpPr>
        <p:spPr>
          <a:xfrm>
            <a:off x="139395" y="1037625"/>
            <a:ext cx="8766469" cy="5261738"/>
          </a:xfrm>
          <a:prstGeom prst="rect">
            <a:avLst/>
          </a:prstGeom>
        </p:spPr>
        <p:txBody>
          <a:bodyPr>
            <a:noAutofit/>
          </a:bodyPr>
          <a:lstStyle/>
          <a:p>
            <a:r>
              <a:rPr lang="en-US" sz="1400" dirty="0" smtClean="0"/>
              <a:t>Remove </a:t>
            </a:r>
            <a:r>
              <a:rPr lang="en-US" sz="1400" dirty="0"/>
              <a:t>section 4.1.1 </a:t>
            </a:r>
            <a:r>
              <a:rPr lang="en-US" sz="1400" dirty="0" err="1"/>
              <a:t>Routability</a:t>
            </a:r>
            <a:r>
              <a:rPr lang="en-US" sz="1400" dirty="0"/>
              <a:t> </a:t>
            </a:r>
          </a:p>
          <a:p>
            <a:r>
              <a:rPr lang="en-US" sz="1400" dirty="0"/>
              <a:t>Rewrite section 4.1.5 Determination of resource requests </a:t>
            </a:r>
          </a:p>
          <a:p>
            <a:r>
              <a:rPr lang="en-US" sz="1400" dirty="0"/>
              <a:t>Remove section 4.1.7 RFC2050 </a:t>
            </a:r>
          </a:p>
          <a:p>
            <a:r>
              <a:rPr lang="en-US" sz="1400" dirty="0"/>
              <a:t>Rename section header 4.2 Allocations to ISPs (</a:t>
            </a:r>
            <a:r>
              <a:rPr lang="en-US" sz="1400" dirty="0" err="1"/>
              <a:t>Requiments</a:t>
            </a:r>
            <a:r>
              <a:rPr lang="en-US" sz="1400" dirty="0"/>
              <a:t> for Requesting </a:t>
            </a:r>
          </a:p>
          <a:p>
            <a:r>
              <a:rPr lang="en-US" sz="1400" dirty="0"/>
              <a:t>Initial Address Space) </a:t>
            </a:r>
          </a:p>
          <a:p>
            <a:r>
              <a:rPr lang="en-US" sz="1400" dirty="0"/>
              <a:t>Remove section header 4.2.1 Principles and promote subsections </a:t>
            </a:r>
          </a:p>
          <a:p>
            <a:r>
              <a:rPr lang="en-US" sz="1400" dirty="0"/>
              <a:t>Rewrite section 4.2.1.1 Purpose </a:t>
            </a:r>
          </a:p>
          <a:p>
            <a:r>
              <a:rPr lang="en-US" sz="1400" dirty="0"/>
              <a:t>Remove section 4.2.1.4 Slow start </a:t>
            </a:r>
          </a:p>
          <a:p>
            <a:r>
              <a:rPr lang="en-US" sz="1400" dirty="0"/>
              <a:t>Remove section 4.2.1.5 Minimum allocation </a:t>
            </a:r>
          </a:p>
          <a:p>
            <a:r>
              <a:rPr lang="en-US" sz="1400" dirty="0"/>
              <a:t>Remove section 4.2.2.1 Standard or non-</a:t>
            </a:r>
            <a:r>
              <a:rPr lang="en-US" sz="1400" dirty="0" err="1"/>
              <a:t>multihomed</a:t>
            </a:r>
            <a:r>
              <a:rPr lang="en-US" sz="1400" dirty="0"/>
              <a:t> (and subsections) </a:t>
            </a:r>
          </a:p>
          <a:p>
            <a:r>
              <a:rPr lang="en-US" sz="1400" dirty="0"/>
              <a:t>Remove section 4.2.2.2 </a:t>
            </a:r>
            <a:r>
              <a:rPr lang="en-US" sz="1400" dirty="0" err="1"/>
              <a:t>Multihomed</a:t>
            </a:r>
            <a:r>
              <a:rPr lang="en-US" sz="1400" dirty="0"/>
              <a:t> (and subsections) </a:t>
            </a:r>
          </a:p>
          <a:p>
            <a:r>
              <a:rPr lang="en-US" sz="1400" dirty="0"/>
              <a:t>Rewrite section 4.2.2 with combined wording to replace sections that are </a:t>
            </a:r>
          </a:p>
          <a:p>
            <a:r>
              <a:rPr lang="en-US" sz="1400" dirty="0"/>
              <a:t>being removed. See details below. </a:t>
            </a:r>
          </a:p>
          <a:p>
            <a:r>
              <a:rPr lang="en-US" sz="1400" dirty="0"/>
              <a:t>Replace section 4.2.4 ISP Additional Requests (and subsections) </a:t>
            </a:r>
          </a:p>
          <a:p>
            <a:r>
              <a:rPr lang="en-US" sz="1400" dirty="0"/>
              <a:t>Move original section 4.3.5 to new combined section 4.2.7. (unchanged </a:t>
            </a:r>
          </a:p>
          <a:p>
            <a:r>
              <a:rPr lang="en-US" sz="1400" dirty="0"/>
              <a:t>text) </a:t>
            </a:r>
          </a:p>
          <a:p>
            <a:r>
              <a:rPr lang="en-US" sz="1400" dirty="0"/>
              <a:t>Remove section 4.2.5 Web Hosting Policy </a:t>
            </a:r>
          </a:p>
          <a:p>
            <a:r>
              <a:rPr lang="en-US" sz="1400" dirty="0"/>
              <a:t>Remove section 4.3 End-users-Assignments to end-users (and subsections) </a:t>
            </a:r>
          </a:p>
          <a:p>
            <a:r>
              <a:rPr lang="en-US" sz="1400" dirty="0"/>
              <a:t>Remove section 4.9 Minimum allocation for the Caribbean and North Atlantic Islands (and subsections) </a:t>
            </a:r>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69</a:t>
            </a:fld>
            <a:endParaRPr lang="en-US" dirty="0">
              <a:solidFill>
                <a:prstClr val="white"/>
              </a:solidFill>
            </a:endParaRPr>
          </a:p>
        </p:txBody>
      </p:sp>
      <p:sp>
        <p:nvSpPr>
          <p:cNvPr id="9" name="Slide Number Placeholder 3"/>
          <p:cNvSpPr>
            <a:spLocks noGrp="1"/>
          </p:cNvSpPr>
          <p:nvPr>
            <p:ph type="sldNum" sz="quarter" idx="4"/>
          </p:nvPr>
        </p:nvSpPr>
        <p:spPr>
          <a:xfrm>
            <a:off x="318952" y="6476075"/>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69</a:t>
            </a:fld>
            <a:endParaRPr lang="en-US" dirty="0">
              <a:solidFill>
                <a:srgbClr val="996633"/>
              </a:solidFill>
            </a:endParaRPr>
          </a:p>
        </p:txBody>
      </p:sp>
    </p:spTree>
    <p:extLst>
      <p:ext uri="{BB962C8B-B14F-4D97-AF65-F5344CB8AC3E}">
        <p14:creationId xmlns:p14="http://schemas.microsoft.com/office/powerpoint/2010/main" val="40321531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57121"/>
            <a:ext cx="9144000" cy="2118661"/>
          </a:xfrm>
        </p:spPr>
        <p:txBody>
          <a:bodyPr/>
          <a:lstStyle/>
          <a:p>
            <a:r>
              <a:rPr lang="en-US" b="1" dirty="0" smtClean="0">
                <a:solidFill>
                  <a:srgbClr val="41AAD1"/>
                </a:solidFill>
              </a:rPr>
              <a:t>Update on Advisory </a:t>
            </a:r>
            <a:br>
              <a:rPr lang="en-US" b="1" dirty="0" smtClean="0">
                <a:solidFill>
                  <a:srgbClr val="41AAD1"/>
                </a:solidFill>
              </a:rPr>
            </a:br>
            <a:r>
              <a:rPr lang="en-US" b="1" dirty="0" smtClean="0">
                <a:solidFill>
                  <a:srgbClr val="41AAD1"/>
                </a:solidFill>
              </a:rPr>
              <a:t>Council Activities</a:t>
            </a:r>
            <a:endParaRPr lang="en-US" b="1" dirty="0">
              <a:solidFill>
                <a:srgbClr val="41AAD1"/>
              </a:solidFill>
            </a:endParaRPr>
          </a:p>
        </p:txBody>
      </p:sp>
      <p:sp>
        <p:nvSpPr>
          <p:cNvPr id="3" name="Subtitle 2"/>
          <p:cNvSpPr>
            <a:spLocks noGrp="1"/>
          </p:cNvSpPr>
          <p:nvPr>
            <p:ph type="subTitle" idx="1"/>
          </p:nvPr>
        </p:nvSpPr>
        <p:spPr>
          <a:xfrm>
            <a:off x="0" y="5497525"/>
            <a:ext cx="9144000" cy="1714792"/>
          </a:xfrm>
        </p:spPr>
        <p:txBody>
          <a:bodyPr>
            <a:normAutofit/>
          </a:bodyPr>
          <a:lstStyle/>
          <a:p>
            <a:r>
              <a:rPr lang="en-US" dirty="0" smtClean="0">
                <a:solidFill>
                  <a:srgbClr val="41AAD1"/>
                </a:solidFill>
              </a:rPr>
              <a:t>John Sweeting, AC Chair</a:t>
            </a:r>
            <a:endParaRPr lang="en-US" dirty="0">
              <a:solidFill>
                <a:srgbClr val="41AAD1"/>
              </a:solidFill>
            </a:endParaRPr>
          </a:p>
        </p:txBody>
      </p:sp>
      <p:sp>
        <p:nvSpPr>
          <p:cNvPr id="4" name="TextBox 3"/>
          <p:cNvSpPr txBox="1"/>
          <p:nvPr/>
        </p:nvSpPr>
        <p:spPr>
          <a:xfrm>
            <a:off x="5315860" y="934361"/>
            <a:ext cx="355235" cy="276999"/>
          </a:xfrm>
          <a:prstGeom prst="rect">
            <a:avLst/>
          </a:prstGeom>
          <a:noFill/>
        </p:spPr>
        <p:txBody>
          <a:bodyPr wrap="none" rtlCol="0">
            <a:spAutoFit/>
          </a:bodyPr>
          <a:lstStyle/>
          <a:p>
            <a:r>
              <a:rPr lang="en-US" sz="1200" dirty="0" smtClean="0">
                <a:solidFill>
                  <a:srgbClr val="FFFFFF"/>
                </a:solidFill>
                <a:latin typeface="Century Gothic"/>
                <a:cs typeface="Century Gothic"/>
              </a:rPr>
              <a:t>59</a:t>
            </a:r>
            <a:endParaRPr lang="en-US" sz="1200" dirty="0">
              <a:solidFill>
                <a:srgbClr val="FFFFFF"/>
              </a:solidFill>
              <a:latin typeface="Century Gothic"/>
              <a:cs typeface="Century Gothic"/>
            </a:endParaRPr>
          </a:p>
        </p:txBody>
      </p:sp>
    </p:spTree>
    <p:extLst>
      <p:ext uri="{BB962C8B-B14F-4D97-AF65-F5344CB8AC3E}">
        <p14:creationId xmlns:p14="http://schemas.microsoft.com/office/powerpoint/2010/main" val="3013056354"/>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318952" y="323249"/>
            <a:ext cx="8408342" cy="714375"/>
          </a:xfrm>
        </p:spPr>
        <p:txBody>
          <a:bodyPr>
            <a:noAutofit/>
          </a:bodyPr>
          <a:lstStyle/>
          <a:p>
            <a:r>
              <a:rPr lang="en-US" sz="2800" b="1" dirty="0" smtClean="0"/>
              <a:t>2013-7 – </a:t>
            </a:r>
            <a:r>
              <a:rPr lang="en-US" sz="2800" dirty="0"/>
              <a:t>Summary of </a:t>
            </a:r>
            <a:r>
              <a:rPr lang="en-US" sz="2800" dirty="0" smtClean="0"/>
              <a:t>requirement changes</a:t>
            </a:r>
            <a:endParaRPr lang="en-US" sz="2800" b="1" dirty="0"/>
          </a:p>
        </p:txBody>
      </p:sp>
      <p:sp>
        <p:nvSpPr>
          <p:cNvPr id="8" name="Text Placeholder 7"/>
          <p:cNvSpPr>
            <a:spLocks noGrp="1"/>
          </p:cNvSpPr>
          <p:nvPr>
            <p:ph type="body" idx="4294967295"/>
          </p:nvPr>
        </p:nvSpPr>
        <p:spPr>
          <a:xfrm>
            <a:off x="444617" y="1137027"/>
            <a:ext cx="8282677" cy="5182371"/>
          </a:xfrm>
          <a:prstGeom prst="rect">
            <a:avLst/>
          </a:prstGeom>
        </p:spPr>
        <p:txBody>
          <a:bodyPr>
            <a:normAutofit fontScale="62500" lnSpcReduction="20000"/>
          </a:bodyPr>
          <a:lstStyle/>
          <a:p>
            <a:r>
              <a:rPr lang="en-US" dirty="0" smtClean="0"/>
              <a:t>Minimum </a:t>
            </a:r>
            <a:r>
              <a:rPr lang="en-US" dirty="0"/>
              <a:t>allocation for a single-homed ISP is reduced from a /20 to /</a:t>
            </a:r>
            <a:r>
              <a:rPr lang="en-US" dirty="0" smtClean="0"/>
              <a:t>22.</a:t>
            </a:r>
          </a:p>
          <a:p>
            <a:r>
              <a:rPr lang="en-US" dirty="0" smtClean="0"/>
              <a:t>Minimum </a:t>
            </a:r>
            <a:r>
              <a:rPr lang="en-US" dirty="0"/>
              <a:t>allocation for a multi-homed ISP is reduced from a /22 to a /24</a:t>
            </a:r>
            <a:r>
              <a:rPr lang="en-US" dirty="0" smtClean="0"/>
              <a:t>.</a:t>
            </a:r>
          </a:p>
          <a:p>
            <a:r>
              <a:rPr lang="en-US" dirty="0" smtClean="0"/>
              <a:t>The </a:t>
            </a:r>
            <a:r>
              <a:rPr lang="en-US" dirty="0"/>
              <a:t>distinction between subscriber members who are before or after a one year anniversary is removed</a:t>
            </a:r>
            <a:r>
              <a:rPr lang="en-US" dirty="0" smtClean="0"/>
              <a:t>.</a:t>
            </a:r>
          </a:p>
          <a:p>
            <a:r>
              <a:rPr lang="en-US" dirty="0" smtClean="0"/>
              <a:t>Minimum </a:t>
            </a:r>
            <a:r>
              <a:rPr lang="en-US" dirty="0"/>
              <a:t>assignments for a single-homed end user is reduced from a /20 to a /22. </a:t>
            </a:r>
            <a:endParaRPr lang="en-US" dirty="0" smtClean="0"/>
          </a:p>
          <a:p>
            <a:r>
              <a:rPr lang="en-US" dirty="0" smtClean="0"/>
              <a:t>The </a:t>
            </a:r>
            <a:r>
              <a:rPr lang="en-US" dirty="0"/>
              <a:t>requirement that multi-homed, end-user assignments smaller than a /20 be made from a block reserved for that purpose is </a:t>
            </a:r>
            <a:r>
              <a:rPr lang="en-US" dirty="0" smtClean="0"/>
              <a:t>removed.</a:t>
            </a:r>
          </a:p>
          <a:p>
            <a:r>
              <a:rPr lang="en-US" dirty="0" smtClean="0"/>
              <a:t>The </a:t>
            </a:r>
            <a:r>
              <a:rPr lang="en-US" dirty="0"/>
              <a:t>utilization requirements on an initial end-user assignment changes from 25% immediate, 50% within one year to 80% within three months. This is offset by the lowering of the minimum block size requirement for single-homed </a:t>
            </a:r>
            <a:r>
              <a:rPr lang="en-US" dirty="0" smtClean="0"/>
              <a:t>networks.</a:t>
            </a:r>
          </a:p>
          <a:p>
            <a:r>
              <a:rPr lang="en-US" dirty="0" smtClean="0"/>
              <a:t>The </a:t>
            </a:r>
            <a:r>
              <a:rPr lang="en-US" dirty="0"/>
              <a:t>timeframe for additional ISP allocations is changed from three months back to one </a:t>
            </a:r>
            <a:r>
              <a:rPr lang="en-US" dirty="0" smtClean="0"/>
              <a:t>year.</a:t>
            </a:r>
          </a:p>
          <a:p>
            <a:r>
              <a:rPr lang="en-US" dirty="0" smtClean="0"/>
              <a:t>The </a:t>
            </a:r>
            <a:r>
              <a:rPr lang="en-US" dirty="0"/>
              <a:t>special section for the Caribbean region is integrated into the same requirements as the rest of the region with the existing /22 and the addition of an option for a multi-homed /24. </a:t>
            </a:r>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70</a:t>
            </a:fld>
            <a:endParaRPr lang="en-US" dirty="0">
              <a:solidFill>
                <a:prstClr val="white"/>
              </a:solidFill>
            </a:endParaRPr>
          </a:p>
        </p:txBody>
      </p:sp>
      <p:sp>
        <p:nvSpPr>
          <p:cNvPr id="9" name="Slide Number Placeholder 3"/>
          <p:cNvSpPr>
            <a:spLocks noGrp="1"/>
          </p:cNvSpPr>
          <p:nvPr>
            <p:ph type="sldNum" sz="quarter" idx="4"/>
          </p:nvPr>
        </p:nvSpPr>
        <p:spPr>
          <a:xfrm>
            <a:off x="318952" y="6476075"/>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70</a:t>
            </a:fld>
            <a:endParaRPr lang="en-US" dirty="0">
              <a:solidFill>
                <a:srgbClr val="996633"/>
              </a:solidFill>
            </a:endParaRPr>
          </a:p>
        </p:txBody>
      </p:sp>
    </p:spTree>
    <p:extLst>
      <p:ext uri="{BB962C8B-B14F-4D97-AF65-F5344CB8AC3E}">
        <p14:creationId xmlns:p14="http://schemas.microsoft.com/office/powerpoint/2010/main" val="4107245329"/>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318952" y="323249"/>
            <a:ext cx="8408342" cy="714375"/>
          </a:xfrm>
        </p:spPr>
        <p:txBody>
          <a:bodyPr>
            <a:noAutofit/>
          </a:bodyPr>
          <a:lstStyle/>
          <a:p>
            <a:r>
              <a:rPr lang="en-US" sz="2800" b="1" dirty="0" smtClean="0"/>
              <a:t>2013-7 – </a:t>
            </a:r>
            <a:r>
              <a:rPr lang="en-US" sz="2800" dirty="0" smtClean="0"/>
              <a:t>Details (1)</a:t>
            </a:r>
            <a:endParaRPr lang="en-US" sz="2800" b="1" dirty="0"/>
          </a:p>
        </p:txBody>
      </p:sp>
      <p:sp>
        <p:nvSpPr>
          <p:cNvPr id="8" name="Text Placeholder 7"/>
          <p:cNvSpPr>
            <a:spLocks noGrp="1"/>
          </p:cNvSpPr>
          <p:nvPr>
            <p:ph type="body" idx="4294967295"/>
          </p:nvPr>
        </p:nvSpPr>
        <p:spPr>
          <a:xfrm>
            <a:off x="444617" y="1137027"/>
            <a:ext cx="8282677" cy="5182371"/>
          </a:xfrm>
          <a:prstGeom prst="rect">
            <a:avLst/>
          </a:prstGeom>
        </p:spPr>
        <p:txBody>
          <a:bodyPr>
            <a:normAutofit fontScale="55000" lnSpcReduction="20000"/>
          </a:bodyPr>
          <a:lstStyle/>
          <a:p>
            <a:r>
              <a:rPr lang="en-US" dirty="0" smtClean="0"/>
              <a:t>Remove </a:t>
            </a:r>
            <a:r>
              <a:rPr lang="en-US" dirty="0"/>
              <a:t>section 4.1.1 </a:t>
            </a:r>
            <a:r>
              <a:rPr lang="en-US" dirty="0" err="1"/>
              <a:t>Routability</a:t>
            </a:r>
            <a:r>
              <a:rPr lang="en-US" dirty="0"/>
              <a:t> </a:t>
            </a:r>
          </a:p>
          <a:p>
            <a:pPr lvl="1"/>
            <a:r>
              <a:rPr lang="en-US" dirty="0"/>
              <a:t>In merging the PI and PA requirements this section seems unnecessary in the newer version. It is also not necessary for the </a:t>
            </a:r>
            <a:r>
              <a:rPr lang="en-US" dirty="0" err="1"/>
              <a:t>NRPM</a:t>
            </a:r>
            <a:r>
              <a:rPr lang="en-US" dirty="0"/>
              <a:t> to suggest who or where an organization obtains resources. </a:t>
            </a:r>
          </a:p>
          <a:p>
            <a:r>
              <a:rPr lang="en-US" dirty="0"/>
              <a:t>Renumber and rewrite section (4.1.5 Determination of IP address </a:t>
            </a:r>
            <a:r>
              <a:rPr lang="en-US" dirty="0" smtClean="0"/>
              <a:t>allocation </a:t>
            </a:r>
            <a:r>
              <a:rPr lang="en-US" dirty="0"/>
              <a:t>size) </a:t>
            </a:r>
          </a:p>
          <a:p>
            <a:pPr lvl="1"/>
            <a:r>
              <a:rPr lang="en-US" dirty="0"/>
              <a:t>Remove: "Determination of IP address allocation size is the responsibility of </a:t>
            </a:r>
            <a:r>
              <a:rPr lang="en-US" dirty="0" err="1"/>
              <a:t>ARIN</a:t>
            </a:r>
            <a:r>
              <a:rPr lang="en-US" dirty="0"/>
              <a:t>." </a:t>
            </a:r>
          </a:p>
          <a:p>
            <a:pPr lvl="1"/>
            <a:r>
              <a:rPr lang="en-US" dirty="0"/>
              <a:t>Replace with: (4.1.1 Determination of resource requests) "Determining the validity of the amount of requested IP address resources is the responsibility of </a:t>
            </a:r>
            <a:r>
              <a:rPr lang="en-US" dirty="0" err="1"/>
              <a:t>ARIN</a:t>
            </a:r>
            <a:r>
              <a:rPr lang="en-US" dirty="0"/>
              <a:t>." </a:t>
            </a:r>
          </a:p>
          <a:p>
            <a:pPr lvl="1"/>
            <a:r>
              <a:rPr lang="en-US" dirty="0"/>
              <a:t>Rationale: The specific use of "allocation" does not propagate to end-user assignments in the proposed, merged instance. It is also an attempt to clarify that it is the validity of the request that is more the focus than the amount of resources requested. This does not prevent </a:t>
            </a:r>
            <a:r>
              <a:rPr lang="en-US" dirty="0" err="1"/>
              <a:t>ARIN</a:t>
            </a:r>
            <a:r>
              <a:rPr lang="en-US" dirty="0"/>
              <a:t> from suggesting that a smaller block would be justified where a larger one would not, but also does not suggest that it is </a:t>
            </a:r>
            <a:r>
              <a:rPr lang="en-US" dirty="0" err="1"/>
              <a:t>ARIN's</a:t>
            </a:r>
            <a:r>
              <a:rPr lang="en-US" dirty="0"/>
              <a:t> sole discretion to judge the size of the blocks needed. </a:t>
            </a:r>
          </a:p>
          <a:p>
            <a:r>
              <a:rPr lang="en-US" dirty="0"/>
              <a:t>Remove section 4.1.7 RFC2050 </a:t>
            </a:r>
          </a:p>
          <a:p>
            <a:pPr lvl="1"/>
            <a:r>
              <a:rPr lang="en-US" dirty="0"/>
              <a:t>With RFC2050 being updated the debate needs to occur whether this section should be retained in the principles of the IPv4 policy section. This may be better addressed by ARIN-2013-4. </a:t>
            </a:r>
          </a:p>
          <a:p>
            <a:r>
              <a:rPr lang="en-US" dirty="0"/>
              <a:t>Rename section header (4.2 Allocations to ISPs </a:t>
            </a:r>
            <a:r>
              <a:rPr lang="en-US" dirty="0" err="1"/>
              <a:t>Requiments</a:t>
            </a:r>
            <a:r>
              <a:rPr lang="en-US" dirty="0"/>
              <a:t> for Requesting Initial Address </a:t>
            </a:r>
            <a:r>
              <a:rPr lang="en-US" dirty="0" smtClean="0"/>
              <a:t>Space)</a:t>
            </a:r>
          </a:p>
          <a:p>
            <a:pPr lvl="1"/>
            <a:r>
              <a:rPr lang="en-US" dirty="0" smtClean="0"/>
              <a:t>New </a:t>
            </a:r>
            <a:r>
              <a:rPr lang="en-US" dirty="0"/>
              <a:t>section name: 4.2 Resource Requirements </a:t>
            </a:r>
          </a:p>
          <a:p>
            <a:endParaRPr lang="en-US" dirty="0"/>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71</a:t>
            </a:fld>
            <a:endParaRPr lang="en-US" dirty="0">
              <a:solidFill>
                <a:prstClr val="white"/>
              </a:solidFill>
            </a:endParaRPr>
          </a:p>
        </p:txBody>
      </p:sp>
      <p:sp>
        <p:nvSpPr>
          <p:cNvPr id="9" name="Slide Number Placeholder 3"/>
          <p:cNvSpPr>
            <a:spLocks noGrp="1"/>
          </p:cNvSpPr>
          <p:nvPr>
            <p:ph type="sldNum" sz="quarter" idx="4"/>
          </p:nvPr>
        </p:nvSpPr>
        <p:spPr>
          <a:xfrm>
            <a:off x="318952" y="6476075"/>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71</a:t>
            </a:fld>
            <a:endParaRPr lang="en-US" dirty="0">
              <a:solidFill>
                <a:srgbClr val="996633"/>
              </a:solidFill>
            </a:endParaRPr>
          </a:p>
        </p:txBody>
      </p:sp>
    </p:spTree>
    <p:extLst>
      <p:ext uri="{BB962C8B-B14F-4D97-AF65-F5344CB8AC3E}">
        <p14:creationId xmlns:p14="http://schemas.microsoft.com/office/powerpoint/2010/main" val="2182283361"/>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318952" y="323249"/>
            <a:ext cx="8408342" cy="714375"/>
          </a:xfrm>
        </p:spPr>
        <p:txBody>
          <a:bodyPr>
            <a:noAutofit/>
          </a:bodyPr>
          <a:lstStyle/>
          <a:p>
            <a:r>
              <a:rPr lang="en-US" sz="2800" b="1" dirty="0" smtClean="0"/>
              <a:t>2013-7 – </a:t>
            </a:r>
            <a:r>
              <a:rPr lang="en-US" sz="2800" dirty="0" smtClean="0"/>
              <a:t>Details (2)</a:t>
            </a:r>
            <a:endParaRPr lang="en-US" sz="2800" b="1" dirty="0"/>
          </a:p>
        </p:txBody>
      </p:sp>
      <p:sp>
        <p:nvSpPr>
          <p:cNvPr id="8" name="Text Placeholder 7"/>
          <p:cNvSpPr>
            <a:spLocks noGrp="1"/>
          </p:cNvSpPr>
          <p:nvPr>
            <p:ph type="body" idx="4294967295"/>
          </p:nvPr>
        </p:nvSpPr>
        <p:spPr>
          <a:xfrm>
            <a:off x="318953" y="1137027"/>
            <a:ext cx="8556578" cy="5182371"/>
          </a:xfrm>
          <a:prstGeom prst="rect">
            <a:avLst/>
          </a:prstGeom>
        </p:spPr>
        <p:txBody>
          <a:bodyPr>
            <a:normAutofit fontScale="55000" lnSpcReduction="20000"/>
          </a:bodyPr>
          <a:lstStyle/>
          <a:p>
            <a:r>
              <a:rPr lang="en-US" dirty="0" smtClean="0"/>
              <a:t>Remove </a:t>
            </a:r>
            <a:r>
              <a:rPr lang="en-US" dirty="0"/>
              <a:t>section 4.2.1 Principles and promote subsections </a:t>
            </a:r>
          </a:p>
          <a:p>
            <a:pPr lvl="1"/>
            <a:r>
              <a:rPr lang="en-US" dirty="0"/>
              <a:t>In merging the requirements of section 4.2 and 4.3 this section becomes overly complicated and this was an attempt to simplify. </a:t>
            </a:r>
          </a:p>
          <a:p>
            <a:r>
              <a:rPr lang="en-US" dirty="0"/>
              <a:t>Replacement section (4.2.1 Purpose) </a:t>
            </a:r>
          </a:p>
          <a:p>
            <a:pPr lvl="1"/>
            <a:r>
              <a:rPr lang="en-US" dirty="0"/>
              <a:t>Remove: "</a:t>
            </a:r>
            <a:r>
              <a:rPr lang="en-US" dirty="0" err="1"/>
              <a:t>ARIN</a:t>
            </a:r>
            <a:r>
              <a:rPr lang="en-US" dirty="0"/>
              <a:t> allocates blocks of IP addresses to ISPs for the purpose of reassigning that space to their customers." </a:t>
            </a:r>
          </a:p>
          <a:p>
            <a:pPr lvl="1"/>
            <a:r>
              <a:rPr lang="en-US" dirty="0"/>
              <a:t>Replace with: "</a:t>
            </a:r>
            <a:r>
              <a:rPr lang="en-US" dirty="0" err="1"/>
              <a:t>ARIN</a:t>
            </a:r>
            <a:r>
              <a:rPr lang="en-US" dirty="0"/>
              <a:t> provides blocks of IP addresses to network operators for the purpose of using these resources on their network." </a:t>
            </a:r>
          </a:p>
          <a:p>
            <a:pPr lvl="1"/>
            <a:r>
              <a:rPr lang="en-US" dirty="0"/>
              <a:t>Rationale: The distinction is removed between end-users and ISP's to provide a unified set of requirements. </a:t>
            </a:r>
          </a:p>
          <a:p>
            <a:r>
              <a:rPr lang="en-US" dirty="0"/>
              <a:t>Remove section 4.2.1.4 Slow start </a:t>
            </a:r>
          </a:p>
          <a:p>
            <a:pPr lvl="1"/>
            <a:r>
              <a:rPr lang="en-US" dirty="0"/>
              <a:t>In an attempt to merge ISP and end user assignments it was desired to not take any functionality away that already existed for one or the other and balance this with transfer requirements. </a:t>
            </a:r>
          </a:p>
          <a:p>
            <a:r>
              <a:rPr lang="en-US" dirty="0"/>
              <a:t>Remove section 4.2.1.5 Minimum allocation </a:t>
            </a:r>
          </a:p>
          <a:p>
            <a:pPr lvl="1"/>
            <a:r>
              <a:rPr lang="en-US" dirty="0"/>
              <a:t>In an attempt to merge ISP and end user assignments it was desired to not take any functionality away that already existed for one or the other and balance this with transfer requirements. </a:t>
            </a:r>
            <a:endParaRPr lang="en-US" dirty="0" smtClean="0"/>
          </a:p>
          <a:p>
            <a:r>
              <a:rPr lang="en-US" dirty="0"/>
              <a:t>Remove section 4.2.2.1 Standard or non-</a:t>
            </a:r>
            <a:r>
              <a:rPr lang="en-US" dirty="0" err="1"/>
              <a:t>multihomed</a:t>
            </a:r>
            <a:r>
              <a:rPr lang="en-US" dirty="0"/>
              <a:t> (and subsections) </a:t>
            </a:r>
          </a:p>
          <a:p>
            <a:pPr lvl="1"/>
            <a:r>
              <a:rPr lang="en-US" dirty="0"/>
              <a:t>This is being replaced with the merged text in the proposed section 4.2.5. </a:t>
            </a:r>
          </a:p>
          <a:p>
            <a:r>
              <a:rPr lang="en-US" dirty="0"/>
              <a:t>Remove section 4.2.2.2 </a:t>
            </a:r>
            <a:r>
              <a:rPr lang="en-US" dirty="0" err="1"/>
              <a:t>Multihomed</a:t>
            </a:r>
            <a:r>
              <a:rPr lang="en-US" dirty="0"/>
              <a:t> (and subsections) </a:t>
            </a:r>
          </a:p>
          <a:p>
            <a:pPr lvl="1"/>
            <a:r>
              <a:rPr lang="en-US" dirty="0"/>
              <a:t>This is being replaced with the merged text in the proposed section 4.2.5. </a:t>
            </a:r>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72</a:t>
            </a:fld>
            <a:endParaRPr lang="en-US" dirty="0">
              <a:solidFill>
                <a:prstClr val="white"/>
              </a:solidFill>
            </a:endParaRPr>
          </a:p>
        </p:txBody>
      </p:sp>
      <p:sp>
        <p:nvSpPr>
          <p:cNvPr id="9" name="Slide Number Placeholder 3"/>
          <p:cNvSpPr>
            <a:spLocks noGrp="1"/>
          </p:cNvSpPr>
          <p:nvPr>
            <p:ph type="sldNum" sz="quarter" idx="4"/>
          </p:nvPr>
        </p:nvSpPr>
        <p:spPr>
          <a:xfrm>
            <a:off x="318952" y="6476075"/>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72</a:t>
            </a:fld>
            <a:endParaRPr lang="en-US" dirty="0">
              <a:solidFill>
                <a:srgbClr val="996633"/>
              </a:solidFill>
            </a:endParaRPr>
          </a:p>
        </p:txBody>
      </p:sp>
    </p:spTree>
    <p:extLst>
      <p:ext uri="{BB962C8B-B14F-4D97-AF65-F5344CB8AC3E}">
        <p14:creationId xmlns:p14="http://schemas.microsoft.com/office/powerpoint/2010/main" val="2361601652"/>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318952" y="192087"/>
            <a:ext cx="8408342" cy="714375"/>
          </a:xfrm>
        </p:spPr>
        <p:txBody>
          <a:bodyPr>
            <a:noAutofit/>
          </a:bodyPr>
          <a:lstStyle/>
          <a:p>
            <a:r>
              <a:rPr lang="en-US" sz="2800" b="1" dirty="0" smtClean="0"/>
              <a:t>2013-7 – </a:t>
            </a:r>
            <a:r>
              <a:rPr lang="en-US" sz="2800" dirty="0" smtClean="0"/>
              <a:t>Details (3)</a:t>
            </a:r>
            <a:endParaRPr lang="en-US" sz="2800" b="1" dirty="0"/>
          </a:p>
        </p:txBody>
      </p:sp>
      <p:sp>
        <p:nvSpPr>
          <p:cNvPr id="8" name="Text Placeholder 7"/>
          <p:cNvSpPr>
            <a:spLocks noGrp="1"/>
          </p:cNvSpPr>
          <p:nvPr>
            <p:ph type="body" idx="4294967295"/>
          </p:nvPr>
        </p:nvSpPr>
        <p:spPr>
          <a:xfrm>
            <a:off x="209551" y="906463"/>
            <a:ext cx="8734424" cy="5412936"/>
          </a:xfrm>
          <a:prstGeom prst="rect">
            <a:avLst/>
          </a:prstGeom>
        </p:spPr>
        <p:txBody>
          <a:bodyPr>
            <a:normAutofit fontScale="55000" lnSpcReduction="20000"/>
          </a:bodyPr>
          <a:lstStyle/>
          <a:p>
            <a:r>
              <a:rPr lang="en-US" dirty="0" smtClean="0"/>
              <a:t>Rewrite section 4.2.2 with combined wording to replace sections that are being removed. </a:t>
            </a:r>
          </a:p>
          <a:p>
            <a:pPr lvl="1"/>
            <a:r>
              <a:rPr lang="en-US" dirty="0" smtClean="0"/>
              <a:t>Replacement section (4.2.5 Minimum Size and Utilization) </a:t>
            </a:r>
          </a:p>
          <a:p>
            <a:pPr lvl="1"/>
            <a:r>
              <a:rPr lang="en-US" dirty="0" smtClean="0"/>
              <a:t>A /24 is the minimum sized block to be provided to a multi-homed network. </a:t>
            </a:r>
          </a:p>
          <a:p>
            <a:pPr lvl="1"/>
            <a:r>
              <a:rPr lang="en-US" dirty="0" smtClean="0"/>
              <a:t>A /22 is the minimum sized block to be provided to a single-homed network. </a:t>
            </a:r>
          </a:p>
          <a:p>
            <a:pPr lvl="1"/>
            <a:r>
              <a:rPr lang="en-US" dirty="0" smtClean="0"/>
              <a:t>Through appropriate documentation like reassignment information of blocks from an upstream provider, or other means requested by </a:t>
            </a:r>
            <a:r>
              <a:rPr lang="en-US" dirty="0" err="1" smtClean="0"/>
              <a:t>ARIN</a:t>
            </a:r>
            <a:r>
              <a:rPr lang="en-US" dirty="0" smtClean="0"/>
              <a:t>, it must be shown how an initial block would be 80% utilized within three months. It must be agreed upon that the newly requested IP address space will be used to renumber out of any current addresses, which will be returned to their upstream provider(s). Blocks smaller than the minimum should be obtained from an upstream provider. </a:t>
            </a:r>
          </a:p>
          <a:p>
            <a:r>
              <a:rPr lang="en-US" dirty="0" smtClean="0"/>
              <a:t>Replace section 4.2.4 ISP Additional Requests (and subsections) </a:t>
            </a:r>
          </a:p>
          <a:p>
            <a:pPr lvl="1"/>
            <a:r>
              <a:rPr lang="en-US" dirty="0" smtClean="0"/>
              <a:t>Replacement section (4.2.6 Subsequent Requests) </a:t>
            </a:r>
          </a:p>
          <a:p>
            <a:pPr lvl="1"/>
            <a:r>
              <a:rPr lang="en-US" dirty="0" smtClean="0"/>
              <a:t>All previously received IP address resources must be efficiently utilized, and at least 80% of their most recent IP block(s) in order to obtain approval of receiving up to an additional 12-month supply of IP address resources. </a:t>
            </a:r>
          </a:p>
          <a:p>
            <a:r>
              <a:rPr lang="en-US" dirty="0" smtClean="0"/>
              <a:t>Move original section 4.3.5 to new combined section 4.2.7. (unchanged text) </a:t>
            </a:r>
          </a:p>
          <a:p>
            <a:r>
              <a:rPr lang="en-US" dirty="0" smtClean="0"/>
              <a:t>Remove section 4.2.5 Web Hosting Policy </a:t>
            </a:r>
          </a:p>
          <a:p>
            <a:pPr lvl="1"/>
            <a:r>
              <a:rPr lang="en-US" dirty="0" smtClean="0"/>
              <a:t>This is being replaced with the merged text in the proposed section 4.2.5 and 4.2.6 </a:t>
            </a:r>
          </a:p>
          <a:p>
            <a:r>
              <a:rPr lang="en-US" dirty="0" smtClean="0"/>
              <a:t>Remove section 4.3 End-users-Assignments to end-users (and subsections) </a:t>
            </a:r>
          </a:p>
          <a:p>
            <a:pPr lvl="1"/>
            <a:r>
              <a:rPr lang="en-US" dirty="0" smtClean="0"/>
              <a:t>This is being replaced with the merged text in the proposed section 4.2.5 and 4.2.6 </a:t>
            </a:r>
          </a:p>
          <a:p>
            <a:r>
              <a:rPr lang="en-US" dirty="0" smtClean="0"/>
              <a:t>Remove section 4.9 Minimum allocation for the Caribbean and North Atlantic Islands (and subsections) </a:t>
            </a:r>
          </a:p>
          <a:p>
            <a:pPr lvl="1"/>
            <a:r>
              <a:rPr lang="en-US" dirty="0" smtClean="0"/>
              <a:t>This is being replaced with the merged text in the proposed section 4.2.5 and 4.2.6 </a:t>
            </a:r>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73</a:t>
            </a:fld>
            <a:endParaRPr lang="en-US" dirty="0">
              <a:solidFill>
                <a:prstClr val="white"/>
              </a:solidFill>
            </a:endParaRPr>
          </a:p>
        </p:txBody>
      </p:sp>
      <p:sp>
        <p:nvSpPr>
          <p:cNvPr id="9" name="Slide Number Placeholder 3"/>
          <p:cNvSpPr>
            <a:spLocks noGrp="1"/>
          </p:cNvSpPr>
          <p:nvPr>
            <p:ph type="sldNum" sz="quarter" idx="4"/>
          </p:nvPr>
        </p:nvSpPr>
        <p:spPr>
          <a:xfrm>
            <a:off x="318952" y="6476075"/>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73</a:t>
            </a:fld>
            <a:endParaRPr lang="en-US" dirty="0">
              <a:solidFill>
                <a:srgbClr val="996633"/>
              </a:solidFill>
            </a:endParaRPr>
          </a:p>
        </p:txBody>
      </p:sp>
    </p:spTree>
    <p:extLst>
      <p:ext uri="{BB962C8B-B14F-4D97-AF65-F5344CB8AC3E}">
        <p14:creationId xmlns:p14="http://schemas.microsoft.com/office/powerpoint/2010/main" val="3484262072"/>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318952" y="549274"/>
            <a:ext cx="8408342" cy="714375"/>
          </a:xfrm>
        </p:spPr>
        <p:txBody>
          <a:bodyPr>
            <a:noAutofit/>
          </a:bodyPr>
          <a:lstStyle/>
          <a:p>
            <a:r>
              <a:rPr lang="en-US" sz="2800" b="1" dirty="0" smtClean="0"/>
              <a:t>2013-7 – </a:t>
            </a:r>
            <a:r>
              <a:rPr lang="en-US" sz="2800" dirty="0" smtClean="0"/>
              <a:t>Diff</a:t>
            </a:r>
            <a:endParaRPr lang="en-US" sz="2800" b="1" dirty="0"/>
          </a:p>
        </p:txBody>
      </p:sp>
      <p:sp>
        <p:nvSpPr>
          <p:cNvPr id="8" name="Text Placeholder 7"/>
          <p:cNvSpPr>
            <a:spLocks noGrp="1"/>
          </p:cNvSpPr>
          <p:nvPr>
            <p:ph type="body" idx="4294967295"/>
          </p:nvPr>
        </p:nvSpPr>
        <p:spPr>
          <a:xfrm>
            <a:off x="209551" y="906463"/>
            <a:ext cx="8734424" cy="5412936"/>
          </a:xfrm>
          <a:prstGeom prst="rect">
            <a:avLst/>
          </a:prstGeom>
        </p:spPr>
        <p:txBody>
          <a:bodyPr>
            <a:normAutofit/>
          </a:bodyPr>
          <a:lstStyle/>
          <a:p>
            <a:pPr marL="0" indent="0">
              <a:buNone/>
            </a:pPr>
            <a:endParaRPr lang="en-US" dirty="0" smtClean="0"/>
          </a:p>
          <a:p>
            <a:pPr marL="0" indent="0">
              <a:buNone/>
            </a:pPr>
            <a:r>
              <a:rPr lang="en-US" dirty="0" smtClean="0"/>
              <a:t>The diff is too big to paste here, unfortunately. </a:t>
            </a:r>
          </a:p>
          <a:p>
            <a:pPr marL="0" indent="0">
              <a:buNone/>
            </a:pPr>
            <a:endParaRPr lang="en-US" dirty="0"/>
          </a:p>
          <a:p>
            <a:pPr marL="0" indent="0">
              <a:buNone/>
            </a:pPr>
            <a:r>
              <a:rPr lang="en-US" dirty="0" smtClean="0"/>
              <a:t>It’s available at:</a:t>
            </a:r>
            <a:endParaRPr lang="en-US" dirty="0"/>
          </a:p>
          <a:p>
            <a:pPr marL="0" indent="0">
              <a:buNone/>
            </a:pPr>
            <a:r>
              <a:rPr lang="en-US" dirty="0">
                <a:hlinkClick r:id="rId3"/>
              </a:rPr>
              <a:t>https://www.arin.net/policy/proposals/ARIN-prop-190%</a:t>
            </a:r>
            <a:r>
              <a:rPr lang="en-US" dirty="0" smtClean="0">
                <a:hlinkClick r:id="rId3"/>
              </a:rPr>
              <a:t>20proposed_text_changes.pdf</a:t>
            </a:r>
            <a:endParaRPr lang="en-US" dirty="0" smtClean="0"/>
          </a:p>
          <a:p>
            <a:pPr marL="0" indent="0">
              <a:buNone/>
            </a:pPr>
            <a:endParaRPr lang="en-US" dirty="0" smtClean="0"/>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74</a:t>
            </a:fld>
            <a:endParaRPr lang="en-US" dirty="0">
              <a:solidFill>
                <a:prstClr val="white"/>
              </a:solidFill>
            </a:endParaRPr>
          </a:p>
        </p:txBody>
      </p:sp>
      <p:sp>
        <p:nvSpPr>
          <p:cNvPr id="9" name="Slide Number Placeholder 3"/>
          <p:cNvSpPr>
            <a:spLocks noGrp="1"/>
          </p:cNvSpPr>
          <p:nvPr>
            <p:ph type="sldNum" sz="quarter" idx="4"/>
          </p:nvPr>
        </p:nvSpPr>
        <p:spPr>
          <a:xfrm>
            <a:off x="318952" y="6476075"/>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74</a:t>
            </a:fld>
            <a:endParaRPr lang="en-US" dirty="0">
              <a:solidFill>
                <a:srgbClr val="996633"/>
              </a:solidFill>
            </a:endParaRPr>
          </a:p>
        </p:txBody>
      </p:sp>
    </p:spTree>
    <p:extLst>
      <p:ext uri="{BB962C8B-B14F-4D97-AF65-F5344CB8AC3E}">
        <p14:creationId xmlns:p14="http://schemas.microsoft.com/office/powerpoint/2010/main" val="33411399"/>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884" y="762000"/>
            <a:ext cx="8229600" cy="1143000"/>
          </a:xfrm>
        </p:spPr>
        <p:txBody>
          <a:bodyPr/>
          <a:lstStyle/>
          <a:p>
            <a:pPr algn="ctr"/>
            <a:r>
              <a:rPr lang="en-US" dirty="0" smtClean="0"/>
              <a:t>Future ARIN Meeting</a:t>
            </a:r>
            <a:endParaRPr lang="en-US" dirty="0"/>
          </a:p>
        </p:txBody>
      </p:sp>
      <p:pic>
        <p:nvPicPr>
          <p:cNvPr id="5" name="Picture 4" descr="Phoenix_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784" y="1890775"/>
            <a:ext cx="2964554" cy="1995812"/>
          </a:xfrm>
          <a:prstGeom prst="rect">
            <a:avLst/>
          </a:prstGeom>
        </p:spPr>
      </p:pic>
      <p:sp>
        <p:nvSpPr>
          <p:cNvPr id="6" name="Slide Number Placeholder 4"/>
          <p:cNvSpPr>
            <a:spLocks noGrp="1"/>
          </p:cNvSpPr>
          <p:nvPr>
            <p:ph type="sldNum" sz="quarter" idx="4"/>
          </p:nvPr>
        </p:nvSpPr>
        <p:spPr>
          <a:xfrm>
            <a:off x="381000" y="6477000"/>
            <a:ext cx="2133600" cy="365125"/>
          </a:xfrm>
          <a:prstGeom prst="rect">
            <a:avLst/>
          </a:prstGeom>
        </p:spPr>
        <p:txBody>
          <a:bodyPr/>
          <a:lstStyle>
            <a:lvl1pPr>
              <a:defRPr>
                <a:solidFill>
                  <a:schemeClr val="bg1"/>
                </a:solidFill>
                <a:latin typeface="Century Gothic"/>
                <a:cs typeface="Century Gothic"/>
              </a:defRPr>
            </a:lvl1pPr>
          </a:lstStyle>
          <a:p>
            <a:fld id="{2B277EC4-2A58-CF41-8417-90CAEBBB4CF5}" type="slidenum">
              <a:rPr lang="en-US" smtClean="0"/>
              <a:pPr/>
              <a:t>75</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309" y="1846025"/>
            <a:ext cx="2896342" cy="2227810"/>
          </a:xfrm>
          <a:prstGeom prst="rect">
            <a:avLst/>
          </a:prstGeom>
        </p:spPr>
      </p:pic>
      <p:pic>
        <p:nvPicPr>
          <p:cNvPr id="8" name="Picture 7" descr="chicago_logo_fin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2122" y="4073835"/>
            <a:ext cx="3125407" cy="1982581"/>
          </a:xfrm>
          <a:prstGeom prst="rect">
            <a:avLst/>
          </a:prstGeom>
        </p:spPr>
      </p:pic>
    </p:spTree>
    <p:extLst>
      <p:ext uri="{BB962C8B-B14F-4D97-AF65-F5344CB8AC3E}">
        <p14:creationId xmlns:p14="http://schemas.microsoft.com/office/powerpoint/2010/main" val="1724940956"/>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381000" y="6477000"/>
            <a:ext cx="2133600" cy="365125"/>
          </a:xfrm>
          <a:prstGeom prst="rect">
            <a:avLst/>
          </a:prstGeom>
        </p:spPr>
        <p:txBody>
          <a:bodyPr/>
          <a:lstStyle>
            <a:lvl1pPr>
              <a:defRPr>
                <a:solidFill>
                  <a:schemeClr val="bg1"/>
                </a:solidFill>
                <a:latin typeface="Century Gothic"/>
                <a:cs typeface="Century Gothic"/>
              </a:defRPr>
            </a:lvl1pPr>
          </a:lstStyle>
          <a:p>
            <a:fld id="{2B277EC4-2A58-CF41-8417-90CAEBBB4CF5}" type="slidenum">
              <a:rPr lang="en-US" smtClean="0"/>
              <a:pPr/>
              <a:t>76</a:t>
            </a:fld>
            <a:endParaRPr lang="en-US" dirty="0"/>
          </a:p>
        </p:txBody>
      </p:sp>
      <p:sp>
        <p:nvSpPr>
          <p:cNvPr id="2" name="Rectangle 1"/>
          <p:cNvSpPr/>
          <p:nvPr/>
        </p:nvSpPr>
        <p:spPr>
          <a:xfrm>
            <a:off x="1980760" y="2842223"/>
            <a:ext cx="5352584" cy="1200329"/>
          </a:xfrm>
          <a:prstGeom prst="rect">
            <a:avLst/>
          </a:prstGeom>
          <a:noFill/>
        </p:spPr>
        <p:txBody>
          <a:bodyPr wrap="square" lIns="91440" tIns="45720" rIns="91440" bIns="45720">
            <a:spAutoFit/>
          </a:bodyPr>
          <a:lstStyle/>
          <a:p>
            <a:pPr algn="ctr"/>
            <a:r>
              <a:rPr lang="en-US" sz="7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you!</a:t>
            </a:r>
            <a:endParaRPr lang="en-US" sz="7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858452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309340" y="696436"/>
            <a:ext cx="8686800" cy="1143000"/>
          </a:xfrm>
        </p:spPr>
        <p:txBody>
          <a:bodyPr>
            <a:normAutofit fontScale="90000"/>
          </a:bodyPr>
          <a:lstStyle/>
          <a:p>
            <a:r>
              <a:rPr lang="en-US" b="1" dirty="0" smtClean="0">
                <a:latin typeface="Century Gothic" charset="0"/>
                <a:ea typeface="ＭＳ Ｐゴシック" charset="0"/>
                <a:cs typeface="Century Gothic" charset="0"/>
              </a:rPr>
              <a:t>Current Proposals &amp; </a:t>
            </a:r>
            <a:r>
              <a:rPr lang="en-US" b="1" dirty="0">
                <a:latin typeface="Century Gothic" charset="0"/>
                <a:ea typeface="ＭＳ Ｐゴシック" charset="0"/>
                <a:cs typeface="Century Gothic" charset="0"/>
              </a:rPr>
              <a:t>Draft </a:t>
            </a:r>
            <a:r>
              <a:rPr lang="en-US" b="1" dirty="0" smtClean="0">
                <a:latin typeface="Century Gothic" charset="0"/>
                <a:ea typeface="ＭＳ Ｐゴシック" charset="0"/>
                <a:cs typeface="Century Gothic" charset="0"/>
              </a:rPr>
              <a:t>Policies</a:t>
            </a:r>
            <a:endParaRPr lang="en-US" b="1" dirty="0">
              <a:latin typeface="Century Gothic" charset="0"/>
              <a:ea typeface="ＭＳ Ｐゴシック" charset="0"/>
              <a:cs typeface="Century Gothic" charset="0"/>
            </a:endParaRPr>
          </a:p>
        </p:txBody>
      </p:sp>
      <p:sp>
        <p:nvSpPr>
          <p:cNvPr id="5" name="Content Placeholder 2"/>
          <p:cNvSpPr>
            <a:spLocks noGrp="1"/>
          </p:cNvSpPr>
          <p:nvPr>
            <p:ph idx="1"/>
          </p:nvPr>
        </p:nvSpPr>
        <p:spPr>
          <a:xfrm>
            <a:off x="309340" y="1601706"/>
            <a:ext cx="8352319" cy="4305620"/>
          </a:xfrm>
        </p:spPr>
        <p:txBody>
          <a:bodyPr>
            <a:normAutofit/>
          </a:bodyPr>
          <a:lstStyle/>
          <a:p>
            <a:pPr>
              <a:lnSpc>
                <a:spcPct val="120000"/>
              </a:lnSpc>
            </a:pPr>
            <a:r>
              <a:rPr lang="en-US" b="1" dirty="0" smtClean="0">
                <a:latin typeface="Century Gothic" charset="0"/>
                <a:ea typeface="ＭＳ Ｐゴシック" charset="0"/>
                <a:cs typeface="Century Gothic" charset="0"/>
              </a:rPr>
              <a:t>No proposals on docket at this time</a:t>
            </a:r>
          </a:p>
          <a:p>
            <a:pPr>
              <a:lnSpc>
                <a:spcPct val="120000"/>
              </a:lnSpc>
            </a:pPr>
            <a:r>
              <a:rPr lang="en-US" b="1" u="sng" dirty="0" smtClean="0">
                <a:latin typeface="Century Gothic" charset="0"/>
                <a:ea typeface="ＭＳ Ｐゴシック" charset="0"/>
                <a:cs typeface="Century Gothic" charset="0"/>
              </a:rPr>
              <a:t>3 Draft </a:t>
            </a:r>
            <a:r>
              <a:rPr lang="en-US" b="1" u="sng" dirty="0">
                <a:latin typeface="Century Gothic" charset="0"/>
                <a:ea typeface="ＭＳ Ｐゴシック" charset="0"/>
                <a:cs typeface="Century Gothic" charset="0"/>
              </a:rPr>
              <a:t>Policies</a:t>
            </a:r>
          </a:p>
          <a:p>
            <a:pPr lvl="1">
              <a:lnSpc>
                <a:spcPct val="120000"/>
              </a:lnSpc>
            </a:pPr>
            <a:r>
              <a:rPr lang="en-US" dirty="0" smtClean="0">
                <a:latin typeface="Century Gothic" charset="0"/>
                <a:ea typeface="ＭＳ Ｐゴシック" charset="0"/>
                <a:cs typeface="Century Gothic" charset="0"/>
              </a:rPr>
              <a:t>AC needs your feedback to help us determine what to do with these</a:t>
            </a:r>
          </a:p>
          <a:p>
            <a:pPr lvl="2">
              <a:lnSpc>
                <a:spcPct val="120000"/>
              </a:lnSpc>
            </a:pPr>
            <a:r>
              <a:rPr lang="en-US" b="1" dirty="0" smtClean="0">
                <a:latin typeface="Century Gothic" charset="0"/>
                <a:ea typeface="ＭＳ Ｐゴシック" charset="0"/>
                <a:cs typeface="Century Gothic" charset="0"/>
              </a:rPr>
              <a:t>Are they fair, technically sound and supported by you?</a:t>
            </a:r>
          </a:p>
        </p:txBody>
      </p:sp>
    </p:spTree>
    <p:extLst>
      <p:ext uri="{BB962C8B-B14F-4D97-AF65-F5344CB8AC3E}">
        <p14:creationId xmlns:p14="http://schemas.microsoft.com/office/powerpoint/2010/main" val="23767174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57200" y="1589706"/>
            <a:ext cx="8229600" cy="3708532"/>
          </a:xfrm>
        </p:spPr>
        <p:txBody>
          <a:bodyPr>
            <a:normAutofit fontScale="92500" lnSpcReduction="10000"/>
          </a:bodyPr>
          <a:lstStyle/>
          <a:p>
            <a:r>
              <a:rPr lang="en-US" sz="2800" dirty="0">
                <a:solidFill>
                  <a:srgbClr val="000000"/>
                </a:solidFill>
              </a:rPr>
              <a:t>Recommended Draft Policy ARIN-2013-4: RIR </a:t>
            </a:r>
            <a:r>
              <a:rPr lang="en-US" sz="2800" dirty="0" smtClean="0">
                <a:solidFill>
                  <a:srgbClr val="000000"/>
                </a:solidFill>
              </a:rPr>
              <a:t>Principles</a:t>
            </a:r>
          </a:p>
          <a:p>
            <a:pPr lvl="1"/>
            <a:r>
              <a:rPr lang="en-US" sz="2400" b="1" dirty="0" smtClean="0">
                <a:solidFill>
                  <a:srgbClr val="000000"/>
                </a:solidFill>
              </a:rPr>
              <a:t>Can go to last call</a:t>
            </a:r>
            <a:endParaRPr lang="en-US" sz="2400" b="1" dirty="0">
              <a:solidFill>
                <a:srgbClr val="000000"/>
              </a:solidFill>
            </a:endParaRPr>
          </a:p>
          <a:p>
            <a:r>
              <a:rPr lang="en-US" sz="2800" dirty="0">
                <a:solidFill>
                  <a:srgbClr val="000000"/>
                </a:solidFill>
              </a:rPr>
              <a:t>Draft Policy ARIN-2013-6: Allocation of IPv4 and IPv6 Address Space to Out-of-region </a:t>
            </a:r>
            <a:r>
              <a:rPr lang="en-US" sz="2800" dirty="0" smtClean="0">
                <a:solidFill>
                  <a:srgbClr val="000000"/>
                </a:solidFill>
              </a:rPr>
              <a:t>Requestors</a:t>
            </a:r>
          </a:p>
          <a:p>
            <a:pPr lvl="1"/>
            <a:r>
              <a:rPr lang="en-US" sz="2400" b="1" dirty="0" smtClean="0">
                <a:solidFill>
                  <a:srgbClr val="000000"/>
                </a:solidFill>
              </a:rPr>
              <a:t>Work in progress</a:t>
            </a:r>
            <a:endParaRPr lang="en-US" sz="2400" b="1" dirty="0">
              <a:solidFill>
                <a:srgbClr val="000000"/>
              </a:solidFill>
            </a:endParaRPr>
          </a:p>
          <a:p>
            <a:r>
              <a:rPr lang="en-US" sz="2800" dirty="0">
                <a:solidFill>
                  <a:srgbClr val="000000"/>
                </a:solidFill>
              </a:rPr>
              <a:t>Draft Policy ARIN-2013-7: Merge IPv4 ISP and End-User </a:t>
            </a:r>
            <a:r>
              <a:rPr lang="en-US" sz="2800" dirty="0" smtClean="0">
                <a:solidFill>
                  <a:srgbClr val="000000"/>
                </a:solidFill>
              </a:rPr>
              <a:t>Requirements</a:t>
            </a:r>
          </a:p>
          <a:p>
            <a:pPr lvl="1"/>
            <a:r>
              <a:rPr lang="en-US" sz="2400" b="1" dirty="0" smtClean="0">
                <a:solidFill>
                  <a:srgbClr val="000000"/>
                </a:solidFill>
              </a:rPr>
              <a:t>Work in progress</a:t>
            </a:r>
            <a:endParaRPr lang="en-US" sz="2400" b="1" dirty="0">
              <a:solidFill>
                <a:srgbClr val="000000"/>
              </a:solidFill>
            </a:endParaRPr>
          </a:p>
          <a:p>
            <a:endParaRPr lang="en-US" sz="4000" b="1" dirty="0" smtClean="0"/>
          </a:p>
          <a:p>
            <a:endParaRPr lang="en-US" sz="4000" b="1" dirty="0" smtClean="0"/>
          </a:p>
          <a:p>
            <a:pPr marL="0" indent="0">
              <a:buNone/>
            </a:pPr>
            <a:endParaRPr lang="en-US" sz="4000" dirty="0"/>
          </a:p>
          <a:p>
            <a:pPr marL="0" indent="0">
              <a:buNone/>
            </a:pPr>
            <a:endParaRPr lang="en-US" sz="4000" dirty="0"/>
          </a:p>
          <a:p>
            <a:pPr lvl="1">
              <a:lnSpc>
                <a:spcPct val="80000"/>
              </a:lnSpc>
            </a:pPr>
            <a:endParaRPr lang="en-US" sz="2300" dirty="0">
              <a:ea typeface="ＭＳ Ｐゴシック" charset="0"/>
            </a:endParaRPr>
          </a:p>
        </p:txBody>
      </p:sp>
      <p:sp>
        <p:nvSpPr>
          <p:cNvPr id="4" name="Rectangle 3"/>
          <p:cNvSpPr/>
          <p:nvPr/>
        </p:nvSpPr>
        <p:spPr>
          <a:xfrm>
            <a:off x="188140" y="6295156"/>
            <a:ext cx="8229600" cy="307777"/>
          </a:xfrm>
          <a:prstGeom prst="rect">
            <a:avLst/>
          </a:prstGeom>
        </p:spPr>
        <p:txBody>
          <a:bodyPr wrap="square">
            <a:spAutoFit/>
          </a:bodyPr>
          <a:lstStyle/>
          <a:p>
            <a:r>
              <a:rPr lang="en-US" sz="1400" dirty="0">
                <a:solidFill>
                  <a:prstClr val="black"/>
                </a:solidFill>
                <a:latin typeface="Century Gothic"/>
                <a:cs typeface="Century Gothic"/>
              </a:rPr>
              <a:t>Text available at: https://</a:t>
            </a:r>
            <a:r>
              <a:rPr lang="en-US" sz="1400" dirty="0" err="1">
                <a:solidFill>
                  <a:prstClr val="black"/>
                </a:solidFill>
                <a:latin typeface="Century Gothic"/>
                <a:cs typeface="Century Gothic"/>
              </a:rPr>
              <a:t>www.arin.net</a:t>
            </a:r>
            <a:r>
              <a:rPr lang="en-US" sz="1400" dirty="0">
                <a:solidFill>
                  <a:prstClr val="black"/>
                </a:solidFill>
                <a:latin typeface="Century Gothic"/>
                <a:cs typeface="Century Gothic"/>
              </a:rPr>
              <a:t>/policy/proposals/</a:t>
            </a:r>
          </a:p>
        </p:txBody>
      </p:sp>
      <p:sp>
        <p:nvSpPr>
          <p:cNvPr id="6" name="Title 1"/>
          <p:cNvSpPr txBox="1">
            <a:spLocks/>
          </p:cNvSpPr>
          <p:nvPr/>
        </p:nvSpPr>
        <p:spPr>
          <a:xfrm>
            <a:off x="457200" y="618549"/>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1" kern="1200">
                <a:solidFill>
                  <a:schemeClr val="tx1"/>
                </a:solidFill>
                <a:latin typeface="Century Gothic"/>
                <a:ea typeface="+mj-ea"/>
                <a:cs typeface="Century Gothic"/>
              </a:defRPr>
            </a:lvl1pPr>
          </a:lstStyle>
          <a:p>
            <a:pPr algn="ctr"/>
            <a:r>
              <a:rPr lang="en-US" dirty="0" smtClean="0">
                <a:solidFill>
                  <a:srgbClr val="41AAD1"/>
                </a:solidFill>
                <a:latin typeface="Century Gothic" charset="0"/>
                <a:ea typeface="ＭＳ Ｐゴシック" charset="0"/>
                <a:cs typeface="Century Gothic" charset="0"/>
              </a:rPr>
              <a:t>AC meeting on Friday</a:t>
            </a:r>
            <a:endParaRPr lang="en-US" dirty="0">
              <a:solidFill>
                <a:srgbClr val="41AAD1"/>
              </a:solidFill>
              <a:latin typeface="Century Gothic" charset="0"/>
              <a:ea typeface="ＭＳ Ｐゴシック" charset="0"/>
              <a:cs typeface="Century Gothic" charset="0"/>
            </a:endParaRPr>
          </a:p>
        </p:txBody>
      </p:sp>
    </p:spTree>
    <p:extLst>
      <p:ext uri="{BB962C8B-B14F-4D97-AF65-F5344CB8AC3E}">
        <p14:creationId xmlns:p14="http://schemas.microsoft.com/office/powerpoint/2010/main" val="5178319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1211</TotalTime>
  <Words>5572</Words>
  <Application>Microsoft Macintosh PowerPoint</Application>
  <PresentationFormat>On-screen Show (4:3)</PresentationFormat>
  <Paragraphs>548</Paragraphs>
  <Slides>76</Slides>
  <Notes>51</Notes>
  <HiddenSlides>0</HiddenSlides>
  <MMClips>0</MMClips>
  <ScaleCrop>false</ScaleCrop>
  <HeadingPairs>
    <vt:vector size="4" baseType="variant">
      <vt:variant>
        <vt:lpstr>Theme</vt:lpstr>
      </vt:variant>
      <vt:variant>
        <vt:i4>4</vt:i4>
      </vt:variant>
      <vt:variant>
        <vt:lpstr>Slide Titles</vt:lpstr>
      </vt:variant>
      <vt:variant>
        <vt:i4>76</vt:i4>
      </vt:variant>
    </vt:vector>
  </HeadingPairs>
  <TitlesOfParts>
    <vt:vector size="80" baseType="lpstr">
      <vt:lpstr>Office Theme</vt:lpstr>
      <vt:lpstr>1_Office Theme</vt:lpstr>
      <vt:lpstr>6_Office Theme</vt:lpstr>
      <vt:lpstr>2_Office Theme</vt:lpstr>
      <vt:lpstr>PowerPoint Presentation</vt:lpstr>
      <vt:lpstr>Public Policy Consultation</vt:lpstr>
      <vt:lpstr>Agenda</vt:lpstr>
      <vt:lpstr>Welcome Remote Participants! https://www.arin.net/ppc_nanog59/</vt:lpstr>
      <vt:lpstr>Rules &amp; Reminders</vt:lpstr>
      <vt:lpstr>At the Head Table…</vt:lpstr>
      <vt:lpstr>Update on Advisory  Council Activities</vt:lpstr>
      <vt:lpstr>Current Proposals &amp; Draft Policies</vt:lpstr>
      <vt:lpstr>PowerPoint Presentation</vt:lpstr>
      <vt:lpstr>PowerPoint Presentation</vt:lpstr>
      <vt:lpstr>Recommended Draft Policy 2013-4 RIR Principles</vt:lpstr>
      <vt:lpstr>2013-4 - History</vt:lpstr>
      <vt:lpstr>2013-4 – ARIN Staff Summary </vt:lpstr>
      <vt:lpstr>2013-4 – Status at other RIRs</vt:lpstr>
      <vt:lpstr>2013-4 – Staff Assessment</vt:lpstr>
      <vt:lpstr>2013-4 – Legal Assessment </vt:lpstr>
      <vt:lpstr>2013-4 – PPML Discussion </vt:lpstr>
      <vt:lpstr>Recommended Draft Policy 2013-4 RIR Principles</vt:lpstr>
      <vt:lpstr>ARIN-2013-4</vt:lpstr>
      <vt:lpstr>RIR Principles</vt:lpstr>
      <vt:lpstr>Registration and Routability</vt:lpstr>
      <vt:lpstr>Conservation Defined</vt:lpstr>
      <vt:lpstr>Sustainability Defined</vt:lpstr>
      <vt:lpstr>Conservation vs. Sustainability</vt:lpstr>
      <vt:lpstr>Stewardship Defined</vt:lpstr>
      <vt:lpstr>Stewardship in 2013-4</vt:lpstr>
      <vt:lpstr>Changing Principles?</vt:lpstr>
      <vt:lpstr>Proposed Changes</vt:lpstr>
      <vt:lpstr>Section Title</vt:lpstr>
      <vt:lpstr>Stewardship</vt:lpstr>
      <vt:lpstr>Discussion</vt:lpstr>
      <vt:lpstr>Draft Policy Text</vt:lpstr>
      <vt:lpstr>Registration</vt:lpstr>
      <vt:lpstr>Conservation</vt:lpstr>
      <vt:lpstr>Routability</vt:lpstr>
      <vt:lpstr>Stewardship</vt:lpstr>
      <vt:lpstr>Draft Policy 2013-6 Allocation of IPv4 and IPv6 Address Space to Out-of-region Requestors</vt:lpstr>
      <vt:lpstr>2013-6 - History</vt:lpstr>
      <vt:lpstr>2013-6 – ARIN Staff Summary </vt:lpstr>
      <vt:lpstr>2013-6 – Status at other RIRs</vt:lpstr>
      <vt:lpstr>2013-6 – Staff Assessment</vt:lpstr>
      <vt:lpstr>2013-6 – Legal Assessment</vt:lpstr>
      <vt:lpstr>2013-6 – Work in Progress </vt:lpstr>
      <vt:lpstr>2013-6 – Recent PPML Discussion </vt:lpstr>
      <vt:lpstr>Draft Policy 2013-6 Allocation of IPv4 and IPv6 Address Space to Out-of-region Requestors</vt:lpstr>
      <vt:lpstr>What’s the Problem</vt:lpstr>
      <vt:lpstr>What’s the Problem - continued</vt:lpstr>
      <vt:lpstr>2013-6 – Current Text</vt:lpstr>
      <vt:lpstr>Four Major Parts to the Policy </vt:lpstr>
      <vt:lpstr>Presence within Region</vt:lpstr>
      <vt:lpstr>Out of Region Use</vt:lpstr>
      <vt:lpstr>Overlapping request to RIRs</vt:lpstr>
      <vt:lpstr>Plurality vs. Minimum Percentage</vt:lpstr>
      <vt:lpstr>Other Issues</vt:lpstr>
      <vt:lpstr>In my opinion, the BIG Question is</vt:lpstr>
      <vt:lpstr>Discussion</vt:lpstr>
      <vt:lpstr>Draft Policy 2013-7 Merge IPv4 ISP and End-User Requirements</vt:lpstr>
      <vt:lpstr>2013-7 - History</vt:lpstr>
      <vt:lpstr>2013-7 – ARIN Staff Summary </vt:lpstr>
      <vt:lpstr>2013-7 – Status at other RIRs</vt:lpstr>
      <vt:lpstr>2013-7 – Work in Progress </vt:lpstr>
      <vt:lpstr>2013-7 – Recent PPML Discussion </vt:lpstr>
      <vt:lpstr>Draft Policy 2013-7 Merge IPv4 ISP and End-User Requirements</vt:lpstr>
      <vt:lpstr>2013-7 – Rationale</vt:lpstr>
      <vt:lpstr>2013-7 – Status</vt:lpstr>
      <vt:lpstr>2013-7 – Summary of changes</vt:lpstr>
      <vt:lpstr>2013-7 – Feedback needed</vt:lpstr>
      <vt:lpstr>2013-7 – Discussion</vt:lpstr>
      <vt:lpstr>2013-7 – NRPM Section Changes</vt:lpstr>
      <vt:lpstr>2013-7 – Summary of requirement changes</vt:lpstr>
      <vt:lpstr>2013-7 – Details (1)</vt:lpstr>
      <vt:lpstr>2013-7 – Details (2)</vt:lpstr>
      <vt:lpstr>2013-7 – Details (3)</vt:lpstr>
      <vt:lpstr>2013-7 – Diff</vt:lpstr>
      <vt:lpstr>Future ARIN Meeting</vt:lpstr>
      <vt:lpstr>PowerPoint Presentation</vt:lpstr>
    </vt:vector>
  </TitlesOfParts>
  <Company>arin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Erin Sellers</dc:creator>
  <cp:lastModifiedBy>Einar Bohlin</cp:lastModifiedBy>
  <cp:revision>132</cp:revision>
  <cp:lastPrinted>2013-09-27T15:59:51Z</cp:lastPrinted>
  <dcterms:created xsi:type="dcterms:W3CDTF">2010-08-12T13:39:46Z</dcterms:created>
  <dcterms:modified xsi:type="dcterms:W3CDTF">2013-10-08T14:58:48Z</dcterms:modified>
</cp:coreProperties>
</file>