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97" r:id="rId2"/>
  </p:sldMasterIdLst>
  <p:notesMasterIdLst>
    <p:notesMasterId r:id="rId15"/>
  </p:notesMasterIdLst>
  <p:handoutMasterIdLst>
    <p:handoutMasterId r:id="rId16"/>
  </p:handoutMasterIdLst>
  <p:sldIdLst>
    <p:sldId id="398" r:id="rId3"/>
    <p:sldId id="419" r:id="rId4"/>
    <p:sldId id="420" r:id="rId5"/>
    <p:sldId id="421" r:id="rId6"/>
    <p:sldId id="422" r:id="rId7"/>
    <p:sldId id="423" r:id="rId8"/>
    <p:sldId id="424" r:id="rId9"/>
    <p:sldId id="425" r:id="rId10"/>
    <p:sldId id="426" r:id="rId11"/>
    <p:sldId id="427" r:id="rId12"/>
    <p:sldId id="428" r:id="rId13"/>
    <p:sldId id="42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AAD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36" autoAdjust="0"/>
    <p:restoredTop sz="94660"/>
  </p:normalViewPr>
  <p:slideViewPr>
    <p:cSldViewPr snapToGrid="0" snapToObjects="1" showGuides="1">
      <p:cViewPr varScale="1">
        <p:scale>
          <a:sx n="122" d="100"/>
          <a:sy n="122" d="100"/>
        </p:scale>
        <p:origin x="-23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15/Oct/2013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15/Oct/2013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1</a:t>
            </a:fld>
            <a:endParaRPr lang="en-US">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10</a:t>
            </a:fld>
            <a:endParaRPr lang="en-US">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11</a:t>
            </a:fld>
            <a:endParaRPr lang="en-US">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12</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2</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3</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6</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7</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8</a:t>
            </a:fld>
            <a:endParaRPr lang="en-US">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9</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0" cy="6857543"/>
          </a:xfrm>
          <a:prstGeom prst="rect">
            <a:avLst/>
          </a:prstGeom>
        </p:spPr>
      </p:pic>
    </p:spTree>
    <p:extLst>
      <p:ext uri="{BB962C8B-B14F-4D97-AF65-F5344CB8AC3E}">
        <p14:creationId xmlns:p14="http://schemas.microsoft.com/office/powerpoint/2010/main" val="100043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Dallas_master_bckgr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524906" y="1259965"/>
            <a:ext cx="5013275" cy="2118661"/>
          </a:xfrm>
        </p:spPr>
        <p:txBody>
          <a:bodyPr>
            <a:normAutofit/>
          </a:bodyPr>
          <a:lstStyle>
            <a:lvl1pPr algn="ctr">
              <a:defRPr sz="44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524906" y="4135764"/>
            <a:ext cx="4785338" cy="1880633"/>
          </a:xfr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bckgrn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bckgrnd_announcements-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7" name="Picture 6" descr="bckgrnd 2-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0" name="Slide Number Placeholder 3"/>
          <p:cNvSpPr>
            <a:spLocks noGrp="1"/>
          </p:cNvSpPr>
          <p:nvPr>
            <p:ph type="sldNum" sz="quarter" idx="4"/>
          </p:nvPr>
        </p:nvSpPr>
        <p:spPr>
          <a:xfrm>
            <a:off x="8516986" y="634537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
        <p:nvSpPr>
          <p:cNvPr id="11" name="Text Placeholder 2"/>
          <p:cNvSpPr>
            <a:spLocks noGrp="1"/>
          </p:cNvSpPr>
          <p:nvPr>
            <p:ph idx="10"/>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32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A2B4DF6-1818-B940-8E30-590D998D271B}" type="slidenum">
              <a:rPr lang="en-US" smtClean="0">
                <a:solidFill>
                  <a:prstClr val="white"/>
                </a:solidFill>
              </a:rPr>
              <a:pPr/>
              <a:t>‹#›</a:t>
            </a:fld>
            <a:endParaRPr lang="en-US" dirty="0">
              <a:solidFill>
                <a:prstClr val="white"/>
              </a:solidFill>
            </a:endParaRPr>
          </a:p>
        </p:txBody>
      </p:sp>
      <p:sp>
        <p:nvSpPr>
          <p:cNvPr id="4" name="Text Placeholder 2"/>
          <p:cNvSpPr>
            <a:spLocks noGrp="1"/>
          </p:cNvSpPr>
          <p:nvPr>
            <p:ph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904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 y="2323711"/>
            <a:ext cx="9144000" cy="2967955"/>
          </a:xfrm>
        </p:spPr>
        <p:txBody>
          <a:bodyPr>
            <a:normAutofit/>
          </a:bodyPr>
          <a:lstStyle>
            <a:lvl1pPr algn="ctr">
              <a:defRPr sz="48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437445" y="5291666"/>
            <a:ext cx="8255000" cy="1551765"/>
          </a:xfrm>
          <a:prstGeom prst="rect">
            <a:avLst/>
          </a:prstGeo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251974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1458932"/>
          </a:xfrm>
          <a:noFill/>
        </p:spPr>
        <p:txBody>
          <a:bodyPr>
            <a:normAutofit/>
          </a:bodyPr>
          <a:lstStyle>
            <a:lvl1pPr algn="l">
              <a:defRPr sz="4000">
                <a:solidFill>
                  <a:srgbClr val="99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9271" y="1804235"/>
            <a:ext cx="8595928" cy="4711245"/>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318952" y="6492875"/>
            <a:ext cx="717091" cy="365125"/>
          </a:xfrm>
          <a:prstGeom prst="rect">
            <a:avLst/>
          </a:prstGeom>
        </p:spPr>
        <p:txBody>
          <a:bodyPr/>
          <a:lstStyle>
            <a:lvl1pPr>
              <a:defRPr sz="2000" b="0">
                <a:solidFill>
                  <a:srgbClr val="996633"/>
                </a:solidFill>
                <a:latin typeface="Century Gothic"/>
                <a:cs typeface="Century Gothic"/>
              </a:defRPr>
            </a:lvl1pPr>
          </a:lstStyle>
          <a:p>
            <a:fld id="{8A2B4DF6-1818-B940-8E30-590D998D271B}" type="slidenum">
              <a:rPr lang="en-US" smtClean="0"/>
              <a:pPr/>
              <a:t>‹#›</a:t>
            </a:fld>
            <a:endParaRPr lang="en-US" dirty="0"/>
          </a:p>
        </p:txBody>
      </p:sp>
    </p:spTree>
    <p:extLst>
      <p:ext uri="{BB962C8B-B14F-4D97-AF65-F5344CB8AC3E}">
        <p14:creationId xmlns:p14="http://schemas.microsoft.com/office/powerpoint/2010/main" val="192118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318952" y="6484176"/>
            <a:ext cx="717091" cy="365125"/>
          </a:xfrm>
          <a:prstGeom prst="rect">
            <a:avLst/>
          </a:prstGeom>
        </p:spPr>
        <p:txBody>
          <a:bodyPr/>
          <a:lstStyle>
            <a:lvl1pPr>
              <a:defRPr sz="2000" b="0">
                <a:solidFill>
                  <a:srgbClr val="996633"/>
                </a:solidFill>
                <a:latin typeface="Century Gothic"/>
                <a:cs typeface="Century Gothic"/>
              </a:defRPr>
            </a:lvl1pPr>
          </a:lstStyle>
          <a:p>
            <a:fld id="{8A2B4DF6-1818-B940-8E30-590D998D271B}" type="slidenum">
              <a:rPr lang="en-US" smtClean="0"/>
              <a:pPr/>
              <a:t>‹#›</a:t>
            </a:fld>
            <a:endParaRPr lang="en-US" dirty="0"/>
          </a:p>
        </p:txBody>
      </p:sp>
    </p:spTree>
    <p:extLst>
      <p:ext uri="{BB962C8B-B14F-4D97-AF65-F5344CB8AC3E}">
        <p14:creationId xmlns:p14="http://schemas.microsoft.com/office/powerpoint/2010/main" val="165755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ckgrnd 2-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374953" y="1033333"/>
            <a:ext cx="8634458" cy="1599578"/>
          </a:xfrm>
          <a:prstGeom prst="rect">
            <a:avLst/>
          </a:prstGeom>
        </p:spPr>
        <p:txBody>
          <a:bodyPr vert="horz" lIns="91440" tIns="45720" rIns="91440" bIns="45720" rtlCol="0" anchor="ctr">
            <a:normAutofit/>
          </a:bodyPr>
          <a:lstStyle/>
          <a:p>
            <a:r>
              <a:rPr lang="en-US" dirty="0" smtClean="0"/>
              <a:t>Click to edit Master </a:t>
            </a:r>
            <a:r>
              <a:rPr lang="en-US" dirty="0" err="1" smtClean="0"/>
              <a:t>titlestyle</a:t>
            </a:r>
            <a:endParaRPr lang="en-US" dirty="0"/>
          </a:p>
        </p:txBody>
      </p:sp>
      <p:sp>
        <p:nvSpPr>
          <p:cNvPr id="3" name="Text Placeholder 2"/>
          <p:cNvSpPr>
            <a:spLocks noGrp="1"/>
          </p:cNvSpPr>
          <p:nvPr>
            <p:ph type="body" idx="1"/>
          </p:nvPr>
        </p:nvSpPr>
        <p:spPr>
          <a:xfrm>
            <a:off x="457200" y="2401794"/>
            <a:ext cx="8229600" cy="5553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516986" y="6299363"/>
            <a:ext cx="717091" cy="365125"/>
          </a:xfrm>
          <a:prstGeom prst="rect">
            <a:avLst/>
          </a:prstGeom>
        </p:spPr>
        <p:txBody>
          <a:bodyPr/>
          <a:lstStyle>
            <a:lvl1pPr>
              <a:defRPr>
                <a:solidFill>
                  <a:schemeClr val="bg1"/>
                </a:solidFill>
                <a:latin typeface="Century Gothic"/>
                <a:cs typeface="Century Gothic"/>
              </a:defRPr>
            </a:lvl1pPr>
          </a:lstStyle>
          <a:p>
            <a:fld id="{8A2B4DF6-1818-B940-8E30-590D998D271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27441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hf hdr="0" ftr="0" dt="0"/>
  <p:txStyles>
    <p:titleStyle>
      <a:lvl1pPr algn="l" defTabSz="457200" rtl="0" eaLnBrk="1" latinLnBrk="0" hangingPunct="1">
        <a:spcBef>
          <a:spcPct val="0"/>
        </a:spcBef>
        <a:buNone/>
        <a:defRPr sz="4400" b="1" kern="1200">
          <a:solidFill>
            <a:srgbClr val="41AAD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Slide Number Placeholder 3"/>
          <p:cNvSpPr>
            <a:spLocks noGrp="1"/>
          </p:cNvSpPr>
          <p:nvPr>
            <p:ph type="sldNum" sz="quarter" idx="4"/>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extLst>
      <p:ext uri="{BB962C8B-B14F-4D97-AF65-F5344CB8AC3E}">
        <p14:creationId xmlns:p14="http://schemas.microsoft.com/office/powerpoint/2010/main" val="58469761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7959" y="3810431"/>
            <a:ext cx="7976556" cy="2386327"/>
          </a:xfrm>
        </p:spPr>
        <p:txBody>
          <a:bodyPr>
            <a:normAutofit fontScale="90000"/>
          </a:bodyPr>
          <a:lstStyle/>
          <a:p>
            <a:pPr>
              <a:lnSpc>
                <a:spcPct val="120000"/>
              </a:lnSpc>
            </a:pPr>
            <a:r>
              <a:rPr lang="en-US" sz="4400" dirty="0" smtClean="0">
                <a:solidFill>
                  <a:srgbClr val="41AAD1"/>
                </a:solidFill>
              </a:rPr>
              <a:t>Draft </a:t>
            </a:r>
            <a:r>
              <a:rPr lang="en-US" sz="4400" dirty="0">
                <a:solidFill>
                  <a:srgbClr val="41AAD1"/>
                </a:solidFill>
              </a:rPr>
              <a:t>Policy </a:t>
            </a:r>
            <a:r>
              <a:rPr lang="en-US" sz="4400" dirty="0" smtClean="0">
                <a:solidFill>
                  <a:srgbClr val="41AAD1"/>
                </a:solidFill>
              </a:rPr>
              <a:t>2013-6</a:t>
            </a:r>
            <a:r>
              <a:rPr lang="en-US" dirty="0">
                <a:solidFill>
                  <a:srgbClr val="41AAD1"/>
                </a:solidFill>
              </a:rPr>
              <a:t/>
            </a:r>
            <a:br>
              <a:rPr lang="en-US" dirty="0">
                <a:solidFill>
                  <a:srgbClr val="41AAD1"/>
                </a:solidFill>
              </a:rPr>
            </a:br>
            <a:r>
              <a:rPr lang="en-US" sz="4000" dirty="0">
                <a:solidFill>
                  <a:srgbClr val="41AAD1"/>
                </a:solidFill>
              </a:rPr>
              <a:t>Allocation of IPv4 and IPv6 Address Space to Out-of-region Requestors</a:t>
            </a:r>
            <a:endParaRPr lang="en-US" sz="3600" b="0" dirty="0">
              <a:solidFill>
                <a:srgbClr val="41AAD1"/>
              </a:solidFill>
            </a:endParaRPr>
          </a:p>
        </p:txBody>
      </p:sp>
      <p:sp>
        <p:nvSpPr>
          <p:cNvPr id="4" name="TextBox 3"/>
          <p:cNvSpPr txBox="1"/>
          <p:nvPr/>
        </p:nvSpPr>
        <p:spPr>
          <a:xfrm>
            <a:off x="5315860" y="934361"/>
            <a:ext cx="355235" cy="276999"/>
          </a:xfrm>
          <a:prstGeom prst="rect">
            <a:avLst/>
          </a:prstGeom>
          <a:noFill/>
        </p:spPr>
        <p:txBody>
          <a:bodyPr wrap="none" rtlCol="0">
            <a:spAutoFit/>
          </a:bodyPr>
          <a:lstStyle/>
          <a:p>
            <a:r>
              <a:rPr lang="en-US" sz="1200" dirty="0" smtClean="0">
                <a:solidFill>
                  <a:srgbClr val="FFFFFF"/>
                </a:solidFill>
                <a:latin typeface="Century Gothic"/>
                <a:cs typeface="Century Gothic"/>
              </a:rPr>
              <a:t>59</a:t>
            </a:r>
            <a:endParaRPr lang="en-US" sz="1200" dirty="0">
              <a:solidFill>
                <a:srgbClr val="FFFFFF"/>
              </a:solidFill>
              <a:latin typeface="Century Gothic"/>
              <a:cs typeface="Century Gothic"/>
            </a:endParaRPr>
          </a:p>
        </p:txBody>
      </p:sp>
    </p:spTree>
    <p:extLst>
      <p:ext uri="{BB962C8B-B14F-4D97-AF65-F5344CB8AC3E}">
        <p14:creationId xmlns:p14="http://schemas.microsoft.com/office/powerpoint/2010/main" val="34825488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Other Issues</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a:t>A</a:t>
            </a:r>
            <a:r>
              <a:rPr lang="en-US" dirty="0" smtClean="0"/>
              <a:t>llocations or assignments to Individuals not allowed</a:t>
            </a:r>
          </a:p>
          <a:p>
            <a:pPr marL="742950" lvl="2" indent="-342900"/>
            <a:r>
              <a:rPr lang="en-US" dirty="0"/>
              <a:t>This is the current operational practice, should this be </a:t>
            </a:r>
            <a:r>
              <a:rPr lang="en-US" dirty="0" smtClean="0"/>
              <a:t>changed?</a:t>
            </a:r>
          </a:p>
          <a:p>
            <a:pPr marL="342900" lvl="1" indent="-342900">
              <a:buFont typeface="Arial"/>
              <a:buChar char="•"/>
            </a:pPr>
            <a:r>
              <a:rPr lang="en-US" dirty="0"/>
              <a:t>No intent for </a:t>
            </a:r>
            <a:r>
              <a:rPr lang="en-US" dirty="0" smtClean="0"/>
              <a:t>retroactive effects</a:t>
            </a:r>
          </a:p>
          <a:p>
            <a:pPr marL="742950" lvl="2" indent="-342900"/>
            <a:r>
              <a:rPr lang="en-US" dirty="0" smtClean="0"/>
              <a:t>The policy does not invalidate any previous allocation made based on good faith information</a:t>
            </a:r>
            <a:endParaRPr lang="en-US" dirty="0"/>
          </a:p>
          <a:p>
            <a:pPr marL="342900" lvl="1" indent="-342900">
              <a:buFont typeface="Arial"/>
              <a:buChar char="•"/>
            </a:pPr>
            <a:r>
              <a:rPr lang="en-US" dirty="0" smtClean="0"/>
              <a:t>The policy is not intended to require an overall plurality, but what is used to justify new requests</a:t>
            </a:r>
          </a:p>
          <a:p>
            <a:pPr marL="0" lvl="1" indent="0">
              <a:buNone/>
            </a:pPr>
            <a:r>
              <a:rPr lang="en-US" dirty="0" smtClean="0"/>
              <a:t> </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10</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10</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10</a:t>
            </a:fld>
            <a:endParaRPr lang="en-US" dirty="0">
              <a:solidFill>
                <a:srgbClr val="996633"/>
              </a:solidFill>
            </a:endParaRPr>
          </a:p>
        </p:txBody>
      </p:sp>
    </p:spTree>
    <p:extLst>
      <p:ext uri="{BB962C8B-B14F-4D97-AF65-F5344CB8AC3E}">
        <p14:creationId xmlns:p14="http://schemas.microsoft.com/office/powerpoint/2010/main" val="20561697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In my </a:t>
            </a:r>
            <a:r>
              <a:rPr lang="en-US" sz="3600" dirty="0" smtClean="0"/>
              <a:t>opinion, </a:t>
            </a:r>
            <a:r>
              <a:rPr lang="en-US" sz="3600" dirty="0"/>
              <a:t>t</a:t>
            </a:r>
            <a:r>
              <a:rPr lang="en-US" sz="3600" b="1" dirty="0" smtClean="0">
                <a:latin typeface="Century Gothic"/>
                <a:cs typeface="Century Gothic"/>
              </a:rPr>
              <a:t>he BIG Question is</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658829"/>
            <a:ext cx="7887564" cy="5182371"/>
          </a:xfrm>
          <a:prstGeom prst="rect">
            <a:avLst/>
          </a:prstGeom>
        </p:spPr>
        <p:txBody>
          <a:bodyPr>
            <a:normAutofit/>
          </a:bodyPr>
          <a:lstStyle/>
          <a:p>
            <a:pPr marL="0" lvl="1" indent="0" algn="ctr">
              <a:buNone/>
            </a:pPr>
            <a:r>
              <a:rPr lang="en-US" sz="5400" dirty="0">
                <a:latin typeface="Century Gothic"/>
                <a:cs typeface="Century Gothic"/>
              </a:rPr>
              <a:t>Plurality vs. </a:t>
            </a:r>
            <a:r>
              <a:rPr lang="en-US" sz="5400" dirty="0" smtClean="0">
                <a:latin typeface="Century Gothic"/>
                <a:cs typeface="Century Gothic"/>
              </a:rPr>
              <a:t/>
            </a:r>
            <a:br>
              <a:rPr lang="en-US" sz="5400" dirty="0" smtClean="0">
                <a:latin typeface="Century Gothic"/>
                <a:cs typeface="Century Gothic"/>
              </a:rPr>
            </a:br>
            <a:r>
              <a:rPr lang="en-US" sz="5400" dirty="0" smtClean="0">
                <a:latin typeface="Century Gothic"/>
                <a:cs typeface="Century Gothic"/>
              </a:rPr>
              <a:t>Minimum Percentage</a:t>
            </a:r>
            <a:endParaRPr lang="en-US" sz="5400" dirty="0">
              <a:latin typeface="Century Gothic"/>
              <a:cs typeface="Century Gothic"/>
            </a:endParaRPr>
          </a:p>
          <a:p>
            <a:pPr marL="0" lvl="1" indent="0">
              <a:buNone/>
            </a:pPr>
            <a:endParaRPr lang="en-US" sz="2400" dirty="0" smtClean="0">
              <a:latin typeface="Century Gothic"/>
              <a:cs typeface="Century Gothic"/>
            </a:endParaRPr>
          </a:p>
          <a:p>
            <a:pPr marL="0" lvl="1" indent="0">
              <a:buNone/>
            </a:pPr>
            <a:r>
              <a:rPr lang="en-US" sz="2400" dirty="0" smtClean="0">
                <a:latin typeface="Century Gothic"/>
                <a:cs typeface="Century Gothic"/>
              </a:rPr>
              <a:t>And if minimum percentage, what is the right percentage?  </a:t>
            </a:r>
            <a:r>
              <a:rPr lang="en-US" sz="2400" b="0" dirty="0" smtClean="0">
                <a:latin typeface="Century Gothic"/>
                <a:cs typeface="Century Gothic"/>
              </a:rPr>
              <a:t>10%, 15%, </a:t>
            </a:r>
            <a:r>
              <a:rPr lang="en-US" sz="2400" dirty="0" smtClean="0">
                <a:latin typeface="Century Gothic"/>
                <a:cs typeface="Century Gothic"/>
              </a:rPr>
              <a:t>20%</a:t>
            </a:r>
            <a:r>
              <a:rPr lang="en-US" sz="2400" b="0" dirty="0" smtClean="0">
                <a:latin typeface="Century Gothic"/>
                <a:cs typeface="Century Gothic"/>
              </a:rPr>
              <a:t>, 25%, 30%</a:t>
            </a:r>
            <a:endParaRPr lang="en-US" sz="2400" b="0" dirty="0">
              <a:latin typeface="Century Gothic"/>
              <a:cs typeface="Century Gothic"/>
            </a:endParaRPr>
          </a:p>
          <a:p>
            <a:pPr marL="0" lvl="1" indent="0">
              <a:buNone/>
            </a:pPr>
            <a:endParaRPr lang="en-US" sz="2400" b="0" dirty="0" smtClean="0">
              <a:latin typeface="Century Gothic"/>
              <a:cs typeface="Century Gothic"/>
            </a:endParaRPr>
          </a:p>
          <a:p>
            <a:pPr marL="0" lvl="1" indent="0">
              <a:buNone/>
            </a:pPr>
            <a:r>
              <a:rPr lang="en-US" sz="2400" dirty="0" smtClean="0">
                <a:latin typeface="Century Gothic"/>
                <a:cs typeface="Century Gothic"/>
              </a:rPr>
              <a:t>Your thoughts please.</a:t>
            </a:r>
            <a:endParaRPr lang="en-US" sz="2400"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11</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11</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11</a:t>
            </a:fld>
            <a:endParaRPr lang="en-US" dirty="0">
              <a:solidFill>
                <a:srgbClr val="996633"/>
              </a:solidFill>
            </a:endParaRPr>
          </a:p>
        </p:txBody>
      </p:sp>
    </p:spTree>
    <p:extLst>
      <p:ext uri="{BB962C8B-B14F-4D97-AF65-F5344CB8AC3E}">
        <p14:creationId xmlns:p14="http://schemas.microsoft.com/office/powerpoint/2010/main" val="20913524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2407104"/>
            <a:ext cx="7696200" cy="714375"/>
          </a:xfrm>
        </p:spPr>
        <p:txBody>
          <a:bodyPr>
            <a:noAutofit/>
          </a:bodyPr>
          <a:lstStyle/>
          <a:p>
            <a:r>
              <a:rPr lang="en-US" sz="8800" b="1" dirty="0" smtClean="0">
                <a:latin typeface="Century Gothic"/>
                <a:cs typeface="Century Gothic"/>
              </a:rPr>
              <a:t>Discussion</a:t>
            </a:r>
            <a:endParaRPr lang="en-US" sz="8800" b="1" dirty="0">
              <a:latin typeface="Century Gothic"/>
              <a:cs typeface="Century Gothic"/>
            </a:endParaRP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12</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12</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12</a:t>
            </a:fld>
            <a:endParaRPr lang="en-US" dirty="0">
              <a:solidFill>
                <a:srgbClr val="996633"/>
              </a:solidFill>
            </a:endParaRPr>
          </a:p>
        </p:txBody>
      </p:sp>
    </p:spTree>
    <p:extLst>
      <p:ext uri="{BB962C8B-B14F-4D97-AF65-F5344CB8AC3E}">
        <p14:creationId xmlns:p14="http://schemas.microsoft.com/office/powerpoint/2010/main" val="3208040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What’s the Problem</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smtClean="0"/>
              <a:t>There is really no policy for who is eligible to receive resources from ARIN</a:t>
            </a:r>
          </a:p>
          <a:p>
            <a:pPr marL="342900" lvl="1" indent="-342900">
              <a:buFont typeface="Arial"/>
              <a:buChar char="•"/>
            </a:pPr>
            <a:r>
              <a:rPr lang="en-US" dirty="0" smtClean="0"/>
              <a:t>Staff’s primary reference for existing operational practice is Section 2.2 – the definition of an RIR</a:t>
            </a:r>
          </a:p>
          <a:p>
            <a:pPr marL="400050" lvl="2" indent="0">
              <a:buNone/>
            </a:pPr>
            <a:r>
              <a:rPr lang="en-US" dirty="0" smtClean="0"/>
              <a:t>Regional </a:t>
            </a:r>
            <a:r>
              <a:rPr lang="en-US" dirty="0"/>
              <a:t>Internet Registries (RIRs) are established and authorized by respective regional communities, and recognized by the IANA to serve and represent large geographical regions. The primary role of RIRs is to manage and distribute public Internet address space within their respective regions</a:t>
            </a:r>
            <a:r>
              <a:rPr lang="en-US" dirty="0" smtClean="0"/>
              <a:t>.</a:t>
            </a:r>
          </a:p>
          <a:p>
            <a:pPr marL="342900" lvl="1" indent="-342900">
              <a:buFont typeface="Arial"/>
              <a:buChar char="•"/>
            </a:pPr>
            <a:r>
              <a:rPr lang="en-US" dirty="0" smtClean="0"/>
              <a:t>But this really isn’t policy, it</a:t>
            </a:r>
            <a:r>
              <a:rPr lang="fr-FR" dirty="0" smtClean="0"/>
              <a:t>’</a:t>
            </a:r>
            <a:r>
              <a:rPr lang="en-US" dirty="0" smtClean="0"/>
              <a:t>s a definition within Policy</a:t>
            </a:r>
            <a:endParaRPr lang="en-US" dirty="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2</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2</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2</a:t>
            </a:fld>
            <a:endParaRPr lang="en-US" dirty="0">
              <a:solidFill>
                <a:srgbClr val="996633"/>
              </a:solidFill>
            </a:endParaRPr>
          </a:p>
        </p:txBody>
      </p:sp>
    </p:spTree>
    <p:extLst>
      <p:ext uri="{BB962C8B-B14F-4D97-AF65-F5344CB8AC3E}">
        <p14:creationId xmlns:p14="http://schemas.microsoft.com/office/powerpoint/2010/main" val="32285932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What’s the Problem - continued</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749456" cy="5182371"/>
          </a:xfrm>
          <a:prstGeom prst="rect">
            <a:avLst/>
          </a:prstGeom>
        </p:spPr>
        <p:txBody>
          <a:bodyPr>
            <a:normAutofit/>
          </a:bodyPr>
          <a:lstStyle/>
          <a:p>
            <a:pPr marL="342900" lvl="1" indent="-342900">
              <a:buFont typeface="Arial"/>
              <a:buChar char="•"/>
            </a:pPr>
            <a:r>
              <a:rPr lang="en-US" dirty="0"/>
              <a:t>F</a:t>
            </a:r>
            <a:r>
              <a:rPr lang="en-US" dirty="0" smtClean="0"/>
              <a:t>or the most part, the intent is to formalize existing operational practice into policy</a:t>
            </a:r>
          </a:p>
          <a:p>
            <a:pPr marL="742950" lvl="2" indent="-342900"/>
            <a:r>
              <a:rPr lang="en-US" dirty="0"/>
              <a:t>But as we talk about the issues </a:t>
            </a:r>
            <a:r>
              <a:rPr lang="en-US" dirty="0" smtClean="0"/>
              <a:t>it seems we </a:t>
            </a:r>
            <a:r>
              <a:rPr lang="en-US" dirty="0"/>
              <a:t>don’t </a:t>
            </a:r>
            <a:r>
              <a:rPr lang="en-US" dirty="0" smtClean="0"/>
              <a:t>necessarily have </a:t>
            </a:r>
            <a:r>
              <a:rPr lang="en-US" dirty="0"/>
              <a:t>clear consensus for </a:t>
            </a:r>
            <a:r>
              <a:rPr lang="en-US" dirty="0" smtClean="0"/>
              <a:t>all the existing operational practices</a:t>
            </a:r>
          </a:p>
          <a:p>
            <a:pPr marL="342900" lvl="1" indent="-342900">
              <a:buFont typeface="Arial"/>
              <a:buChar char="•"/>
            </a:pPr>
            <a:r>
              <a:rPr lang="en-US" dirty="0" smtClean="0"/>
              <a:t>Many people assume that they can’t use ARIN issued resources outside the ARIN region</a:t>
            </a:r>
          </a:p>
          <a:p>
            <a:pPr marL="742950" lvl="2" indent="-342900"/>
            <a:r>
              <a:rPr lang="en-US" dirty="0" smtClean="0"/>
              <a:t>Nothing in policy clearly says you can or can’t</a:t>
            </a:r>
            <a:endParaRPr lang="en-US" dirty="0"/>
          </a:p>
          <a:p>
            <a:pPr marL="742950" lvl="2" indent="-342900"/>
            <a:r>
              <a:rPr lang="en-US" dirty="0" smtClean="0"/>
              <a:t>But, Section 2.2 is easily interpreted by some to imply you can’t  </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3</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3</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3</a:t>
            </a:fld>
            <a:endParaRPr lang="en-US" dirty="0">
              <a:solidFill>
                <a:srgbClr val="996633"/>
              </a:solidFill>
            </a:endParaRPr>
          </a:p>
        </p:txBody>
      </p:sp>
    </p:spTree>
    <p:extLst>
      <p:ext uri="{BB962C8B-B14F-4D97-AF65-F5344CB8AC3E}">
        <p14:creationId xmlns:p14="http://schemas.microsoft.com/office/powerpoint/2010/main" val="38217661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7694" y="97426"/>
            <a:ext cx="8229600" cy="714375"/>
          </a:xfrm>
        </p:spPr>
        <p:txBody>
          <a:bodyPr>
            <a:normAutofit/>
          </a:bodyPr>
          <a:lstStyle/>
          <a:p>
            <a:r>
              <a:rPr lang="en-US" sz="3600" b="1" dirty="0" smtClean="0">
                <a:latin typeface="Century Gothic"/>
                <a:cs typeface="Century Gothic"/>
              </a:rPr>
              <a:t>2013-6 – Current Text</a:t>
            </a:r>
            <a:endParaRPr lang="en-US" sz="3600" b="1" dirty="0">
              <a:latin typeface="Century Gothic"/>
              <a:cs typeface="Century Gothic"/>
            </a:endParaRPr>
          </a:p>
        </p:txBody>
      </p:sp>
      <p:sp>
        <p:nvSpPr>
          <p:cNvPr id="8" name="Text Placeholder 7"/>
          <p:cNvSpPr>
            <a:spLocks noGrp="1"/>
          </p:cNvSpPr>
          <p:nvPr>
            <p:ph type="body" idx="4294967295"/>
          </p:nvPr>
        </p:nvSpPr>
        <p:spPr>
          <a:xfrm>
            <a:off x="600281" y="1065283"/>
            <a:ext cx="8086519" cy="5434012"/>
          </a:xfrm>
          <a:prstGeom prst="rect">
            <a:avLst/>
          </a:prstGeom>
        </p:spPr>
        <p:txBody>
          <a:bodyPr>
            <a:noAutofit/>
          </a:bodyPr>
          <a:lstStyle/>
          <a:p>
            <a:pPr marL="0" indent="0">
              <a:lnSpc>
                <a:spcPct val="120000"/>
              </a:lnSpc>
              <a:buNone/>
            </a:pPr>
            <a:r>
              <a:rPr lang="en-US" sz="2400" b="1" dirty="0"/>
              <a:t>Organizations requesting Internet number resources from ARIN must provide proof that they (1) are an active business entity legally operating within the ARIN service region, and (2) are operating a network located within the ARIN service region. </a:t>
            </a:r>
            <a:r>
              <a:rPr lang="en-US" sz="2400" b="1" dirty="0" smtClean="0"/>
              <a:t> In </a:t>
            </a:r>
            <a:r>
              <a:rPr lang="en-US" sz="2400" b="1" dirty="0"/>
              <a:t>addition to meeting all other applicable policy requirements, a plurality of new resources requested from ARIN must be justified by technical infrastructure or customers located within the ARIN service region, and any located outside the region must be interconnected to the ARIN service region. The same technical infrastructure or customers cannot be used to justify resources in more than one RIR.</a:t>
            </a:r>
            <a:endParaRPr lang="en-US" sz="2400" b="1"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4</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4</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4</a:t>
            </a:fld>
            <a:endParaRPr lang="en-US" dirty="0">
              <a:solidFill>
                <a:srgbClr val="996633"/>
              </a:solidFill>
            </a:endParaRPr>
          </a:p>
        </p:txBody>
      </p:sp>
    </p:spTree>
    <p:extLst>
      <p:ext uri="{BB962C8B-B14F-4D97-AF65-F5344CB8AC3E}">
        <p14:creationId xmlns:p14="http://schemas.microsoft.com/office/powerpoint/2010/main" val="13815481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dirty="0" smtClean="0"/>
              <a:t>Four Major Parts to the Policy </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69006" cy="5182371"/>
          </a:xfrm>
          <a:prstGeom prst="rect">
            <a:avLst/>
          </a:prstGeom>
        </p:spPr>
        <p:txBody>
          <a:bodyPr>
            <a:normAutofit/>
          </a:bodyPr>
          <a:lstStyle/>
          <a:p>
            <a:pPr marL="514350" lvl="1" indent="-514350">
              <a:buFont typeface="+mj-lt"/>
              <a:buAutoNum type="arabicPeriod"/>
            </a:pPr>
            <a:r>
              <a:rPr lang="en-US" dirty="0" smtClean="0"/>
              <a:t>Presence within Region, both legal and technical</a:t>
            </a:r>
          </a:p>
          <a:p>
            <a:pPr marL="514350" lvl="1" indent="-514350">
              <a:buFont typeface="+mj-lt"/>
              <a:buAutoNum type="arabicPeriod"/>
            </a:pPr>
            <a:r>
              <a:rPr lang="en-US" dirty="0" smtClean="0"/>
              <a:t>Some amount (more than a trivial amount) of resources must be justified from within region, a plurality (or maybe a minimum percentage)</a:t>
            </a:r>
          </a:p>
          <a:p>
            <a:pPr marL="514350" lvl="1" indent="-514350">
              <a:buFont typeface="+mj-lt"/>
              <a:buAutoNum type="arabicPeriod"/>
            </a:pPr>
            <a:r>
              <a:rPr lang="en-US" dirty="0"/>
              <a:t>O</a:t>
            </a:r>
            <a:r>
              <a:rPr lang="en-US" dirty="0" smtClean="0"/>
              <a:t>ut of region use is explicitly allowed, but must be part of an infrastructure interconnected to the region</a:t>
            </a:r>
          </a:p>
          <a:p>
            <a:pPr marL="514350" lvl="1" indent="-514350">
              <a:buFont typeface="+mj-lt"/>
              <a:buAutoNum type="arabicPeriod"/>
            </a:pPr>
            <a:r>
              <a:rPr lang="en-US" dirty="0"/>
              <a:t>T</a:t>
            </a:r>
            <a:r>
              <a:rPr lang="en-US" dirty="0" smtClean="0"/>
              <a:t>he same customers or technical infrastructure can not be used to justify overlapping requests to multiple RIRs </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5</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5</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5</a:t>
            </a:fld>
            <a:endParaRPr lang="en-US" dirty="0">
              <a:solidFill>
                <a:srgbClr val="996633"/>
              </a:solidFill>
            </a:endParaRPr>
          </a:p>
        </p:txBody>
      </p:sp>
    </p:spTree>
    <p:extLst>
      <p:ext uri="{BB962C8B-B14F-4D97-AF65-F5344CB8AC3E}">
        <p14:creationId xmlns:p14="http://schemas.microsoft.com/office/powerpoint/2010/main" val="17548767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Presence within Region</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smtClean="0"/>
              <a:t>“an </a:t>
            </a:r>
            <a:r>
              <a:rPr lang="en-US" dirty="0"/>
              <a:t>active business entity legally operating within the ARIN service </a:t>
            </a:r>
            <a:r>
              <a:rPr lang="en-US" dirty="0" smtClean="0"/>
              <a:t>region”</a:t>
            </a:r>
          </a:p>
          <a:p>
            <a:pPr marL="742950" lvl="2" indent="-342900"/>
            <a:r>
              <a:rPr lang="en-US" dirty="0" smtClean="0"/>
              <a:t>Current operational practice requires “business entity formed within region”</a:t>
            </a:r>
          </a:p>
          <a:p>
            <a:pPr marL="742950" lvl="2" indent="-342900"/>
            <a:r>
              <a:rPr lang="en-US" dirty="0" smtClean="0"/>
              <a:t>This language relaxes policy to allow foreign business entities that are “</a:t>
            </a:r>
            <a:r>
              <a:rPr lang="en-US" dirty="0"/>
              <a:t>legally operating within the ARIN service </a:t>
            </a:r>
            <a:r>
              <a:rPr lang="en-US" dirty="0" smtClean="0"/>
              <a:t>region” to also receive resources</a:t>
            </a:r>
          </a:p>
          <a:p>
            <a:pPr marL="342900" lvl="1" indent="-342900">
              <a:buFont typeface="Arial"/>
              <a:buChar char="•"/>
            </a:pPr>
            <a:r>
              <a:rPr lang="en-US" dirty="0"/>
              <a:t>“operating a network located within the ARIN service </a:t>
            </a:r>
            <a:r>
              <a:rPr lang="en-US" dirty="0" smtClean="0"/>
              <a:t>region”</a:t>
            </a:r>
          </a:p>
          <a:p>
            <a:pPr marL="742950" lvl="2" indent="-342900"/>
            <a:r>
              <a:rPr lang="en-US" dirty="0" smtClean="0"/>
              <a:t>This is fairly self-explanatory, if you are not operating a network within the ARIN region, why should you be getting any resources from ARIN? </a:t>
            </a:r>
          </a:p>
          <a:p>
            <a:pPr marL="342900" lvl="1" indent="-342900">
              <a:buFont typeface="Arial"/>
              <a:buChar char="•"/>
            </a:pPr>
            <a:endParaRPr lang="en-US"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6</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6</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6</a:t>
            </a:fld>
            <a:endParaRPr lang="en-US" dirty="0">
              <a:solidFill>
                <a:srgbClr val="996633"/>
              </a:solidFill>
            </a:endParaRPr>
          </a:p>
        </p:txBody>
      </p:sp>
    </p:spTree>
    <p:extLst>
      <p:ext uri="{BB962C8B-B14F-4D97-AF65-F5344CB8AC3E}">
        <p14:creationId xmlns:p14="http://schemas.microsoft.com/office/powerpoint/2010/main" val="12509834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Out of Region Use</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smtClean="0"/>
              <a:t>This policy explicitly allows out of region use</a:t>
            </a:r>
          </a:p>
          <a:p>
            <a:pPr marL="742950" lvl="2" indent="-342900"/>
            <a:r>
              <a:rPr lang="en-US" dirty="0" smtClean="0"/>
              <a:t>Current lack of clear policy makes the status of out of region use unclear and confusing</a:t>
            </a:r>
          </a:p>
          <a:p>
            <a:pPr marL="742950" lvl="2" indent="-342900"/>
            <a:r>
              <a:rPr lang="en-US" dirty="0" smtClean="0"/>
              <a:t>Many </a:t>
            </a:r>
            <a:r>
              <a:rPr lang="en-US" dirty="0"/>
              <a:t>people assume they can only use ARIN resources within the ARIN </a:t>
            </a:r>
            <a:r>
              <a:rPr lang="en-US" dirty="0" smtClean="0"/>
              <a:t>region, even if this is not the technical superior solution for them or the Internet as a whole</a:t>
            </a:r>
          </a:p>
          <a:p>
            <a:pPr marL="342900" lvl="1" indent="-342900">
              <a:buFont typeface="Arial"/>
              <a:buChar char="•"/>
            </a:pPr>
            <a:r>
              <a:rPr lang="en-US" dirty="0" smtClean="0"/>
              <a:t>Out of region use should be interconnected to the region </a:t>
            </a:r>
          </a:p>
          <a:p>
            <a:pPr marL="742950" lvl="2" indent="-342900"/>
            <a:r>
              <a:rPr lang="en-US" dirty="0" smtClean="0"/>
              <a:t>A discrete network within another region should use resources from that region’s RIR </a:t>
            </a:r>
          </a:p>
          <a:p>
            <a:pPr marL="342900" lvl="1" indent="-342900">
              <a:buFont typeface="Arial"/>
              <a:buChar char="•"/>
            </a:pPr>
            <a:endParaRPr lang="en-US" dirty="0" smtClean="0"/>
          </a:p>
          <a:p>
            <a:pPr marL="742950" lvl="2" indent="-342900"/>
            <a:endParaRPr lang="en-US"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7</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7</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7</a:t>
            </a:fld>
            <a:endParaRPr lang="en-US" dirty="0">
              <a:solidFill>
                <a:srgbClr val="996633"/>
              </a:solidFill>
            </a:endParaRPr>
          </a:p>
        </p:txBody>
      </p:sp>
    </p:spTree>
    <p:extLst>
      <p:ext uri="{BB962C8B-B14F-4D97-AF65-F5344CB8AC3E}">
        <p14:creationId xmlns:p14="http://schemas.microsoft.com/office/powerpoint/2010/main" val="7946292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dirty="0" smtClean="0"/>
              <a:t>Overlapping request to RIRs</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smtClean="0"/>
              <a:t>The same customers or technical infrastructure cannot be used to justify overlapping requests to multiple RIRs</a:t>
            </a:r>
          </a:p>
          <a:p>
            <a:pPr marL="742950" lvl="2" indent="-342900"/>
            <a:r>
              <a:rPr lang="en-US" dirty="0"/>
              <a:t>This is fairly self-explanatory</a:t>
            </a:r>
            <a:r>
              <a:rPr lang="en-US" dirty="0" smtClean="0"/>
              <a:t>, but there are some corner cases that should be considered</a:t>
            </a:r>
          </a:p>
          <a:p>
            <a:pPr marL="742950" lvl="2" indent="-342900"/>
            <a:r>
              <a:rPr lang="en-US" dirty="0" smtClean="0"/>
              <a:t>This should not prevent a web server or router from having addresses from multiple RIRs at the same time</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8</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8</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8</a:t>
            </a:fld>
            <a:endParaRPr lang="en-US" dirty="0">
              <a:solidFill>
                <a:srgbClr val="996633"/>
              </a:solidFill>
            </a:endParaRPr>
          </a:p>
        </p:txBody>
      </p:sp>
    </p:spTree>
    <p:extLst>
      <p:ext uri="{BB962C8B-B14F-4D97-AF65-F5344CB8AC3E}">
        <p14:creationId xmlns:p14="http://schemas.microsoft.com/office/powerpoint/2010/main" val="30951044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latin typeface="Century Gothic"/>
                <a:cs typeface="Century Gothic"/>
              </a:rPr>
              <a:t>Plurality vs. Minimum Percentage</a:t>
            </a:r>
            <a:endParaRPr lang="en-US" sz="3600" b="1" dirty="0">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smtClean="0"/>
              <a:t>A Plurality standard requires that ARIN issued resources are used within the ARIN region more than they are used in any </a:t>
            </a:r>
            <a:r>
              <a:rPr lang="en-US" dirty="0"/>
              <a:t>other </a:t>
            </a:r>
            <a:r>
              <a:rPr lang="en-US" dirty="0" smtClean="0"/>
              <a:t>region</a:t>
            </a:r>
          </a:p>
          <a:p>
            <a:pPr marL="742950" lvl="2" indent="-342900"/>
            <a:r>
              <a:rPr lang="en-US" dirty="0" smtClean="0"/>
              <a:t>But </a:t>
            </a:r>
            <a:r>
              <a:rPr lang="en-US" dirty="0"/>
              <a:t>the totality out of </a:t>
            </a:r>
            <a:r>
              <a:rPr lang="en-US" dirty="0" smtClean="0"/>
              <a:t>region use </a:t>
            </a:r>
            <a:r>
              <a:rPr lang="en-US" dirty="0"/>
              <a:t>could be more than within the </a:t>
            </a:r>
            <a:r>
              <a:rPr lang="en-US" dirty="0" smtClean="0"/>
              <a:t>region</a:t>
            </a:r>
          </a:p>
          <a:p>
            <a:pPr marL="342900" lvl="1" indent="-342900">
              <a:buFont typeface="Arial"/>
              <a:buChar char="•"/>
            </a:pPr>
            <a:r>
              <a:rPr lang="en-US" dirty="0" smtClean="0"/>
              <a:t>A Minimum Percentage </a:t>
            </a:r>
            <a:r>
              <a:rPr lang="en-US" dirty="0"/>
              <a:t>would </a:t>
            </a:r>
            <a:r>
              <a:rPr lang="en-US" dirty="0" smtClean="0"/>
              <a:t>only require more than trivial amount of </a:t>
            </a:r>
            <a:r>
              <a:rPr lang="en-US" dirty="0"/>
              <a:t>ARIN </a:t>
            </a:r>
            <a:r>
              <a:rPr lang="en-US" dirty="0" smtClean="0"/>
              <a:t>issued be used within the ARIN region</a:t>
            </a:r>
          </a:p>
          <a:p>
            <a:pPr marL="742950" lvl="2" indent="-342900"/>
            <a:r>
              <a:rPr lang="en-US" dirty="0" smtClean="0"/>
              <a:t>20% seems reasonable – this is the minimum percentage that could be a Plurality</a:t>
            </a:r>
          </a:p>
          <a:p>
            <a:pPr marL="742950" lvl="2" indent="-342900"/>
            <a:r>
              <a:rPr lang="en-US" dirty="0" smtClean="0"/>
              <a:t>But it would be possible for ARIN issued resources to be mostly used within another single region</a:t>
            </a:r>
          </a:p>
          <a:p>
            <a:pPr marL="342900" lvl="1" indent="-342900">
              <a:buFont typeface="Arial"/>
              <a:buChar char="•"/>
            </a:pPr>
            <a:endParaRPr lang="en-US" dirty="0" smtClean="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9</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9</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9</a:t>
            </a:fld>
            <a:endParaRPr lang="en-US" dirty="0">
              <a:solidFill>
                <a:srgbClr val="996633"/>
              </a:solidFill>
            </a:endParaRPr>
          </a:p>
        </p:txBody>
      </p:sp>
    </p:spTree>
    <p:extLst>
      <p:ext uri="{BB962C8B-B14F-4D97-AF65-F5344CB8AC3E}">
        <p14:creationId xmlns:p14="http://schemas.microsoft.com/office/powerpoint/2010/main" val="6713218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1212</TotalTime>
  <Words>805</Words>
  <Application>Microsoft Macintosh PowerPoint</Application>
  <PresentationFormat>On-screen Show (4:3)</PresentationFormat>
  <Paragraphs>101</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1_Office Theme</vt:lpstr>
      <vt:lpstr>2_Office Theme</vt:lpstr>
      <vt:lpstr>Draft Policy 2013-6 Allocation of IPv4 and IPv6 Address Space to Out-of-region Requestors</vt:lpstr>
      <vt:lpstr>What’s the Problem</vt:lpstr>
      <vt:lpstr>What’s the Problem - continued</vt:lpstr>
      <vt:lpstr>2013-6 – Current Text</vt:lpstr>
      <vt:lpstr>Four Major Parts to the Policy </vt:lpstr>
      <vt:lpstr>Presence within Region</vt:lpstr>
      <vt:lpstr>Out of Region Use</vt:lpstr>
      <vt:lpstr>Overlapping request to RIRs</vt:lpstr>
      <vt:lpstr>Plurality vs. Minimum Percentage</vt:lpstr>
      <vt:lpstr>Other Issues</vt:lpstr>
      <vt:lpstr>In my opinion, the BIG Question is</vt:lpstr>
      <vt:lpstr>Discussion</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Jason Byrne</cp:lastModifiedBy>
  <cp:revision>133</cp:revision>
  <cp:lastPrinted>2013-09-27T15:59:51Z</cp:lastPrinted>
  <dcterms:created xsi:type="dcterms:W3CDTF">2010-08-12T13:39:46Z</dcterms:created>
  <dcterms:modified xsi:type="dcterms:W3CDTF">2013-10-15T14:53:22Z</dcterms:modified>
</cp:coreProperties>
</file>