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61" r:id="rId3"/>
    <p:sldMasterId id="2147483665" r:id="rId4"/>
    <p:sldMasterId id="2147483670" r:id="rId5"/>
    <p:sldMasterId id="2147483674" r:id="rId6"/>
    <p:sldMasterId id="2147483679" r:id="rId7"/>
    <p:sldMasterId id="2147483684" r:id="rId8"/>
  </p:sldMasterIdLst>
  <p:notesMasterIdLst>
    <p:notesMasterId r:id="rId76"/>
  </p:notesMasterIdLst>
  <p:handoutMasterIdLst>
    <p:handoutMasterId r:id="rId77"/>
  </p:handoutMasterIdLst>
  <p:sldIdLst>
    <p:sldId id="267" r:id="rId9"/>
    <p:sldId id="268" r:id="rId10"/>
    <p:sldId id="271" r:id="rId11"/>
    <p:sldId id="270" r:id="rId12"/>
    <p:sldId id="26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4" r:id="rId31"/>
    <p:sldId id="295" r:id="rId32"/>
    <p:sldId id="296" r:id="rId33"/>
    <p:sldId id="297" r:id="rId34"/>
    <p:sldId id="342"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1" r:id="rId48"/>
    <p:sldId id="312" r:id="rId49"/>
    <p:sldId id="313" r:id="rId50"/>
    <p:sldId id="343" r:id="rId51"/>
    <p:sldId id="314" r:id="rId52"/>
    <p:sldId id="315" r:id="rId53"/>
    <p:sldId id="316" r:id="rId54"/>
    <p:sldId id="317" r:id="rId55"/>
    <p:sldId id="318" r:id="rId56"/>
    <p:sldId id="319" r:id="rId57"/>
    <p:sldId id="341" r:id="rId58"/>
    <p:sldId id="321" r:id="rId59"/>
    <p:sldId id="340" r:id="rId60"/>
    <p:sldId id="320" r:id="rId61"/>
    <p:sldId id="322" r:id="rId62"/>
    <p:sldId id="323" r:id="rId63"/>
    <p:sldId id="324" r:id="rId64"/>
    <p:sldId id="325" r:id="rId65"/>
    <p:sldId id="326" r:id="rId66"/>
    <p:sldId id="327" r:id="rId67"/>
    <p:sldId id="335" r:id="rId68"/>
    <p:sldId id="336" r:id="rId69"/>
    <p:sldId id="337" r:id="rId70"/>
    <p:sldId id="338" r:id="rId71"/>
    <p:sldId id="339" r:id="rId72"/>
    <p:sldId id="328" r:id="rId73"/>
    <p:sldId id="334" r:id="rId74"/>
    <p:sldId id="333"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4" d="100"/>
          <a:sy n="84" d="100"/>
        </p:scale>
        <p:origin x="-18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6/4/13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6/4/13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arin.net</a:t>
            </a:r>
            <a:r>
              <a:rPr lang="en-US" smtClean="0"/>
              <a:t>/ppc</a:t>
            </a:r>
            <a:r>
              <a:rPr lang="en-US" baseline="0" smtClean="0"/>
              <a:t> </a:t>
            </a:r>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t>4</a:t>
            </a:fld>
            <a:endParaRPr lang="en-US"/>
          </a:p>
        </p:txBody>
      </p:sp>
    </p:spTree>
    <p:extLst>
      <p:ext uri="{BB962C8B-B14F-4D97-AF65-F5344CB8AC3E}">
        <p14:creationId xmlns:p14="http://schemas.microsoft.com/office/powerpoint/2010/main" val="67167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ea typeface="ＭＳ Ｐゴシック" charset="0"/>
                <a:cs typeface="ＭＳ Ｐゴシック" charset="0"/>
              </a:rPr>
              <a:t>Accurate on 1 June 2011</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F9F653-C9CE-9943-A0EB-5986DA9685FA}"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26</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29</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31</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32</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33</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33591A-657A-C344-9C34-FBBBD73612CA}"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40</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42</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3BBFF8-C228-8545-A40F-1889F0390061}" type="slidenum">
              <a:rPr lang="en-US" sz="1200">
                <a:solidFill>
                  <a:prstClr val="black"/>
                </a:solidFill>
                <a:latin typeface="Calibri" charset="0"/>
              </a:rPr>
              <a:pPr eaLnBrk="1" hangingPunct="1"/>
              <a:t>10</a:t>
            </a:fld>
            <a:endParaRPr lang="en-US" sz="1200">
              <a:solidFill>
                <a:prstClr val="black"/>
              </a:solidFill>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8A273481-8A59-4838-902F-212FB507CF5C}" type="slidenum">
              <a:rPr lang="en-US">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3948287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3568255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4AAC44-AC97-421F-9406-D0CA57CDFC5E}" type="slidenum">
              <a:rPr lang="en-US" smtClean="0"/>
              <a:pPr>
                <a:defRPr/>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264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a:noFill/>
        </p:spPr>
        <p:txBody>
          <a:bodyPr>
            <a:normAutofit/>
          </a:bodyPr>
          <a:lstStyle>
            <a:lvl1pPr algn="l">
              <a:defRPr sz="4000">
                <a:solidFill>
                  <a:srgbClr val="98E0E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252566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418556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37642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447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71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0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1656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a:noFill/>
        </p:spPr>
        <p:txBody>
          <a:bodyPr>
            <a:normAutofit/>
          </a:bodyPr>
          <a:lstStyle>
            <a:lvl1pPr algn="l">
              <a:defRPr sz="4000">
                <a:solidFill>
                  <a:srgbClr val="98E0E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3468094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81601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810099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8612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3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996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314141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5550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55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98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solidFill>
                  <a:srgbClr val="113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a:t>
            </a:fld>
            <a:endParaRPr lang="en-US" dirty="0"/>
          </a:p>
        </p:txBody>
      </p:sp>
    </p:spTree>
    <p:extLst>
      <p:ext uri="{BB962C8B-B14F-4D97-AF65-F5344CB8AC3E}">
        <p14:creationId xmlns:p14="http://schemas.microsoft.com/office/powerpoint/2010/main" val="1731958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940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53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01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684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3527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4200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9241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098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043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84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568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0004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2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0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41A4B8-FF2A-D840-9A1C-9B31C59E772E}" type="datetimeFigureOut">
              <a:rPr lang="en-US" smtClean="0">
                <a:solidFill>
                  <a:prstClr val="black"/>
                </a:solidFill>
                <a:latin typeface="Calibri"/>
              </a:rPr>
              <a:pPr/>
              <a:t>6/4/13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3911DC5F-042B-3148-A1CC-9A9F64ED0C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07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bg>
      <p:bgPr>
        <a:gradFill rotWithShape="1">
          <a:gsLst>
            <a:gs pos="0">
              <a:srgbClr val="3C8DB2"/>
            </a:gs>
            <a:gs pos="92999">
              <a:srgbClr val="F3C029"/>
            </a:gs>
            <a:gs pos="100000">
              <a:srgbClr val="F3C029"/>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300" y="9477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53621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248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2.xml"/><Relationship Id="rId8"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3.xml"/><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5.xml"/><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6.xml"/><Relationship Id="rId6"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7.xml"/><Relationship Id="rId7"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7441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2169358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3628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Dallas_master_bckgrnd-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8652108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5386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07599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96" r:id="rId5"/>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0CAD9-220C-DB4C-BE9B-6B5B42C25650}" type="datetimeFigureOut">
              <a:rPr lang="en-US" smtClean="0">
                <a:solidFill>
                  <a:prstClr val="black">
                    <a:tint val="75000"/>
                  </a:prstClr>
                </a:solidFill>
                <a:latin typeface="Calibri"/>
              </a:rPr>
              <a:pPr/>
              <a:t>6/4/13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0306D-F2CE-664A-9B88-8DAA7AC61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50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jpeg"/><Relationship Id="rId1" Type="http://schemas.openxmlformats.org/officeDocument/2006/relationships/themeOverride" Target="../theme/themeOverride1.x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4.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4482" y="559432"/>
            <a:ext cx="7772400" cy="1143000"/>
          </a:xfrm>
        </p:spPr>
        <p:txBody>
          <a:bodyPr/>
          <a:lstStyle/>
          <a:p>
            <a:pPr algn="ctr"/>
            <a:r>
              <a:rPr lang="en-US" b="1" dirty="0" smtClean="0">
                <a:latin typeface="Century Gothic" charset="0"/>
                <a:ea typeface="ＭＳ Ｐゴシック" charset="0"/>
                <a:cs typeface="Century Gothic" charset="0"/>
              </a:rPr>
              <a:t>Proposals</a:t>
            </a:r>
            <a:endParaRPr lang="en-US" b="1" dirty="0">
              <a:latin typeface="Century Gothic" charset="0"/>
              <a:ea typeface="ＭＳ Ｐゴシック" charset="0"/>
              <a:cs typeface="Century Gothic" charset="0"/>
            </a:endParaRPr>
          </a:p>
        </p:txBody>
      </p:sp>
      <p:sp>
        <p:nvSpPr>
          <p:cNvPr id="7" name="Content Placeholder 2"/>
          <p:cNvSpPr>
            <a:spLocks noGrp="1"/>
          </p:cNvSpPr>
          <p:nvPr>
            <p:ph idx="1"/>
          </p:nvPr>
        </p:nvSpPr>
        <p:spPr>
          <a:xfrm>
            <a:off x="524482" y="1449042"/>
            <a:ext cx="8229600" cy="4000500"/>
          </a:xfrm>
        </p:spPr>
        <p:txBody>
          <a:bodyPr>
            <a:normAutofit/>
          </a:bodyPr>
          <a:lstStyle/>
          <a:p>
            <a:r>
              <a:rPr lang="en-US" sz="2800" b="1" dirty="0"/>
              <a:t>ARIN-prop-186 Section 8.2 </a:t>
            </a:r>
            <a:r>
              <a:rPr lang="en-US" sz="2800" b="1" dirty="0" smtClean="0"/>
              <a:t>Reorganizations</a:t>
            </a:r>
          </a:p>
          <a:p>
            <a:pPr lvl="1"/>
            <a:r>
              <a:rPr lang="en-US" sz="1800" b="0" dirty="0" smtClean="0"/>
              <a:t>Would return the word “reorganizations” to Merger and Acquisition transfer policy.</a:t>
            </a:r>
          </a:p>
          <a:p>
            <a:pPr lvl="1"/>
            <a:r>
              <a:rPr lang="en-US" sz="1800" b="0" dirty="0" smtClean="0"/>
              <a:t>AC suggested this could be an editorial change. Posted to PPML for community review through 29 May.</a:t>
            </a:r>
          </a:p>
          <a:p>
            <a:r>
              <a:rPr lang="en-US" sz="2800" b="1" dirty="0"/>
              <a:t>ARIN-prop-189 Allocation of IPv4 and IPv6 Address Space to Out-of-region </a:t>
            </a:r>
            <a:r>
              <a:rPr lang="en-US" sz="2800" b="1" dirty="0" smtClean="0"/>
              <a:t>Requestors</a:t>
            </a:r>
          </a:p>
          <a:p>
            <a:pPr lvl="1"/>
            <a:r>
              <a:rPr lang="en-US" sz="1800" b="0" dirty="0" smtClean="0"/>
              <a:t>Would require “….established </a:t>
            </a:r>
            <a:r>
              <a:rPr lang="en-US" sz="1800" b="0" dirty="0"/>
              <a:t>legal presence in the designated ARIN region of no less than six months, and have a majority of their technical infrastructure and customers in the designated ARIN </a:t>
            </a:r>
            <a:r>
              <a:rPr lang="en-US" sz="1800" b="0" dirty="0" smtClean="0"/>
              <a:t>region.”</a:t>
            </a:r>
            <a:endParaRPr lang="en-US" sz="1800" b="0" dirty="0"/>
          </a:p>
        </p:txBody>
      </p:sp>
      <p:sp>
        <p:nvSpPr>
          <p:cNvPr id="2" name="Rectangle 1"/>
          <p:cNvSpPr/>
          <p:nvPr/>
        </p:nvSpPr>
        <p:spPr>
          <a:xfrm>
            <a:off x="410515" y="5918200"/>
            <a:ext cx="8733485" cy="646331"/>
          </a:xfrm>
          <a:prstGeom prst="rect">
            <a:avLst/>
          </a:prstGeom>
        </p:spPr>
        <p:txBody>
          <a:bodyPr wrap="square">
            <a:spAutoFit/>
          </a:bodyPr>
          <a:lstStyle/>
          <a:p>
            <a:r>
              <a:rPr lang="en-US" dirty="0">
                <a:solidFill>
                  <a:prstClr val="black"/>
                </a:solidFill>
                <a:latin typeface="Century Gothic"/>
                <a:cs typeface="Century Gothic"/>
              </a:rPr>
              <a:t>Text available at: </a:t>
            </a:r>
            <a:r>
              <a:rPr lang="en-US" dirty="0" smtClean="0">
                <a:solidFill>
                  <a:prstClr val="black"/>
                </a:solidFill>
                <a:latin typeface="Century Gothic"/>
                <a:cs typeface="Century Gothic"/>
              </a:rPr>
              <a:t/>
            </a:r>
            <a:br>
              <a:rPr lang="en-US" dirty="0" smtClean="0">
                <a:solidFill>
                  <a:prstClr val="black"/>
                </a:solidFill>
                <a:latin typeface="Century Gothic"/>
                <a:cs typeface="Century Gothic"/>
              </a:rPr>
            </a:br>
            <a:r>
              <a:rPr lang="en-US" dirty="0" smtClean="0">
                <a:solidFill>
                  <a:prstClr val="black"/>
                </a:solidFill>
                <a:latin typeface="Century Gothic"/>
                <a:cs typeface="Century Gothic"/>
              </a:rPr>
              <a:t>https</a:t>
            </a:r>
            <a:r>
              <a:rPr lang="en-US" dirty="0">
                <a:solidFill>
                  <a:prstClr val="black"/>
                </a:solidFill>
                <a:latin typeface="Century Gothic"/>
                <a:cs typeface="Century Gothic"/>
              </a:rPr>
              <a:t>://</a:t>
            </a:r>
            <a:r>
              <a:rPr lang="en-US" dirty="0" err="1">
                <a:solidFill>
                  <a:prstClr val="black"/>
                </a:solidFill>
                <a:latin typeface="Century Gothic"/>
                <a:cs typeface="Century Gothic"/>
              </a:rPr>
              <a:t>www.arin.net</a:t>
            </a:r>
            <a:r>
              <a:rPr lang="en-US" dirty="0">
                <a:solidFill>
                  <a:prstClr val="black"/>
                </a:solidFill>
                <a:latin typeface="Century Gothic"/>
                <a:cs typeface="Century Gothic"/>
              </a:rPr>
              <a:t>/policy/proposals/</a:t>
            </a:r>
            <a:r>
              <a:rPr lang="en-US" dirty="0" err="1">
                <a:solidFill>
                  <a:prstClr val="black"/>
                </a:solidFill>
                <a:latin typeface="Century Gothic"/>
                <a:cs typeface="Century Gothic"/>
              </a:rPr>
              <a:t>policy_proposal_archive.html</a:t>
            </a:r>
            <a:endParaRPr lang="en-US" dirty="0">
              <a:solidFill>
                <a:prstClr val="black"/>
              </a:solidFill>
              <a:latin typeface="Century Gothic"/>
              <a:cs typeface="Century Gothic"/>
            </a:endParaRPr>
          </a:p>
        </p:txBody>
      </p:sp>
      <p:sp>
        <p:nvSpPr>
          <p:cNvPr id="5" name="Slide Number Placeholder 3"/>
          <p:cNvSpPr>
            <a:spLocks noGrp="1"/>
          </p:cNvSpPr>
          <p:nvPr>
            <p:ph type="sldNum" sz="quarter" idx="4294967295"/>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7628694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890" name="Content Placeholder 5" descr="images.jpg"/>
          <p:cNvPicPr>
            <a:picLocks noGrp="1" noChangeAspect="1"/>
          </p:cNvPicPr>
          <p:nvPr>
            <p:ph idx="4294967295"/>
          </p:nvPr>
        </p:nvPicPr>
        <p:blipFill>
          <a:blip r:embed="rId4"/>
          <a:srcRect/>
          <a:stretch>
            <a:fillRect/>
          </a:stretch>
        </p:blipFill>
        <p:spPr>
          <a:xfrm>
            <a:off x="2725405" y="1290630"/>
            <a:ext cx="37973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320026748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fontScale="90000"/>
          </a:bodyPr>
          <a:lstStyle/>
          <a:p>
            <a:pPr>
              <a:lnSpc>
                <a:spcPct val="120000"/>
              </a:lnSpc>
            </a:pPr>
            <a:r>
              <a:rPr lang="en-US" sz="4400" dirty="0" smtClean="0">
                <a:solidFill>
                  <a:srgbClr val="41AAD1"/>
                </a:solidFill>
              </a:rPr>
              <a:t>Recommended Draft </a:t>
            </a:r>
            <a:r>
              <a:rPr lang="en-US" sz="4400" dirty="0">
                <a:solidFill>
                  <a:srgbClr val="41AAD1"/>
                </a:solidFill>
              </a:rPr>
              <a:t>Policy </a:t>
            </a:r>
            <a:r>
              <a:rPr lang="en-US" sz="4400" dirty="0" smtClean="0">
                <a:solidFill>
                  <a:srgbClr val="41AAD1"/>
                </a:solidFill>
              </a:rPr>
              <a:t>2013-1</a:t>
            </a:r>
            <a:r>
              <a:rPr lang="en-US" dirty="0">
                <a:solidFill>
                  <a:srgbClr val="41AAD1"/>
                </a:solidFill>
              </a:rPr>
              <a:t/>
            </a:r>
            <a:br>
              <a:rPr lang="en-US" dirty="0">
                <a:solidFill>
                  <a:srgbClr val="41AAD1"/>
                </a:solidFill>
              </a:rPr>
            </a:br>
            <a:r>
              <a:rPr lang="en-US" sz="3600" dirty="0">
                <a:solidFill>
                  <a:srgbClr val="41AAD1"/>
                </a:solidFill>
              </a:rPr>
              <a:t>Section 8.4 Inter-RIR Transfer of ASNs</a:t>
            </a:r>
            <a:endParaRPr lang="en-US" sz="3600" b="0" dirty="0">
              <a:solidFill>
                <a:srgbClr val="41AAD1"/>
              </a:solidFill>
            </a:endParaRPr>
          </a:p>
        </p:txBody>
      </p:sp>
    </p:spTree>
    <p:extLst>
      <p:ext uri="{BB962C8B-B14F-4D97-AF65-F5344CB8AC3E}">
        <p14:creationId xmlns:p14="http://schemas.microsoft.com/office/powerpoint/2010/main" val="4241611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98260"/>
            <a:ext cx="8229600" cy="714375"/>
          </a:xfrm>
        </p:spPr>
        <p:txBody>
          <a:bodyPr>
            <a:normAutofit/>
          </a:bodyPr>
          <a:lstStyle/>
          <a:p>
            <a:r>
              <a:rPr lang="en-US" sz="3600" b="1" dirty="0" smtClean="0">
                <a:latin typeface="Century Gothic"/>
                <a:cs typeface="Century Gothic"/>
              </a:rPr>
              <a:t>2013-1 -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40775" y="1809690"/>
            <a:ext cx="8086519" cy="5434012"/>
          </a:xfrm>
        </p:spPr>
        <p:txBody>
          <a:bodyPr>
            <a:normAutofit/>
          </a:bodyPr>
          <a:lstStyle/>
          <a:p>
            <a:pPr marL="514350" indent="-514350">
              <a:lnSpc>
                <a:spcPct val="120000"/>
              </a:lnSpc>
              <a:buFont typeface="+mj-lt"/>
              <a:buAutoNum type="arabicPeriod"/>
            </a:pPr>
            <a:r>
              <a:rPr lang="en-US" sz="2400" b="1" dirty="0"/>
              <a:t>Origin: ARIN-prop-183 (Oct 2012)</a:t>
            </a:r>
          </a:p>
          <a:p>
            <a:pPr marL="514350" indent="-514350">
              <a:lnSpc>
                <a:spcPct val="120000"/>
              </a:lnSpc>
              <a:buFont typeface="+mj-lt"/>
              <a:buAutoNum type="arabicPeriod"/>
            </a:pPr>
            <a:r>
              <a:rPr lang="en-US" sz="2400" b="1" dirty="0"/>
              <a:t>AC Shepherds: Scott </a:t>
            </a:r>
            <a:r>
              <a:rPr lang="en-US" sz="2400" b="1" dirty="0" err="1"/>
              <a:t>Leibrand</a:t>
            </a:r>
            <a:r>
              <a:rPr lang="en-US" sz="2400" b="1" dirty="0"/>
              <a:t>, Robert </a:t>
            </a:r>
            <a:r>
              <a:rPr lang="en-US" sz="2400" b="1" dirty="0" err="1"/>
              <a:t>Seastrom</a:t>
            </a:r>
            <a:endParaRPr lang="en-US" sz="2400" b="1" dirty="0"/>
          </a:p>
          <a:p>
            <a:pPr marL="514350" indent="-514350">
              <a:lnSpc>
                <a:spcPct val="120000"/>
              </a:lnSpc>
              <a:buFont typeface="+mj-lt"/>
              <a:buAutoNum type="arabicPeriod"/>
            </a:pPr>
            <a:r>
              <a:rPr lang="en-US" sz="2400" b="1" dirty="0"/>
              <a:t>Presented at PPC At NANOG 57</a:t>
            </a:r>
          </a:p>
          <a:p>
            <a:pPr marL="514350" indent="-514350">
              <a:lnSpc>
                <a:spcPct val="120000"/>
              </a:lnSpc>
              <a:buFont typeface="+mj-lt"/>
              <a:buAutoNum type="arabicPeriod"/>
            </a:pPr>
            <a:r>
              <a:rPr lang="en-US" sz="2400" b="1" dirty="0" smtClean="0"/>
              <a:t>Promoted to Recommended Draft Policy (Mar 2013)</a:t>
            </a:r>
          </a:p>
          <a:p>
            <a:pPr marL="514350" indent="-514350">
              <a:lnSpc>
                <a:spcPct val="120000"/>
              </a:lnSpc>
              <a:buFont typeface="+mj-lt"/>
              <a:buAutoNum type="arabicPeriod"/>
            </a:pPr>
            <a:r>
              <a:rPr lang="en-US" sz="2400" b="1" dirty="0" smtClean="0"/>
              <a:t>Presented at ARIN 31 (April 2013)</a:t>
            </a:r>
          </a:p>
          <a:p>
            <a:pPr marL="914400" lvl="1" indent="-514350">
              <a:lnSpc>
                <a:spcPct val="120000"/>
              </a:lnSpc>
            </a:pPr>
            <a:r>
              <a:rPr lang="en-US" sz="1800" dirty="0" smtClean="0"/>
              <a:t>Remained on AC’s docket</a:t>
            </a:r>
            <a:endParaRPr lang="en-US" sz="1800" dirty="0"/>
          </a:p>
          <a:p>
            <a:pPr marL="514350" indent="-514350">
              <a:lnSpc>
                <a:spcPct val="120000"/>
              </a:lnSpc>
              <a:buFont typeface="+mj-lt"/>
              <a:buAutoNum type="arabicPeriod"/>
            </a:pPr>
            <a:r>
              <a:rPr lang="en-US" sz="2400" b="1" dirty="0" smtClean="0"/>
              <a:t>Text </a:t>
            </a:r>
            <a:r>
              <a:rPr lang="en-US" sz="2400" b="1" dirty="0"/>
              <a:t>and assessment online &amp; in Discussion Guide</a:t>
            </a:r>
          </a:p>
          <a:p>
            <a:pPr marL="914400" lvl="1" indent="-514350">
              <a:lnSpc>
                <a:spcPct val="120000"/>
              </a:lnSpc>
              <a:buNone/>
            </a:pPr>
            <a:r>
              <a:rPr lang="en-US" sz="2000" dirty="0"/>
              <a:t>https://</a:t>
            </a:r>
            <a:r>
              <a:rPr lang="en-US" sz="2000" dirty="0" err="1"/>
              <a:t>www.arin.net</a:t>
            </a:r>
            <a:r>
              <a:rPr lang="en-US" sz="2000" dirty="0"/>
              <a:t>/policy/proposals/2013_1.html</a:t>
            </a:r>
          </a:p>
          <a:p>
            <a:pPr marL="914400" lvl="1" indent="-514350">
              <a:buFont typeface="+mj-lt"/>
              <a:buAutoNum type="arabicPeriod"/>
            </a:pPr>
            <a:endParaRPr lang="en-US" sz="1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pPr/>
              <a:t>13</a:t>
            </a:fld>
            <a:endParaRPr lang="en-US" dirty="0"/>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13</a:t>
            </a:fld>
            <a:endParaRPr lang="en-US" dirty="0"/>
          </a:p>
        </p:txBody>
      </p:sp>
    </p:spTree>
    <p:extLst>
      <p:ext uri="{BB962C8B-B14F-4D97-AF65-F5344CB8AC3E}">
        <p14:creationId xmlns:p14="http://schemas.microsoft.com/office/powerpoint/2010/main" val="26125775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1143000"/>
            <a:ext cx="7696200" cy="714375"/>
          </a:xfrm>
        </p:spPr>
        <p:txBody>
          <a:bodyPr>
            <a:noAutofit/>
          </a:bodyPr>
          <a:lstStyle/>
          <a:p>
            <a:r>
              <a:rPr lang="en-US" sz="3600" b="1" dirty="0" smtClean="0">
                <a:latin typeface="Century Gothic"/>
                <a:cs typeface="Century Gothic"/>
              </a:rPr>
              <a:t>2013-1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828029"/>
            <a:ext cx="7887564" cy="5182371"/>
          </a:xfrm>
        </p:spPr>
        <p:txBody>
          <a:bodyPr>
            <a:normAutofit/>
          </a:bodyPr>
          <a:lstStyle/>
          <a:p>
            <a:r>
              <a:rPr lang="en-US" sz="2800" b="1" dirty="0"/>
              <a:t>Would allow the transfer of ASNs along with IPv4 address space in an 8.4 Inter-RIR transfer and applies all of the same criteria currently listed for IPv4 to </a:t>
            </a:r>
            <a:r>
              <a:rPr lang="en-US" sz="2800" b="1" dirty="0" smtClean="0"/>
              <a:t>ASNs</a:t>
            </a:r>
            <a:endParaRPr lang="en-US" sz="2800" b="1"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pPr/>
              <a:t>14</a:t>
            </a:fld>
            <a:endParaRPr lang="en-US" dirty="0"/>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14</a:t>
            </a:fld>
            <a:endParaRPr lang="en-US" dirty="0"/>
          </a:p>
        </p:txBody>
      </p:sp>
    </p:spTree>
    <p:extLst>
      <p:ext uri="{BB962C8B-B14F-4D97-AF65-F5344CB8AC3E}">
        <p14:creationId xmlns:p14="http://schemas.microsoft.com/office/powerpoint/2010/main" val="4446269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066800"/>
            <a:ext cx="8229600" cy="715963"/>
          </a:xfrm>
        </p:spPr>
        <p:txBody>
          <a:bodyPr>
            <a:normAutofit/>
          </a:bodyPr>
          <a:lstStyle/>
          <a:p>
            <a:r>
              <a:rPr lang="en-US" sz="3600" b="1" dirty="0" smtClean="0">
                <a:latin typeface="Century Gothic"/>
                <a:cs typeface="Century Gothic"/>
              </a:rPr>
              <a:t>2013-1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147522" y="1782763"/>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800" b="1" dirty="0" smtClean="0">
                <a:latin typeface="Century Gothic"/>
                <a:cs typeface="Century Gothic"/>
              </a:rPr>
              <a:t>No similar proposals/discussions</a:t>
            </a:r>
          </a:p>
          <a:p>
            <a:pPr marL="514350" indent="-514350">
              <a:buFont typeface="+mj-lt"/>
              <a:buAutoNum type="arabicPeriod"/>
            </a:pP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pPr/>
              <a:t>15</a:t>
            </a:fld>
            <a:endParaRPr lang="en-US" dirty="0"/>
          </a:p>
        </p:txBody>
      </p:sp>
      <p:sp>
        <p:nvSpPr>
          <p:cNvPr id="5"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15</a:t>
            </a:fld>
            <a:endParaRPr lang="en-US" dirty="0"/>
          </a:p>
        </p:txBody>
      </p:sp>
    </p:spTree>
    <p:extLst>
      <p:ext uri="{BB962C8B-B14F-4D97-AF65-F5344CB8AC3E}">
        <p14:creationId xmlns:p14="http://schemas.microsoft.com/office/powerpoint/2010/main" val="3990112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1219200"/>
            <a:ext cx="8229600" cy="714375"/>
          </a:xfrm>
        </p:spPr>
        <p:txBody>
          <a:bodyPr>
            <a:normAutofit/>
          </a:bodyPr>
          <a:lstStyle/>
          <a:p>
            <a:r>
              <a:rPr lang="en-US" sz="3600" b="1" dirty="0" smtClean="0">
                <a:latin typeface="Century Gothic"/>
                <a:cs typeface="Century Gothic"/>
              </a:rPr>
              <a:t>2013-1 – Staff/Legal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496584" y="2209800"/>
            <a:ext cx="8081381" cy="4974080"/>
          </a:xfrm>
          <a:prstGeom prst="rect">
            <a:avLst/>
          </a:prstGeom>
        </p:spPr>
        <p:txBody>
          <a:bodyPr>
            <a:noAutofit/>
          </a:bodyPr>
          <a:lstStyle/>
          <a:p>
            <a:pPr>
              <a:buNone/>
            </a:pPr>
            <a:r>
              <a:rPr lang="en-US" sz="2400" b="1" dirty="0" smtClean="0"/>
              <a:t>Staff Comments: Issues/Concerns?</a:t>
            </a:r>
          </a:p>
          <a:p>
            <a:r>
              <a:rPr lang="en-US" sz="1800" b="1" dirty="0" smtClean="0"/>
              <a:t>The </a:t>
            </a:r>
            <a:r>
              <a:rPr lang="en-US" sz="1800" b="1" dirty="0"/>
              <a:t>policy is clear and </a:t>
            </a:r>
            <a:r>
              <a:rPr lang="en-US" sz="1800" b="1" dirty="0" smtClean="0"/>
              <a:t>can be implemented as written</a:t>
            </a:r>
          </a:p>
          <a:p>
            <a:endParaRPr lang="en-US" sz="2200" b="1" dirty="0" smtClean="0"/>
          </a:p>
          <a:p>
            <a:pPr marL="0" indent="0">
              <a:buNone/>
            </a:pPr>
            <a:r>
              <a:rPr lang="en-US" sz="2200" b="1" dirty="0" smtClean="0"/>
              <a:t>Implementation: Resource Impact? – Minimal (3 mos.)</a:t>
            </a:r>
          </a:p>
          <a:p>
            <a:r>
              <a:rPr lang="en-US" sz="1600" b="1" dirty="0" smtClean="0"/>
              <a:t>Updated guidelines and staff training</a:t>
            </a:r>
          </a:p>
          <a:p>
            <a:pPr lvl="1"/>
            <a:endParaRPr lang="en-US" sz="1600" dirty="0"/>
          </a:p>
          <a:p>
            <a:pPr marL="0" indent="0">
              <a:buNone/>
            </a:pPr>
            <a:r>
              <a:rPr lang="en-US" sz="2400" b="1" dirty="0"/>
              <a:t>Legal </a:t>
            </a:r>
            <a:r>
              <a:rPr lang="en-US" sz="2400" b="1" dirty="0" smtClean="0"/>
              <a:t>Assessment</a:t>
            </a:r>
          </a:p>
          <a:p>
            <a:r>
              <a:rPr lang="en-US" sz="1800" b="1" dirty="0" smtClean="0"/>
              <a:t>Poses </a:t>
            </a:r>
            <a:r>
              <a:rPr lang="en-US" sz="1800" b="1" dirty="0"/>
              <a:t>no significant legal </a:t>
            </a:r>
            <a:r>
              <a:rPr lang="en-US" sz="1800" b="1" dirty="0" smtClean="0"/>
              <a:t>issues</a:t>
            </a:r>
            <a:endParaRPr lang="en-US" sz="1800" b="1" dirty="0"/>
          </a:p>
          <a:p>
            <a:endParaRPr lang="en-US" sz="1800" dirty="0"/>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16</a:t>
            </a:fld>
            <a:endParaRPr lang="en-US" dirty="0"/>
          </a:p>
        </p:txBody>
      </p:sp>
    </p:spTree>
    <p:extLst>
      <p:ext uri="{BB962C8B-B14F-4D97-AF65-F5344CB8AC3E}">
        <p14:creationId xmlns:p14="http://schemas.microsoft.com/office/powerpoint/2010/main" val="489402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838200" y="1295400"/>
            <a:ext cx="9144000" cy="714375"/>
          </a:xfrm>
        </p:spPr>
        <p:txBody>
          <a:bodyPr>
            <a:normAutofit/>
          </a:bodyPr>
          <a:lstStyle/>
          <a:p>
            <a:r>
              <a:rPr lang="en-US" sz="3600" b="1" dirty="0" smtClean="0">
                <a:latin typeface="Century Gothic"/>
                <a:cs typeface="Century Gothic"/>
              </a:rPr>
              <a:t>2013-1 – Previous Discussion</a:t>
            </a:r>
            <a:endParaRPr lang="en-US" sz="3600" b="1" dirty="0">
              <a:latin typeface="Century Gothic"/>
              <a:cs typeface="Century Gothic"/>
            </a:endParaRPr>
          </a:p>
        </p:txBody>
      </p:sp>
      <p:sp>
        <p:nvSpPr>
          <p:cNvPr id="8" name="Text Placeholder 7"/>
          <p:cNvSpPr>
            <a:spLocks noGrp="1"/>
          </p:cNvSpPr>
          <p:nvPr>
            <p:ph type="body" idx="4294967295"/>
          </p:nvPr>
        </p:nvSpPr>
        <p:spPr>
          <a:xfrm>
            <a:off x="486243" y="2296967"/>
            <a:ext cx="8099366" cy="4424607"/>
          </a:xfrm>
          <a:prstGeom prst="rect">
            <a:avLst/>
          </a:prstGeom>
        </p:spPr>
        <p:txBody>
          <a:bodyPr>
            <a:normAutofit/>
          </a:bodyPr>
          <a:lstStyle/>
          <a:p>
            <a:r>
              <a:rPr lang="en-US" sz="2800" b="1" dirty="0" smtClean="0">
                <a:latin typeface="Century Gothic"/>
                <a:cs typeface="Century Gothic"/>
              </a:rPr>
              <a:t>PPML as a Recommended Draft Policy</a:t>
            </a:r>
          </a:p>
          <a:p>
            <a:pPr lvl="1"/>
            <a:r>
              <a:rPr lang="en-US" sz="2400" b="1" dirty="0" smtClean="0">
                <a:latin typeface="Century Gothic"/>
                <a:cs typeface="Century Gothic"/>
              </a:rPr>
              <a:t>No posts for or against</a:t>
            </a:r>
          </a:p>
          <a:p>
            <a:r>
              <a:rPr lang="en-US" sz="2800" b="1" dirty="0" smtClean="0"/>
              <a:t>ARIN 31</a:t>
            </a:r>
          </a:p>
          <a:p>
            <a:pPr lvl="1"/>
            <a:r>
              <a:rPr lang="en-US" sz="2400" b="1" dirty="0" smtClean="0">
                <a:latin typeface="Century Gothic"/>
                <a:cs typeface="Century Gothic"/>
              </a:rPr>
              <a:t>7 in favor and 8 against (102 people)</a:t>
            </a:r>
          </a:p>
          <a:p>
            <a:pPr lvl="1"/>
            <a:r>
              <a:rPr lang="en-US" sz="2400" b="1" dirty="0" smtClean="0">
                <a:latin typeface="Century Gothic"/>
                <a:cs typeface="Century Gothic"/>
              </a:rPr>
              <a:t>Should AC continue to work on this?</a:t>
            </a:r>
          </a:p>
          <a:p>
            <a:pPr lvl="2"/>
            <a:r>
              <a:rPr lang="en-US" sz="1800" b="1" dirty="0" smtClean="0"/>
              <a:t>8 in favor and 12 against</a:t>
            </a:r>
          </a:p>
          <a:p>
            <a:pPr lvl="1"/>
            <a:endParaRPr lang="en-US" sz="2000" b="0" dirty="0" smtClean="0">
              <a:latin typeface="Century Gothic"/>
              <a:cs typeface="Century Gothic"/>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17</a:t>
            </a:fld>
            <a:endParaRPr lang="en-US" dirty="0"/>
          </a:p>
        </p:txBody>
      </p:sp>
    </p:spTree>
    <p:extLst>
      <p:ext uri="{BB962C8B-B14F-4D97-AF65-F5344CB8AC3E}">
        <p14:creationId xmlns:p14="http://schemas.microsoft.com/office/powerpoint/2010/main" val="2668258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fontScale="90000"/>
          </a:bodyPr>
          <a:lstStyle/>
          <a:p>
            <a:pPr>
              <a:lnSpc>
                <a:spcPct val="120000"/>
              </a:lnSpc>
            </a:pPr>
            <a:r>
              <a:rPr lang="en-US" sz="4400" dirty="0" smtClean="0">
                <a:solidFill>
                  <a:srgbClr val="41AAD1"/>
                </a:solidFill>
              </a:rPr>
              <a:t>Recommended Draft </a:t>
            </a:r>
            <a:r>
              <a:rPr lang="en-US" sz="4400" dirty="0">
                <a:solidFill>
                  <a:srgbClr val="41AAD1"/>
                </a:solidFill>
              </a:rPr>
              <a:t>Policy </a:t>
            </a:r>
            <a:r>
              <a:rPr lang="en-US" sz="4400" dirty="0" smtClean="0">
                <a:solidFill>
                  <a:srgbClr val="41AAD1"/>
                </a:solidFill>
              </a:rPr>
              <a:t>2013-1</a:t>
            </a:r>
            <a:r>
              <a:rPr lang="en-US" dirty="0">
                <a:solidFill>
                  <a:srgbClr val="41AAD1"/>
                </a:solidFill>
              </a:rPr>
              <a:t/>
            </a:r>
            <a:br>
              <a:rPr lang="en-US" dirty="0">
                <a:solidFill>
                  <a:srgbClr val="41AAD1"/>
                </a:solidFill>
              </a:rPr>
            </a:br>
            <a:r>
              <a:rPr lang="en-US" sz="3600" dirty="0">
                <a:solidFill>
                  <a:srgbClr val="41AAD1"/>
                </a:solidFill>
              </a:rPr>
              <a:t>Section 8.4 Inter-RIR Transfer of ASNs</a:t>
            </a:r>
            <a:endParaRPr lang="en-US" sz="3600" b="0" dirty="0">
              <a:solidFill>
                <a:srgbClr val="41AAD1"/>
              </a:solidFill>
            </a:endParaRPr>
          </a:p>
        </p:txBody>
      </p:sp>
    </p:spTree>
    <p:extLst>
      <p:ext uri="{BB962C8B-B14F-4D97-AF65-F5344CB8AC3E}">
        <p14:creationId xmlns:p14="http://schemas.microsoft.com/office/powerpoint/2010/main" val="1907583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a:solidFill>
                  <a:srgbClr val="3056A4"/>
                </a:solidFill>
              </a:rPr>
              <a:t>Problem Statement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err="1" smtClean="0"/>
              <a:t>ASNs</a:t>
            </a:r>
            <a:r>
              <a:rPr lang="en-US" dirty="0" smtClean="0"/>
              <a:t> </a:t>
            </a:r>
            <a:r>
              <a:rPr lang="en-US" dirty="0"/>
              <a:t>are already transferable within the </a:t>
            </a:r>
            <a:r>
              <a:rPr lang="en-US" dirty="0" err="1"/>
              <a:t>ARIN</a:t>
            </a:r>
            <a:r>
              <a:rPr lang="en-US" dirty="0"/>
              <a:t> region but are not transferable under inter-</a:t>
            </a:r>
            <a:r>
              <a:rPr lang="en-US" dirty="0" err="1"/>
              <a:t>RIR</a:t>
            </a:r>
            <a:r>
              <a:rPr lang="en-US" dirty="0"/>
              <a:t> resource transfer policies. This proposal </a:t>
            </a:r>
            <a:r>
              <a:rPr lang="en-US" dirty="0" smtClean="0"/>
              <a:t>would also allow transfers with another participating </a:t>
            </a:r>
            <a:r>
              <a:rPr lang="en-US" dirty="0" err="1" smtClean="0"/>
              <a:t>RIR</a:t>
            </a:r>
            <a:r>
              <a:rPr lang="en-US" dirty="0" smtClean="0"/>
              <a:t>. </a:t>
            </a:r>
            <a:r>
              <a:rPr lang="en-US" dirty="0"/>
              <a:t> </a:t>
            </a:r>
            <a:endParaRPr lang="en-US" dirty="0" smtClean="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19</a:t>
            </a:fld>
            <a:endParaRPr lang="en-US" dirty="0"/>
          </a:p>
        </p:txBody>
      </p:sp>
    </p:spTree>
    <p:extLst>
      <p:ext uri="{BB962C8B-B14F-4D97-AF65-F5344CB8AC3E}">
        <p14:creationId xmlns:p14="http://schemas.microsoft.com/office/powerpoint/2010/main" val="2421011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53" y="698980"/>
            <a:ext cx="8634458" cy="1267936"/>
          </a:xfrm>
        </p:spPr>
        <p:txBody>
          <a:bodyPr>
            <a:normAutofit/>
          </a:bodyPr>
          <a:lstStyle/>
          <a:p>
            <a:pPr algn="ctr"/>
            <a:r>
              <a:rPr lang="en-US" dirty="0" smtClean="0"/>
              <a:t>Public Policy Consultation</a:t>
            </a:r>
            <a:endParaRPr lang="en-US" dirty="0"/>
          </a:p>
        </p:txBody>
      </p:sp>
      <p:sp>
        <p:nvSpPr>
          <p:cNvPr id="5" name="Slide Number Placeholder 4"/>
          <p:cNvSpPr>
            <a:spLocks noGrp="1"/>
          </p:cNvSpPr>
          <p:nvPr>
            <p:ph type="sldNum" sz="quarter" idx="10"/>
          </p:nvPr>
        </p:nvSpPr>
        <p:spPr>
          <a:xfrm>
            <a:off x="8606898" y="6355553"/>
            <a:ext cx="717091" cy="365125"/>
          </a:xfrm>
        </p:spPr>
        <p:txBody>
          <a:bodyPr/>
          <a:lstStyle/>
          <a:p>
            <a:fld id="{8A2B4DF6-1818-B940-8E30-590D998D271B}" type="slidenum">
              <a:rPr lang="en-US" smtClean="0"/>
              <a:pPr/>
              <a:t>2</a:t>
            </a:fld>
            <a:endParaRPr lang="en-US" dirty="0"/>
          </a:p>
        </p:txBody>
      </p:sp>
      <p:sp>
        <p:nvSpPr>
          <p:cNvPr id="7" name="Content Placeholder 2"/>
          <p:cNvSpPr txBox="1">
            <a:spLocks/>
          </p:cNvSpPr>
          <p:nvPr/>
        </p:nvSpPr>
        <p:spPr>
          <a:xfrm>
            <a:off x="655472" y="1859205"/>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An open public discussion </a:t>
            </a:r>
            <a:r>
              <a:rPr lang="en-US" sz="2800" b="1" i="1" dirty="0" smtClean="0"/>
              <a:t>of Internet number resource policy held </a:t>
            </a:r>
            <a:r>
              <a:rPr lang="en-US" sz="2800" b="1" i="1" dirty="0"/>
              <a:t>by ARIN </a:t>
            </a:r>
            <a:r>
              <a:rPr lang="en-US" sz="2800" b="1" i="1" dirty="0" smtClean="0"/>
              <a:t>facilitating in</a:t>
            </a:r>
            <a:r>
              <a:rPr lang="en-US" sz="2800" b="1" i="1" dirty="0"/>
              <a:t>-person and remote </a:t>
            </a:r>
            <a:r>
              <a:rPr lang="en-US" sz="2800" b="1" i="1" dirty="0" smtClean="0"/>
              <a:t>participation.</a:t>
            </a:r>
          </a:p>
          <a:p>
            <a:r>
              <a:rPr lang="en-US" sz="2800" b="1" i="1" dirty="0" smtClean="0"/>
              <a:t>May be held </a:t>
            </a:r>
            <a:r>
              <a:rPr lang="en-US" sz="2800" b="1" i="1" dirty="0"/>
              <a:t>at ARIN's Public Policy Meetings and at other </a:t>
            </a:r>
            <a:r>
              <a:rPr lang="en-US" sz="2800" b="1" i="1" dirty="0" smtClean="0"/>
              <a:t>forums </a:t>
            </a:r>
            <a:r>
              <a:rPr lang="en-US" sz="2800" b="1" i="1" dirty="0"/>
              <a:t>as approved by the ARIN Board of Trustees.</a:t>
            </a:r>
            <a:endParaRPr lang="en-US" b="1" i="1" dirty="0" smtClean="0">
              <a:solidFill>
                <a:srgbClr val="7F7F7F"/>
              </a:solidFill>
              <a:latin typeface="Century Gothic" pitchFamily="34" charset="0"/>
            </a:endParaRPr>
          </a:p>
        </p:txBody>
      </p:sp>
    </p:spTree>
    <p:extLst>
      <p:ext uri="{BB962C8B-B14F-4D97-AF65-F5344CB8AC3E}">
        <p14:creationId xmlns:p14="http://schemas.microsoft.com/office/powerpoint/2010/main" val="27910327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Benefits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r>
              <a:rPr lang="en-US" dirty="0" smtClean="0"/>
              <a:t>Allows idle </a:t>
            </a:r>
            <a:r>
              <a:rPr lang="en-US" dirty="0" err="1" smtClean="0"/>
              <a:t>ASN</a:t>
            </a:r>
            <a:r>
              <a:rPr lang="en-US" dirty="0" smtClean="0"/>
              <a:t> resources to be recovered </a:t>
            </a:r>
            <a:r>
              <a:rPr lang="en-US" dirty="0"/>
              <a:t>and utilized efficiently and where </a:t>
            </a:r>
            <a:r>
              <a:rPr lang="en-US" dirty="0" smtClean="0"/>
              <a:t>needed</a:t>
            </a:r>
          </a:p>
          <a:p>
            <a:r>
              <a:rPr lang="en-US" dirty="0" smtClean="0"/>
              <a:t>Allows </a:t>
            </a:r>
            <a:r>
              <a:rPr lang="en-US" dirty="0"/>
              <a:t>the registry to be updated to reflect who is actually using which </a:t>
            </a:r>
            <a:r>
              <a:rPr lang="en-US" dirty="0" err="1" smtClean="0"/>
              <a:t>ASNs</a:t>
            </a:r>
            <a:endParaRPr lang="en-US" dirty="0" smtClean="0"/>
          </a:p>
          <a:p>
            <a:r>
              <a:rPr lang="en-US" dirty="0" err="1" smtClean="0"/>
              <a:t>ASN</a:t>
            </a:r>
            <a:r>
              <a:rPr lang="en-US" dirty="0" smtClean="0"/>
              <a:t> transfers are already allowed: this would just allow them between organizations served by different </a:t>
            </a:r>
            <a:r>
              <a:rPr lang="en-US" dirty="0" err="1" smtClean="0"/>
              <a:t>RIRs</a:t>
            </a:r>
            <a:endParaRPr lang="en-US" dirty="0" smtClean="0"/>
          </a:p>
          <a:p>
            <a:endParaRPr lang="en-US" dirty="0" smtClean="0"/>
          </a:p>
          <a:p>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20</a:t>
            </a:fld>
            <a:endParaRPr lang="en-US" dirty="0"/>
          </a:p>
        </p:txBody>
      </p:sp>
    </p:spTree>
    <p:extLst>
      <p:ext uri="{BB962C8B-B14F-4D97-AF65-F5344CB8AC3E}">
        <p14:creationId xmlns:p14="http://schemas.microsoft.com/office/powerpoint/2010/main" val="12758591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Drawbacks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a:t>T</a:t>
            </a:r>
            <a:r>
              <a:rPr lang="en-US" dirty="0" smtClean="0"/>
              <a:t>he </a:t>
            </a:r>
            <a:r>
              <a:rPr lang="en-US" dirty="0"/>
              <a:t>proposal </a:t>
            </a:r>
            <a:r>
              <a:rPr lang="en-US" dirty="0" smtClean="0"/>
              <a:t>may be unnecessary</a:t>
            </a:r>
          </a:p>
          <a:p>
            <a:pPr lvl="1"/>
            <a:r>
              <a:rPr lang="en-US" b="0" dirty="0" smtClean="0"/>
              <a:t>Some have argued that within-</a:t>
            </a:r>
            <a:r>
              <a:rPr lang="en-US" b="0" dirty="0" err="1" smtClean="0"/>
              <a:t>ARIN</a:t>
            </a:r>
            <a:r>
              <a:rPr lang="en-US" b="0" dirty="0" smtClean="0"/>
              <a:t> </a:t>
            </a:r>
            <a:r>
              <a:rPr lang="en-US" b="0" dirty="0" err="1" smtClean="0"/>
              <a:t>ASN</a:t>
            </a:r>
            <a:r>
              <a:rPr lang="en-US" b="0" dirty="0" smtClean="0"/>
              <a:t> transfers were unnecessary, so they believe allowing inter-</a:t>
            </a:r>
            <a:r>
              <a:rPr lang="en-US" b="0" dirty="0" err="1" smtClean="0"/>
              <a:t>RIR</a:t>
            </a:r>
            <a:r>
              <a:rPr lang="en-US" b="0" dirty="0" smtClean="0"/>
              <a:t> </a:t>
            </a:r>
            <a:r>
              <a:rPr lang="en-US" b="0" dirty="0" err="1" smtClean="0"/>
              <a:t>ASN</a:t>
            </a:r>
            <a:r>
              <a:rPr lang="en-US" b="0" dirty="0" smtClean="0"/>
              <a:t> transfers is also unnecessary for the same reasons.</a:t>
            </a:r>
          </a:p>
          <a:p>
            <a:pPr lvl="1"/>
            <a:r>
              <a:rPr lang="en-US" b="0" dirty="0" smtClean="0"/>
              <a:t>This policy change has no effect unless another </a:t>
            </a:r>
            <a:r>
              <a:rPr lang="en-US" b="0" dirty="0" err="1" smtClean="0"/>
              <a:t>RIR</a:t>
            </a:r>
            <a:r>
              <a:rPr lang="en-US" b="0" dirty="0" smtClean="0"/>
              <a:t> adopts a similar policy the allow inter-</a:t>
            </a:r>
            <a:r>
              <a:rPr lang="en-US" b="0" dirty="0" err="1" smtClean="0"/>
              <a:t>RIR</a:t>
            </a:r>
            <a:r>
              <a:rPr lang="en-US" b="0" dirty="0" smtClean="0"/>
              <a:t> </a:t>
            </a:r>
            <a:r>
              <a:rPr lang="en-US" b="0" dirty="0" err="1" smtClean="0"/>
              <a:t>ASN</a:t>
            </a:r>
            <a:r>
              <a:rPr lang="en-US" b="0" dirty="0" smtClean="0"/>
              <a:t> transfers.</a:t>
            </a:r>
          </a:p>
          <a:p>
            <a:pPr lvl="1"/>
            <a:r>
              <a:rPr lang="en-US" b="0" dirty="0"/>
              <a:t>There is </a:t>
            </a:r>
            <a:r>
              <a:rPr lang="en-US" b="0" dirty="0" smtClean="0"/>
              <a:t>currently no </a:t>
            </a:r>
            <a:r>
              <a:rPr lang="en-US" b="0" dirty="0"/>
              <a:t>shortage of </a:t>
            </a:r>
            <a:r>
              <a:rPr lang="en-US" b="0" dirty="0" err="1" smtClean="0"/>
              <a:t>ASNs</a:t>
            </a:r>
            <a:r>
              <a:rPr lang="en-US" b="0" dirty="0" smtClean="0"/>
              <a:t>.</a:t>
            </a:r>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21</a:t>
            </a:fld>
            <a:endParaRPr lang="en-US" dirty="0"/>
          </a:p>
        </p:txBody>
      </p:sp>
    </p:spTree>
    <p:extLst>
      <p:ext uri="{BB962C8B-B14F-4D97-AF65-F5344CB8AC3E}">
        <p14:creationId xmlns:p14="http://schemas.microsoft.com/office/powerpoint/2010/main" val="199848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027592"/>
            <a:ext cx="9144000" cy="714375"/>
          </a:xfrm>
        </p:spPr>
        <p:txBody>
          <a:bodyPr>
            <a:normAutofit/>
          </a:bodyPr>
          <a:lstStyle/>
          <a:p>
            <a:r>
              <a:rPr lang="en-US" sz="3600" b="1" dirty="0" smtClean="0">
                <a:solidFill>
                  <a:srgbClr val="3056A4"/>
                </a:solidFill>
                <a:latin typeface="Century Gothic"/>
                <a:cs typeface="Century Gothic"/>
              </a:rPr>
              <a:t>2013-1 – </a:t>
            </a:r>
            <a:r>
              <a:rPr lang="en-US" sz="3600" dirty="0" smtClean="0">
                <a:solidFill>
                  <a:srgbClr val="3056A4"/>
                </a:solidFill>
              </a:rPr>
              <a:t>Discussion questions</a:t>
            </a:r>
            <a:endParaRPr lang="en-US" sz="3600" b="1" dirty="0">
              <a:solidFill>
                <a:srgbClr val="3056A4"/>
              </a:solidFill>
              <a:latin typeface="Century Gothic"/>
              <a:cs typeface="Century Gothic"/>
            </a:endParaRP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22</a:t>
            </a:fld>
            <a:endParaRPr lang="en-US" dirty="0"/>
          </a:p>
        </p:txBody>
      </p:sp>
      <p:sp>
        <p:nvSpPr>
          <p:cNvPr id="6" name="Text Placeholder 7"/>
          <p:cNvSpPr txBox="1">
            <a:spLocks/>
          </p:cNvSpPr>
          <p:nvPr/>
        </p:nvSpPr>
        <p:spPr>
          <a:xfrm>
            <a:off x="515414" y="2087129"/>
            <a:ext cx="8099366" cy="442460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Is this proposal necessary and useful?</a:t>
            </a:r>
          </a:p>
          <a:p>
            <a:r>
              <a:rPr lang="en-US" dirty="0" smtClean="0"/>
              <a:t>Should the AC move the policy forward or abandon it?</a:t>
            </a:r>
            <a:endParaRPr lang="en-US" dirty="0"/>
          </a:p>
        </p:txBody>
      </p:sp>
    </p:spTree>
    <p:extLst>
      <p:ext uri="{BB962C8B-B14F-4D97-AF65-F5344CB8AC3E}">
        <p14:creationId xmlns:p14="http://schemas.microsoft.com/office/powerpoint/2010/main" val="2235393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2013-1 Appendix – </a:t>
            </a:r>
            <a:r>
              <a:rPr lang="en-US" sz="3600" dirty="0">
                <a:solidFill>
                  <a:srgbClr val="3056A4"/>
                </a:solidFill>
              </a:rPr>
              <a:t>Draft Policy Text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pPr marL="0" indent="0">
              <a:buNone/>
            </a:pPr>
            <a:r>
              <a:rPr lang="en-US" sz="2400" dirty="0" smtClean="0"/>
              <a:t>Add the </a:t>
            </a:r>
            <a:r>
              <a:rPr lang="en-US" sz="2400" u="sng" dirty="0" smtClean="0">
                <a:solidFill>
                  <a:srgbClr val="FF0000"/>
                </a:solidFill>
              </a:rPr>
              <a:t>red underlined </a:t>
            </a:r>
            <a:r>
              <a:rPr lang="en-US" sz="2400" dirty="0" smtClean="0"/>
              <a:t>text to the first and fourth bullet points of Section 8.4, so that they read:</a:t>
            </a:r>
            <a:endParaRPr lang="en-US" sz="2400" dirty="0"/>
          </a:p>
          <a:p>
            <a:r>
              <a:rPr lang="en-US" sz="2400" dirty="0" smtClean="0"/>
              <a:t>The </a:t>
            </a:r>
            <a:r>
              <a:rPr lang="en-US" sz="2400" dirty="0"/>
              <a:t>source entity must be the current rights holder of the IPv4 address resources </a:t>
            </a:r>
            <a:r>
              <a:rPr lang="en-US" sz="2400" u="sng" dirty="0">
                <a:solidFill>
                  <a:srgbClr val="FF0000"/>
                </a:solidFill>
              </a:rPr>
              <a:t>or </a:t>
            </a:r>
            <a:r>
              <a:rPr lang="en-US" sz="2400" u="sng" dirty="0" err="1">
                <a:solidFill>
                  <a:srgbClr val="FF0000"/>
                </a:solidFill>
              </a:rPr>
              <a:t>ASNs</a:t>
            </a:r>
            <a:r>
              <a:rPr lang="en-US" sz="2400" u="sng" dirty="0">
                <a:solidFill>
                  <a:srgbClr val="FF0000"/>
                </a:solidFill>
              </a:rPr>
              <a:t> to be transferred, as </a:t>
            </a:r>
            <a:r>
              <a:rPr lang="en-US" sz="2400" dirty="0" smtClean="0"/>
              <a:t>recognized </a:t>
            </a:r>
            <a:r>
              <a:rPr lang="en-US" sz="2400" dirty="0"/>
              <a:t>by the </a:t>
            </a:r>
            <a:r>
              <a:rPr lang="en-US" sz="2400" dirty="0" err="1"/>
              <a:t>RIR</a:t>
            </a:r>
            <a:r>
              <a:rPr lang="en-US" sz="2400" dirty="0"/>
              <a:t> responsible for the resources, and not be involved in any dispute as to the status of those resources</a:t>
            </a:r>
            <a:r>
              <a:rPr lang="en-US" sz="2400" dirty="0" smtClean="0"/>
              <a:t>.</a:t>
            </a:r>
            <a:endParaRPr lang="en-US" sz="2400" dirty="0"/>
          </a:p>
          <a:p>
            <a:r>
              <a:rPr lang="en-US" sz="2400" dirty="0" smtClean="0"/>
              <a:t>Source </a:t>
            </a:r>
            <a:r>
              <a:rPr lang="en-US" sz="2400" dirty="0"/>
              <a:t>entities within the </a:t>
            </a:r>
            <a:r>
              <a:rPr lang="en-US" sz="2400" dirty="0" err="1"/>
              <a:t>ARIN</a:t>
            </a:r>
            <a:r>
              <a:rPr lang="en-US" sz="2400" dirty="0"/>
              <a:t> region must not have received a transfer, allocation, or assignment of </a:t>
            </a:r>
            <a:r>
              <a:rPr lang="en-US" sz="2400" u="sng" dirty="0" smtClean="0">
                <a:solidFill>
                  <a:srgbClr val="FF0000"/>
                </a:solidFill>
              </a:rPr>
              <a:t>that </a:t>
            </a:r>
            <a:r>
              <a:rPr lang="en-US" sz="2400" u="sng" dirty="0">
                <a:solidFill>
                  <a:srgbClr val="FF0000"/>
                </a:solidFill>
              </a:rPr>
              <a:t>same resource type (</a:t>
            </a:r>
            <a:r>
              <a:rPr lang="en-US" sz="2400" dirty="0"/>
              <a:t>IPv4 number </a:t>
            </a:r>
            <a:r>
              <a:rPr lang="en-US" sz="2400" dirty="0" smtClean="0"/>
              <a:t>resource </a:t>
            </a:r>
            <a:r>
              <a:rPr lang="en-US" sz="2400" u="sng" dirty="0">
                <a:solidFill>
                  <a:srgbClr val="FF0000"/>
                </a:solidFill>
              </a:rPr>
              <a:t>or </a:t>
            </a:r>
            <a:r>
              <a:rPr lang="en-US" sz="2400" u="sng" dirty="0" err="1">
                <a:solidFill>
                  <a:srgbClr val="FF0000"/>
                </a:solidFill>
              </a:rPr>
              <a:t>ASN</a:t>
            </a:r>
            <a:r>
              <a:rPr lang="en-US" sz="2400" u="sng" dirty="0">
                <a:solidFill>
                  <a:srgbClr val="FF0000"/>
                </a:solidFill>
              </a:rPr>
              <a:t>) </a:t>
            </a:r>
            <a:r>
              <a:rPr lang="en-US" sz="2400" dirty="0"/>
              <a:t>from </a:t>
            </a:r>
            <a:r>
              <a:rPr lang="en-US" sz="2400" dirty="0" err="1"/>
              <a:t>ARIN</a:t>
            </a:r>
            <a:r>
              <a:rPr lang="en-US" sz="2400" dirty="0"/>
              <a:t> for the 12 months prior to the approval of a transfer request. This restriction does not include </a:t>
            </a:r>
            <a:r>
              <a:rPr lang="en-US" sz="2400" dirty="0" err="1"/>
              <a:t>M&amp;A</a:t>
            </a:r>
            <a:r>
              <a:rPr lang="en-US" sz="2400" dirty="0"/>
              <a:t> transfers</a:t>
            </a:r>
            <a:r>
              <a:rPr lang="en-US" sz="2400" dirty="0" smtClean="0"/>
              <a:t>.</a:t>
            </a:r>
            <a:endParaRPr lang="en-US" sz="2400" dirty="0"/>
          </a:p>
          <a:p>
            <a:endParaRPr lang="en-US" sz="2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23</a:t>
            </a:fld>
            <a:endParaRPr lang="en-US" dirty="0"/>
          </a:p>
        </p:txBody>
      </p:sp>
    </p:spTree>
    <p:extLst>
      <p:ext uri="{BB962C8B-B14F-4D97-AF65-F5344CB8AC3E}">
        <p14:creationId xmlns:p14="http://schemas.microsoft.com/office/powerpoint/2010/main" val="2279533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367205"/>
            <a:ext cx="9144000" cy="714375"/>
          </a:xfrm>
        </p:spPr>
        <p:txBody>
          <a:bodyPr>
            <a:normAutofit/>
          </a:bodyPr>
          <a:lstStyle/>
          <a:p>
            <a:r>
              <a:rPr lang="en-US" sz="3600" b="1" dirty="0" smtClean="0">
                <a:solidFill>
                  <a:srgbClr val="3056A4"/>
                </a:solidFill>
                <a:latin typeface="Century Gothic"/>
                <a:cs typeface="Century Gothic"/>
              </a:rPr>
              <a:t>2013-1 </a:t>
            </a:r>
            <a:r>
              <a:rPr lang="en-US" sz="3600" dirty="0">
                <a:solidFill>
                  <a:srgbClr val="3056A4"/>
                </a:solidFill>
              </a:rPr>
              <a:t>Appendix – AC </a:t>
            </a:r>
            <a:r>
              <a:rPr lang="en-US" sz="3600" dirty="0" smtClean="0">
                <a:solidFill>
                  <a:srgbClr val="3056A4"/>
                </a:solidFill>
              </a:rPr>
              <a:t>assessment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724394"/>
            <a:ext cx="8099366" cy="5262420"/>
          </a:xfrm>
          <a:prstGeom prst="rect">
            <a:avLst/>
          </a:prstGeom>
        </p:spPr>
        <p:txBody>
          <a:bodyPr anchor="b">
            <a:normAutofit/>
          </a:bodyPr>
          <a:lstStyle/>
          <a:p>
            <a:pPr marL="0" indent="0">
              <a:buNone/>
            </a:pPr>
            <a:r>
              <a:rPr lang="en-US" sz="2400" dirty="0" smtClean="0"/>
              <a:t>Enables </a:t>
            </a:r>
            <a:r>
              <a:rPr lang="en-US" sz="2400" dirty="0"/>
              <a:t>fair and impartial resource administration, supporting the goals of efficient utilization and accurate registration, by allowing for the inter-</a:t>
            </a:r>
            <a:r>
              <a:rPr lang="en-US" sz="2400" dirty="0" err="1"/>
              <a:t>RIR</a:t>
            </a:r>
            <a:r>
              <a:rPr lang="en-US" sz="2400" dirty="0"/>
              <a:t> transfer of </a:t>
            </a:r>
            <a:r>
              <a:rPr lang="en-US" sz="2400" dirty="0" err="1"/>
              <a:t>ASN</a:t>
            </a:r>
            <a:r>
              <a:rPr lang="en-US" sz="2400" dirty="0"/>
              <a:t> resources under the same guidelines already allowed for within-</a:t>
            </a:r>
            <a:r>
              <a:rPr lang="en-US" sz="2400" dirty="0" err="1"/>
              <a:t>ARIN</a:t>
            </a:r>
            <a:r>
              <a:rPr lang="en-US" sz="2400" dirty="0"/>
              <a:t> </a:t>
            </a:r>
            <a:r>
              <a:rPr lang="en-US" sz="2400" dirty="0" err="1"/>
              <a:t>ASN</a:t>
            </a:r>
            <a:r>
              <a:rPr lang="en-US" sz="2400" dirty="0"/>
              <a:t> transfers and inter-</a:t>
            </a:r>
            <a:r>
              <a:rPr lang="en-US" sz="2400" dirty="0" err="1"/>
              <a:t>RIR</a:t>
            </a:r>
            <a:r>
              <a:rPr lang="en-US" sz="2400" dirty="0"/>
              <a:t> IPv4 number resource transfers. Discussion to date has identified moderate support for the proposal. Most opposition to date has centered on the argument that the proposal is unnecessary, but the AC shepherds believe that it is worthwhile to allow transfers of </a:t>
            </a:r>
            <a:r>
              <a:rPr lang="en-US" sz="2400" dirty="0" err="1"/>
              <a:t>ASNs</a:t>
            </a:r>
            <a:r>
              <a:rPr lang="en-US" sz="2400" dirty="0"/>
              <a:t>, to help </a:t>
            </a:r>
            <a:r>
              <a:rPr lang="en-US" sz="2400" dirty="0" smtClean="0"/>
              <a:t>ensure </a:t>
            </a:r>
            <a:r>
              <a:rPr lang="en-US" sz="2400" dirty="0"/>
              <a:t>that idle resources are both recovered and utilized efficiently and where needed, and to allow the registry to be updated to reflect who is actually using which </a:t>
            </a:r>
            <a:r>
              <a:rPr lang="en-US" sz="2400" dirty="0" err="1"/>
              <a:t>ASNs</a:t>
            </a:r>
            <a:r>
              <a:rPr lang="en-US" sz="2400" dirty="0"/>
              <a:t>.</a:t>
            </a:r>
          </a:p>
          <a:p>
            <a:endParaRPr lang="en-US" sz="140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24</a:t>
            </a:fld>
            <a:endParaRPr lang="en-US" dirty="0"/>
          </a:p>
        </p:txBody>
      </p:sp>
    </p:spTree>
    <p:extLst>
      <p:ext uri="{BB962C8B-B14F-4D97-AF65-F5344CB8AC3E}">
        <p14:creationId xmlns:p14="http://schemas.microsoft.com/office/powerpoint/2010/main" val="11678288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2013-1 Appendix – Current </a:t>
            </a:r>
            <a:r>
              <a:rPr lang="en-US" sz="3600" dirty="0" err="1">
                <a:solidFill>
                  <a:srgbClr val="3056A4"/>
                </a:solidFill>
              </a:rPr>
              <a:t>NRPM</a:t>
            </a:r>
            <a:r>
              <a:rPr lang="en-US" sz="3600" dirty="0">
                <a:solidFill>
                  <a:srgbClr val="3056A4"/>
                </a:solidFill>
              </a:rPr>
              <a:t> </a:t>
            </a:r>
            <a:r>
              <a:rPr lang="en-US" sz="3600" dirty="0" smtClean="0">
                <a:solidFill>
                  <a:srgbClr val="3056A4"/>
                </a:solidFill>
              </a:rPr>
              <a:t>8.4</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427839" y="714375"/>
            <a:ext cx="8531604"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recognized by the </a:t>
            </a:r>
            <a:r>
              <a:rPr lang="en-US" sz="1400" dirty="0" err="1"/>
              <a:t>RIR</a:t>
            </a:r>
            <a:r>
              <a:rPr lang="en-US" sz="1400" dirty="0"/>
              <a:t> responsible for the resources, and not be involved in any dispute as to the status of those resources.</a:t>
            </a:r>
          </a:p>
          <a:p>
            <a:r>
              <a:rPr lang="en-US" sz="1400" dirty="0"/>
              <a:t>Source entities outside of the </a:t>
            </a:r>
            <a:r>
              <a:rPr lang="en-US" sz="1400" dirty="0" err="1"/>
              <a:t>ARIN</a:t>
            </a:r>
            <a:r>
              <a:rPr lang="en-US" sz="1400" dirty="0"/>
              <a:t> region must meet any requirements defined by the </a:t>
            </a:r>
            <a:r>
              <a:rPr lang="en-US" sz="1400" dirty="0" err="1"/>
              <a:t>RIR</a:t>
            </a:r>
            <a:r>
              <a:rPr lang="en-US" sz="1400" dirty="0"/>
              <a:t> where the source entity holds the registration.</a:t>
            </a:r>
          </a:p>
          <a:p>
            <a:r>
              <a:rPr lang="en-US" sz="1400" dirty="0"/>
              <a:t>Source 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IPv4 number resources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25</a:t>
            </a:fld>
            <a:endParaRPr lang="en-US" dirty="0"/>
          </a:p>
        </p:txBody>
      </p:sp>
    </p:spTree>
    <p:extLst>
      <p:ext uri="{BB962C8B-B14F-4D97-AF65-F5344CB8AC3E}">
        <p14:creationId xmlns:p14="http://schemas.microsoft.com/office/powerpoint/2010/main" val="20918520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2013-1 Appendix </a:t>
            </a:r>
            <a:r>
              <a:rPr lang="en-US" sz="3600" dirty="0" smtClean="0">
                <a:solidFill>
                  <a:srgbClr val="3056A4"/>
                </a:solidFill>
              </a:rPr>
              <a:t>–</a:t>
            </a:r>
            <a:r>
              <a:rPr lang="en-US" sz="3600" dirty="0" err="1" smtClean="0">
                <a:solidFill>
                  <a:srgbClr val="3056A4"/>
                </a:solidFill>
              </a:rPr>
              <a:t>NRPM</a:t>
            </a:r>
            <a:r>
              <a:rPr lang="en-US" sz="3600" dirty="0">
                <a:solidFill>
                  <a:srgbClr val="3056A4"/>
                </a:solidFill>
              </a:rPr>
              <a:t> 8.4 w/ </a:t>
            </a:r>
            <a:r>
              <a:rPr lang="en-US" sz="3600" dirty="0" smtClean="0">
                <a:solidFill>
                  <a:srgbClr val="3056A4"/>
                </a:solidFill>
              </a:rPr>
              <a:t>2013-1</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01336" y="714375"/>
            <a:ext cx="8758106" cy="5493477"/>
          </a:xfrm>
          <a:prstGeom prst="rect">
            <a:avLst/>
          </a:prstGeom>
        </p:spPr>
        <p:txBody>
          <a:bodyPr anchor="ctr">
            <a:noAutofit/>
          </a:bodyPr>
          <a:lstStyle/>
          <a:p>
            <a:pPr marL="0" indent="0">
              <a:buNone/>
            </a:pPr>
            <a:r>
              <a:rPr lang="en-US" sz="1400" b="1" dirty="0"/>
              <a:t>8.4. Inter-</a:t>
            </a:r>
            <a:r>
              <a:rPr lang="en-US" sz="1400" b="1" dirty="0" err="1"/>
              <a:t>RIR</a:t>
            </a:r>
            <a:r>
              <a:rPr lang="en-US" sz="1400" b="1" dirty="0"/>
              <a:t> Transfers to Specified Recipients</a:t>
            </a:r>
          </a:p>
          <a:p>
            <a:pPr marL="0" indent="0">
              <a:buNone/>
            </a:pPr>
            <a:r>
              <a:rPr lang="en-US" sz="1400" dirty="0"/>
              <a:t>Inter-regional transfers may take place only via </a:t>
            </a:r>
            <a:r>
              <a:rPr lang="en-US" sz="1400" dirty="0" err="1"/>
              <a:t>RIRs</a:t>
            </a:r>
            <a:r>
              <a:rPr lang="en-US" sz="1400" dirty="0"/>
              <a:t> who agree to the transfer and share reciprocal, compatible, needs-based policies.</a:t>
            </a:r>
          </a:p>
          <a:p>
            <a:pPr marL="0" indent="0">
              <a:buNone/>
            </a:pPr>
            <a:r>
              <a:rPr lang="en-US" sz="1400" dirty="0"/>
              <a:t>Conditions on source of the transfer:</a:t>
            </a:r>
          </a:p>
          <a:p>
            <a:r>
              <a:rPr lang="en-US" sz="1400" dirty="0"/>
              <a:t>The source entity must be the current rights holder of the IPv4 address resources or </a:t>
            </a:r>
            <a:r>
              <a:rPr lang="en-US" sz="1400" dirty="0" err="1"/>
              <a:t>ASNs</a:t>
            </a:r>
            <a:r>
              <a:rPr lang="en-US" sz="1400" dirty="0"/>
              <a:t> to be transferred, as recognized by the </a:t>
            </a:r>
            <a:r>
              <a:rPr lang="en-US" sz="1400" dirty="0" err="1"/>
              <a:t>RIR</a:t>
            </a:r>
            <a:r>
              <a:rPr lang="en-US" sz="1400" dirty="0"/>
              <a:t> responsible for the resources, and not be involved in any dispute as to the status of those resources.</a:t>
            </a:r>
            <a:endParaRPr lang="en-US" sz="1400" dirty="0" smtClean="0"/>
          </a:p>
          <a:p>
            <a:r>
              <a:rPr lang="en-US" sz="1400" dirty="0" smtClean="0"/>
              <a:t>Source entities outside of the </a:t>
            </a:r>
            <a:r>
              <a:rPr lang="en-US" sz="1400" dirty="0" err="1" smtClean="0"/>
              <a:t>ARIN</a:t>
            </a:r>
            <a:r>
              <a:rPr lang="en-US" sz="1400" dirty="0" smtClean="0"/>
              <a:t> region must meet any requirements defined by the </a:t>
            </a:r>
            <a:r>
              <a:rPr lang="en-US" sz="1400" dirty="0" err="1" smtClean="0"/>
              <a:t>RIR</a:t>
            </a:r>
            <a:r>
              <a:rPr lang="en-US" sz="1400" dirty="0" smtClean="0"/>
              <a:t> where the source entity holds the registration.</a:t>
            </a:r>
          </a:p>
          <a:p>
            <a:r>
              <a:rPr lang="en-US" sz="1400" dirty="0" smtClean="0"/>
              <a:t>Source </a:t>
            </a:r>
            <a:r>
              <a:rPr lang="en-US" sz="1400" dirty="0"/>
              <a:t>entities within the </a:t>
            </a:r>
            <a:r>
              <a:rPr lang="en-US" sz="1400" dirty="0" err="1"/>
              <a:t>ARIN</a:t>
            </a:r>
            <a:r>
              <a:rPr lang="en-US" sz="1400" dirty="0"/>
              <a:t> region will not be eligible to receive any further IPv4 address allocations or assignments from </a:t>
            </a:r>
            <a:r>
              <a:rPr lang="en-US" sz="1400" dirty="0" err="1"/>
              <a:t>ARIN</a:t>
            </a:r>
            <a:r>
              <a:rPr lang="en-US" sz="1400" dirty="0"/>
              <a:t> for a period of 12 months after a transfer approval, or until the exhaustion of </a:t>
            </a:r>
            <a:r>
              <a:rPr lang="en-US" sz="1400" dirty="0" err="1"/>
              <a:t>ARIN's</a:t>
            </a:r>
            <a:r>
              <a:rPr lang="en-US" sz="1400" dirty="0"/>
              <a:t> IPv4 space, whichever occurs first.</a:t>
            </a:r>
          </a:p>
          <a:p>
            <a:r>
              <a:rPr lang="en-US" sz="1400" dirty="0"/>
              <a:t>Source entities within the </a:t>
            </a:r>
            <a:r>
              <a:rPr lang="en-US" sz="1400" dirty="0" err="1"/>
              <a:t>ARIN</a:t>
            </a:r>
            <a:r>
              <a:rPr lang="en-US" sz="1400" dirty="0"/>
              <a:t> region must not have received a transfer, allocation, or assignment of that same resource type (IPv4 number resource or </a:t>
            </a:r>
            <a:r>
              <a:rPr lang="en-US" sz="1400" dirty="0" err="1"/>
              <a:t>ASN</a:t>
            </a:r>
            <a:r>
              <a:rPr lang="en-US" sz="1400" dirty="0"/>
              <a:t>) from </a:t>
            </a:r>
            <a:r>
              <a:rPr lang="en-US" sz="1400" dirty="0" err="1"/>
              <a:t>ARIN</a:t>
            </a:r>
            <a:r>
              <a:rPr lang="en-US" sz="1400" dirty="0"/>
              <a:t> for the 12 months prior to the approval of a transfer request. This restriction does not include </a:t>
            </a:r>
            <a:r>
              <a:rPr lang="en-US" sz="1400" dirty="0" err="1"/>
              <a:t>M&amp;A</a:t>
            </a:r>
            <a:r>
              <a:rPr lang="en-US" sz="1400" dirty="0"/>
              <a:t> transfers.</a:t>
            </a:r>
          </a:p>
          <a:p>
            <a:r>
              <a:rPr lang="en-US" sz="1400" dirty="0"/>
              <a:t>The minimum transfer size is a /24.</a:t>
            </a:r>
          </a:p>
          <a:p>
            <a:pPr marL="0" indent="0">
              <a:buNone/>
            </a:pPr>
            <a:r>
              <a:rPr lang="en-US" sz="1400" dirty="0"/>
              <a:t>Conditions on recipient of the transfer:</a:t>
            </a:r>
          </a:p>
          <a:p>
            <a:r>
              <a:rPr lang="en-US" sz="1400" dirty="0"/>
              <a:t>The conditions on a recipient outside of the </a:t>
            </a:r>
            <a:r>
              <a:rPr lang="en-US" sz="1400" dirty="0" err="1"/>
              <a:t>ARIN</a:t>
            </a:r>
            <a:r>
              <a:rPr lang="en-US" sz="1400" dirty="0"/>
              <a:t> region will be defined by the policies of the receiving </a:t>
            </a:r>
            <a:r>
              <a:rPr lang="en-US" sz="1400" dirty="0" err="1"/>
              <a:t>RIR</a:t>
            </a:r>
            <a:r>
              <a:rPr lang="en-US" sz="1400" dirty="0"/>
              <a:t>.</a:t>
            </a:r>
          </a:p>
          <a:p>
            <a:r>
              <a:rPr lang="en-US" sz="1400" dirty="0"/>
              <a:t>Recipients within the </a:t>
            </a:r>
            <a:r>
              <a:rPr lang="en-US" sz="1400" dirty="0" err="1"/>
              <a:t>ARIN</a:t>
            </a:r>
            <a:r>
              <a:rPr lang="en-US" sz="1400" dirty="0"/>
              <a:t> region will be subject to current </a:t>
            </a:r>
            <a:r>
              <a:rPr lang="en-US" sz="1400" dirty="0" err="1"/>
              <a:t>ARIN</a:t>
            </a:r>
            <a:r>
              <a:rPr lang="en-US" sz="1400" dirty="0"/>
              <a:t> policies and sign an </a:t>
            </a:r>
            <a:r>
              <a:rPr lang="en-US" sz="1400" dirty="0" err="1"/>
              <a:t>RSA</a:t>
            </a:r>
            <a:r>
              <a:rPr lang="en-US" sz="1400" dirty="0"/>
              <a:t> for the resources being received.</a:t>
            </a:r>
          </a:p>
          <a:p>
            <a:r>
              <a:rPr lang="en-US" sz="1400" dirty="0"/>
              <a:t>Recipients within the </a:t>
            </a:r>
            <a:r>
              <a:rPr lang="en-US" sz="1400" dirty="0" err="1"/>
              <a:t>ARIN</a:t>
            </a:r>
            <a:r>
              <a:rPr lang="en-US" sz="1400" dirty="0"/>
              <a:t> region must demonstrate the need for up to a 24-month supply of IPv4 address space.</a:t>
            </a:r>
          </a:p>
          <a:p>
            <a:r>
              <a:rPr lang="en-US" sz="1400" dirty="0"/>
              <a:t>The minimum transfer size is a /24.</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26</a:t>
            </a:fld>
            <a:endParaRPr lang="en-US" dirty="0"/>
          </a:p>
        </p:txBody>
      </p:sp>
    </p:spTree>
    <p:extLst>
      <p:ext uri="{BB962C8B-B14F-4D97-AF65-F5344CB8AC3E}">
        <p14:creationId xmlns:p14="http://schemas.microsoft.com/office/powerpoint/2010/main" val="20305989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817515"/>
            <a:ext cx="9144000" cy="714375"/>
          </a:xfrm>
        </p:spPr>
        <p:txBody>
          <a:bodyPr>
            <a:noAutofit/>
          </a:bodyPr>
          <a:lstStyle/>
          <a:p>
            <a:pPr algn="ctr"/>
            <a:r>
              <a:rPr lang="en-US" sz="5000" dirty="0" smtClean="0"/>
              <a:t>Discussion</a:t>
            </a:r>
            <a:endParaRPr lang="en-US" sz="5000" b="1" dirty="0"/>
          </a:p>
        </p:txBody>
      </p:sp>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35949638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a:bodyPr>
          <a:lstStyle/>
          <a:p>
            <a:pPr>
              <a:lnSpc>
                <a:spcPct val="120000"/>
              </a:lnSpc>
            </a:pPr>
            <a:r>
              <a:rPr lang="en-US" sz="4400" dirty="0">
                <a:solidFill>
                  <a:srgbClr val="41AAD1"/>
                </a:solidFill>
              </a:rPr>
              <a:t>Draft Policy </a:t>
            </a:r>
            <a:r>
              <a:rPr lang="en-US" sz="4400" dirty="0" smtClean="0">
                <a:solidFill>
                  <a:srgbClr val="41AAD1"/>
                </a:solidFill>
              </a:rPr>
              <a:t>2013-2</a:t>
            </a:r>
            <a:r>
              <a:rPr lang="en-US" dirty="0">
                <a:solidFill>
                  <a:srgbClr val="41AAD1"/>
                </a:solidFill>
              </a:rPr>
              <a:t/>
            </a:r>
            <a:br>
              <a:rPr lang="en-US" dirty="0">
                <a:solidFill>
                  <a:srgbClr val="41AAD1"/>
                </a:solidFill>
              </a:rPr>
            </a:br>
            <a:r>
              <a:rPr lang="en-US" sz="3600" dirty="0">
                <a:solidFill>
                  <a:srgbClr val="41AAD1"/>
                </a:solidFill>
              </a:rPr>
              <a:t>3GPP Network IP Resource Policy</a:t>
            </a:r>
            <a:endParaRPr lang="en-US" sz="3600" b="0" dirty="0">
              <a:solidFill>
                <a:srgbClr val="41AAD1"/>
              </a:solidFill>
            </a:endParaRPr>
          </a:p>
        </p:txBody>
      </p:sp>
    </p:spTree>
    <p:extLst>
      <p:ext uri="{BB962C8B-B14F-4D97-AF65-F5344CB8AC3E}">
        <p14:creationId xmlns:p14="http://schemas.microsoft.com/office/powerpoint/2010/main" val="6921499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98260"/>
            <a:ext cx="8229600" cy="714375"/>
          </a:xfrm>
        </p:spPr>
        <p:txBody>
          <a:bodyPr>
            <a:normAutofit/>
          </a:bodyPr>
          <a:lstStyle/>
          <a:p>
            <a:r>
              <a:rPr lang="en-US" sz="3600" b="1" dirty="0" smtClean="0">
                <a:latin typeface="Century Gothic"/>
                <a:cs typeface="Century Gothic"/>
              </a:rPr>
              <a:t>2013-2 -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40775" y="1809690"/>
            <a:ext cx="8086519" cy="5434012"/>
          </a:xfrm>
        </p:spPr>
        <p:txBody>
          <a:bodyPr>
            <a:normAutofit/>
          </a:bodyPr>
          <a:lstStyle/>
          <a:p>
            <a:pPr marL="514350" indent="-514350">
              <a:lnSpc>
                <a:spcPct val="120000"/>
              </a:lnSpc>
              <a:buFont typeface="+mj-lt"/>
              <a:buAutoNum type="arabicPeriod"/>
            </a:pPr>
            <a:r>
              <a:rPr lang="en-US" sz="2600" b="1" dirty="0" smtClean="0"/>
              <a:t>Origin: ARIN-prop-184 (Mar 2013)</a:t>
            </a:r>
          </a:p>
          <a:p>
            <a:pPr marL="514350" indent="-514350">
              <a:lnSpc>
                <a:spcPct val="120000"/>
              </a:lnSpc>
              <a:buFont typeface="+mj-lt"/>
              <a:buAutoNum type="arabicPeriod"/>
            </a:pPr>
            <a:r>
              <a:rPr lang="en-US" sz="2600" b="1" dirty="0" smtClean="0"/>
              <a:t>AC Shepherds: Scott </a:t>
            </a:r>
            <a:r>
              <a:rPr lang="en-US" sz="2600" b="1" dirty="0" err="1" smtClean="0"/>
              <a:t>Leibrand</a:t>
            </a:r>
            <a:r>
              <a:rPr lang="en-US" sz="2600" b="1" dirty="0" smtClean="0"/>
              <a:t>, Robert </a:t>
            </a:r>
            <a:r>
              <a:rPr lang="en-US" sz="2600" b="1" dirty="0" err="1" smtClean="0"/>
              <a:t>Seastrom</a:t>
            </a:r>
            <a:endParaRPr lang="en-US" sz="2600" b="1" dirty="0" smtClean="0"/>
          </a:p>
          <a:p>
            <a:pPr marL="514350" indent="-514350">
              <a:lnSpc>
                <a:spcPct val="120000"/>
              </a:lnSpc>
              <a:buFont typeface="+mj-lt"/>
              <a:buAutoNum type="arabicPeriod"/>
            </a:pPr>
            <a:r>
              <a:rPr lang="en-US" sz="2800" b="1" dirty="0"/>
              <a:t>Presented at ARIN 31 (</a:t>
            </a:r>
            <a:r>
              <a:rPr lang="en-US" sz="2800" b="1" dirty="0" smtClean="0"/>
              <a:t>Apr </a:t>
            </a:r>
            <a:r>
              <a:rPr lang="en-US" sz="2800" b="1" dirty="0"/>
              <a:t>2013)</a:t>
            </a:r>
          </a:p>
          <a:p>
            <a:pPr lvl="1" indent="-342900">
              <a:lnSpc>
                <a:spcPct val="120000"/>
              </a:lnSpc>
            </a:pPr>
            <a:r>
              <a:rPr lang="en-US" sz="2400" dirty="0"/>
              <a:t>Remained on AC’s docket</a:t>
            </a:r>
          </a:p>
          <a:p>
            <a:pPr marL="514350" indent="-514350">
              <a:lnSpc>
                <a:spcPct val="120000"/>
              </a:lnSpc>
              <a:buFont typeface="+mj-lt"/>
              <a:buAutoNum type="arabicPeriod"/>
            </a:pPr>
            <a:r>
              <a:rPr lang="en-US" sz="2600" b="1" dirty="0" smtClean="0"/>
              <a:t>Text online &amp; in Discussion Guide</a:t>
            </a:r>
          </a:p>
          <a:p>
            <a:pPr marL="914400" lvl="1" indent="-514350">
              <a:lnSpc>
                <a:spcPct val="120000"/>
              </a:lnSpc>
              <a:buNone/>
            </a:pPr>
            <a:r>
              <a:rPr lang="en-US" sz="2400" dirty="0" smtClean="0"/>
              <a:t>https://www.arin.net/policy/proposals/2013_2.html</a:t>
            </a:r>
          </a:p>
          <a:p>
            <a:pPr marL="914400" lvl="1" indent="-514350">
              <a:buFont typeface="+mj-lt"/>
              <a:buAutoNum type="arabicPeriod"/>
            </a:pPr>
            <a:endParaRPr lang="en-US" sz="24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29</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259805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93954" y="6337851"/>
            <a:ext cx="717091" cy="365125"/>
          </a:xfrm>
        </p:spPr>
        <p:txBody>
          <a:bodyPr/>
          <a:lstStyle/>
          <a:p>
            <a:fld id="{8A2B4DF6-1818-B940-8E30-590D998D271B}" type="slidenum">
              <a:rPr lang="en-US" smtClean="0"/>
              <a:pPr/>
              <a:t>3</a:t>
            </a:fld>
            <a:endParaRPr lang="en-US" dirty="0"/>
          </a:p>
        </p:txBody>
      </p:sp>
      <p:sp>
        <p:nvSpPr>
          <p:cNvPr id="5" name="Title 1"/>
          <p:cNvSpPr>
            <a:spLocks noGrp="1"/>
          </p:cNvSpPr>
          <p:nvPr>
            <p:ph type="title"/>
          </p:nvPr>
        </p:nvSpPr>
        <p:spPr>
          <a:xfrm>
            <a:off x="457200" y="483648"/>
            <a:ext cx="8229600" cy="1143000"/>
          </a:xfrm>
        </p:spPr>
        <p:txBody>
          <a:bodyPr>
            <a:normAutofit/>
          </a:bodyPr>
          <a:lstStyle/>
          <a:p>
            <a:pPr algn="ctr"/>
            <a:r>
              <a:rPr lang="en-US" sz="4400" dirty="0" smtClean="0">
                <a:latin typeface="Century Gothic" pitchFamily="34" charset="0"/>
              </a:rPr>
              <a:t>Agenda</a:t>
            </a:r>
            <a:endParaRPr lang="en-US" sz="4400" dirty="0"/>
          </a:p>
        </p:txBody>
      </p:sp>
      <p:sp>
        <p:nvSpPr>
          <p:cNvPr id="6" name="Content Placeholder 2"/>
          <p:cNvSpPr txBox="1">
            <a:spLocks/>
          </p:cNvSpPr>
          <p:nvPr/>
        </p:nvSpPr>
        <p:spPr>
          <a:xfrm>
            <a:off x="457200" y="1533618"/>
            <a:ext cx="8229600" cy="52130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800" b="1" dirty="0" smtClean="0">
                <a:solidFill>
                  <a:srgbClr val="000000"/>
                </a:solidFill>
              </a:rPr>
              <a:t>Update on AC Activities</a:t>
            </a:r>
          </a:p>
          <a:p>
            <a:pPr marL="514350" indent="-514350">
              <a:buFont typeface="+mj-lt"/>
              <a:buAutoNum type="arabicPeriod"/>
            </a:pPr>
            <a:r>
              <a:rPr lang="en-US" sz="2800" b="1" dirty="0">
                <a:solidFill>
                  <a:srgbClr val="000000"/>
                </a:solidFill>
              </a:rPr>
              <a:t>Recommended Draft Policy ARIN-2013-1: Section 8.4 Inter-RIR Transfers of ASNs </a:t>
            </a:r>
            <a:endParaRPr lang="en-US" sz="2800" b="1" dirty="0" smtClean="0">
              <a:solidFill>
                <a:srgbClr val="000000"/>
              </a:solidFill>
            </a:endParaRPr>
          </a:p>
          <a:p>
            <a:pPr marL="514350" indent="-514350">
              <a:buFont typeface="+mj-lt"/>
              <a:buAutoNum type="arabicPeriod"/>
            </a:pPr>
            <a:r>
              <a:rPr lang="en-US" sz="2800" b="1" dirty="0">
                <a:solidFill>
                  <a:srgbClr val="000000"/>
                </a:solidFill>
              </a:rPr>
              <a:t>Draft Policy ARIN-2013-2: 3GPP Network IP Resource Policy </a:t>
            </a:r>
            <a:endParaRPr lang="en-US" sz="2800" b="1" dirty="0" smtClean="0">
              <a:solidFill>
                <a:srgbClr val="000000"/>
              </a:solidFill>
            </a:endParaRPr>
          </a:p>
          <a:p>
            <a:pPr marL="514350" indent="-514350">
              <a:buFont typeface="+mj-lt"/>
              <a:buAutoNum type="arabicPeriod"/>
            </a:pPr>
            <a:r>
              <a:rPr lang="en-US" sz="2800" b="1" dirty="0">
                <a:solidFill>
                  <a:srgbClr val="000000"/>
                </a:solidFill>
              </a:rPr>
              <a:t>Draft Policy ARIN-2013-4: RIR Principles </a:t>
            </a:r>
            <a:endParaRPr lang="en-US" sz="2800" b="1" dirty="0" smtClean="0">
              <a:solidFill>
                <a:srgbClr val="000000"/>
              </a:solidFill>
            </a:endParaRPr>
          </a:p>
          <a:p>
            <a:pPr marL="514350" indent="-514350">
              <a:buFont typeface="+mj-lt"/>
              <a:buAutoNum type="arabicPeriod"/>
            </a:pPr>
            <a:r>
              <a:rPr lang="en-US" sz="2800" b="1" dirty="0">
                <a:solidFill>
                  <a:srgbClr val="000000"/>
                </a:solidFill>
              </a:rPr>
              <a:t>Draft Policy ARIN-2013-5: LIR/ISP and End-user </a:t>
            </a:r>
            <a:r>
              <a:rPr lang="en-US" sz="2800" b="1" dirty="0" smtClean="0">
                <a:solidFill>
                  <a:srgbClr val="000000"/>
                </a:solidFill>
              </a:rPr>
              <a:t>Definitions</a:t>
            </a:r>
            <a:endParaRPr lang="en-US" sz="2800" b="1" dirty="0">
              <a:solidFill>
                <a:srgbClr val="000000"/>
              </a:solidFill>
            </a:endParaRPr>
          </a:p>
        </p:txBody>
      </p:sp>
    </p:spTree>
    <p:extLst>
      <p:ext uri="{BB962C8B-B14F-4D97-AF65-F5344CB8AC3E}">
        <p14:creationId xmlns:p14="http://schemas.microsoft.com/office/powerpoint/2010/main" val="22977726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1143000"/>
            <a:ext cx="7696200" cy="714375"/>
          </a:xfrm>
        </p:spPr>
        <p:txBody>
          <a:bodyPr>
            <a:noAutofit/>
          </a:bodyPr>
          <a:lstStyle/>
          <a:p>
            <a:r>
              <a:rPr lang="en-US" sz="3600" b="1" dirty="0" smtClean="0">
                <a:latin typeface="Century Gothic"/>
                <a:cs typeface="Century Gothic"/>
              </a:rPr>
              <a:t>2013-2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828029"/>
            <a:ext cx="7887564" cy="5182371"/>
          </a:xfrm>
        </p:spPr>
        <p:txBody>
          <a:bodyPr>
            <a:normAutofit/>
          </a:bodyPr>
          <a:lstStyle/>
          <a:p>
            <a:r>
              <a:rPr lang="en-US" sz="2800" b="1" dirty="0" smtClean="0"/>
              <a:t>Would lower utilization threshold for additional IPv4 allocations for 3GPP networks</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30</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37175049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066800"/>
            <a:ext cx="8229600" cy="715963"/>
          </a:xfrm>
        </p:spPr>
        <p:txBody>
          <a:bodyPr>
            <a:normAutofit/>
          </a:bodyPr>
          <a:lstStyle/>
          <a:p>
            <a:r>
              <a:rPr lang="en-US" sz="3600" b="1" dirty="0" smtClean="0">
                <a:latin typeface="Century Gothic"/>
                <a:cs typeface="Century Gothic"/>
              </a:rPr>
              <a:t>2013-2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147522" y="1782763"/>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800" b="1" dirty="0" smtClean="0">
                <a:latin typeface="Century Gothic"/>
                <a:cs typeface="Century Gothic"/>
              </a:rPr>
              <a:t>No similar proposals/discussions</a:t>
            </a:r>
          </a:p>
          <a:p>
            <a:pPr marL="514350" indent="-514350">
              <a:buFont typeface="+mj-lt"/>
              <a:buAutoNum type="arabicPeriod"/>
            </a:pP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31</a:t>
            </a:fld>
            <a:endParaRPr lang="en-US" dirty="0">
              <a:solidFill>
                <a:prstClr val="white"/>
              </a:solidFill>
            </a:endParaRPr>
          </a:p>
        </p:txBody>
      </p:sp>
      <p:sp>
        <p:nvSpPr>
          <p:cNvPr id="5"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353450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927453"/>
            <a:ext cx="8229600" cy="714375"/>
          </a:xfrm>
        </p:spPr>
        <p:txBody>
          <a:bodyPr>
            <a:normAutofit/>
          </a:bodyPr>
          <a:lstStyle/>
          <a:p>
            <a:r>
              <a:rPr lang="en-US" sz="3600" b="1" dirty="0" smtClean="0">
                <a:latin typeface="Century Gothic"/>
                <a:cs typeface="Century Gothic"/>
              </a:rPr>
              <a:t>2013-2 – Staff/legal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526688" y="1746178"/>
            <a:ext cx="8081381" cy="4572000"/>
          </a:xfrm>
        </p:spPr>
        <p:txBody>
          <a:bodyPr>
            <a:noAutofit/>
          </a:bodyPr>
          <a:lstStyle/>
          <a:p>
            <a:pPr marL="0" indent="0">
              <a:buNone/>
            </a:pPr>
            <a:r>
              <a:rPr lang="en-US" b="1" dirty="0" smtClean="0"/>
              <a:t>Still being developed by the AC</a:t>
            </a:r>
          </a:p>
          <a:p>
            <a:pPr lvl="1"/>
            <a:r>
              <a:rPr lang="en-US" sz="2400" dirty="0" smtClean="0"/>
              <a:t>Posted to PPML and presented for community discussion</a:t>
            </a:r>
          </a:p>
          <a:p>
            <a:pPr lvl="2"/>
            <a:r>
              <a:rPr lang="en-US" sz="1800" b="1" dirty="0" smtClean="0"/>
              <a:t>Fair and Impartial Number Resource Administration?</a:t>
            </a:r>
          </a:p>
          <a:p>
            <a:pPr lvl="2"/>
            <a:r>
              <a:rPr lang="en-US" sz="1800" b="1" dirty="0" smtClean="0"/>
              <a:t>Technically Sound?</a:t>
            </a:r>
          </a:p>
          <a:p>
            <a:pPr lvl="2"/>
            <a:r>
              <a:rPr lang="en-US" sz="1800" b="1" dirty="0" smtClean="0"/>
              <a:t>Supported by the Community?</a:t>
            </a:r>
          </a:p>
          <a:p>
            <a:pPr lvl="1"/>
            <a:r>
              <a:rPr lang="en-US" sz="2400" dirty="0"/>
              <a:t>Staff/legal assessment to be performed upon request of AC (when draft is fully developed)</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32</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9399294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a:bodyPr>
          <a:lstStyle/>
          <a:p>
            <a:pPr>
              <a:lnSpc>
                <a:spcPct val="120000"/>
              </a:lnSpc>
            </a:pPr>
            <a:r>
              <a:rPr lang="en-US" sz="4400" dirty="0">
                <a:solidFill>
                  <a:srgbClr val="41AAD1"/>
                </a:solidFill>
              </a:rPr>
              <a:t>Draft Policy </a:t>
            </a:r>
            <a:r>
              <a:rPr lang="en-US" sz="4400" dirty="0" smtClean="0">
                <a:solidFill>
                  <a:srgbClr val="41AAD1"/>
                </a:solidFill>
              </a:rPr>
              <a:t>2013-2</a:t>
            </a:r>
            <a:r>
              <a:rPr lang="en-US" dirty="0">
                <a:solidFill>
                  <a:srgbClr val="41AAD1"/>
                </a:solidFill>
              </a:rPr>
              <a:t/>
            </a:r>
            <a:br>
              <a:rPr lang="en-US" dirty="0">
                <a:solidFill>
                  <a:srgbClr val="41AAD1"/>
                </a:solidFill>
              </a:rPr>
            </a:br>
            <a:r>
              <a:rPr lang="en-US" sz="3600" dirty="0">
                <a:solidFill>
                  <a:srgbClr val="41AAD1"/>
                </a:solidFill>
              </a:rPr>
              <a:t>3GPP Network IP Resource Policy</a:t>
            </a:r>
            <a:endParaRPr lang="en-US" sz="3600" b="0" dirty="0">
              <a:solidFill>
                <a:srgbClr val="41AAD1"/>
              </a:solidFill>
            </a:endParaRPr>
          </a:p>
        </p:txBody>
      </p:sp>
    </p:spTree>
    <p:extLst>
      <p:ext uri="{BB962C8B-B14F-4D97-AF65-F5344CB8AC3E}">
        <p14:creationId xmlns:p14="http://schemas.microsoft.com/office/powerpoint/2010/main" val="40703860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85193" y="1024508"/>
            <a:ext cx="8285584" cy="714375"/>
          </a:xfrm>
        </p:spPr>
        <p:txBody>
          <a:bodyPr>
            <a:noAutofit/>
          </a:bodyPr>
          <a:lstStyle/>
          <a:p>
            <a:r>
              <a:rPr lang="en-US" sz="3600" b="1" dirty="0" smtClean="0">
                <a:solidFill>
                  <a:srgbClr val="3056A4"/>
                </a:solidFill>
                <a:latin typeface="Century Gothic"/>
                <a:cs typeface="Century Gothic"/>
              </a:rPr>
              <a:t>2013-2 – Origina</a:t>
            </a:r>
            <a:r>
              <a:rPr lang="en-US" sz="3600" dirty="0" smtClean="0">
                <a:solidFill>
                  <a:srgbClr val="3056A4"/>
                </a:solidFill>
              </a:rPr>
              <a:t>l </a:t>
            </a:r>
            <a:r>
              <a:rPr lang="en-US" sz="3600" b="1" dirty="0" smtClean="0">
                <a:solidFill>
                  <a:srgbClr val="3056A4"/>
                </a:solidFill>
                <a:latin typeface="Century Gothic"/>
                <a:cs typeface="Century Gothic"/>
              </a:rPr>
              <a:t>Proposal Summary</a:t>
            </a:r>
            <a:br>
              <a:rPr lang="en-US" sz="3600" b="1" dirty="0" smtClean="0">
                <a:solidFill>
                  <a:srgbClr val="3056A4"/>
                </a:solidFill>
                <a:latin typeface="Century Gothic"/>
                <a:cs typeface="Century Gothic"/>
              </a:rPr>
            </a:b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70637" y="1424307"/>
            <a:ext cx="7887564" cy="5182371"/>
          </a:xfrm>
          <a:prstGeom prst="rect">
            <a:avLst/>
          </a:prstGeom>
        </p:spPr>
        <p:txBody>
          <a:bodyPr>
            <a:normAutofit lnSpcReduction="10000"/>
          </a:bodyPr>
          <a:lstStyle/>
          <a:p>
            <a:r>
              <a:rPr lang="en-US" dirty="0"/>
              <a:t>The purpose of this policy proposal is to change the way ARIN counts utilization for mobile network </a:t>
            </a:r>
            <a:r>
              <a:rPr lang="en-US" dirty="0" smtClean="0"/>
              <a:t>operators.</a:t>
            </a:r>
          </a:p>
          <a:p>
            <a:pPr lvl="1"/>
            <a:r>
              <a:rPr lang="en-US" sz="3200" b="0" dirty="0" smtClean="0"/>
              <a:t>For example, instead </a:t>
            </a:r>
            <a:r>
              <a:rPr lang="en-US" sz="3200" b="0" dirty="0"/>
              <a:t>of </a:t>
            </a:r>
            <a:r>
              <a:rPr lang="en-US" sz="3200" b="0" dirty="0" smtClean="0"/>
              <a:t>80</a:t>
            </a:r>
            <a:r>
              <a:rPr lang="en-US" sz="3200" b="0" dirty="0"/>
              <a:t>% </a:t>
            </a:r>
            <a:r>
              <a:rPr lang="en-US" sz="3200" b="0" dirty="0" smtClean="0"/>
              <a:t>utilization, one option would </a:t>
            </a:r>
            <a:r>
              <a:rPr lang="en-US" sz="3200" b="0" dirty="0"/>
              <a:t>count a block as utilized if 50% is in use by customers. </a:t>
            </a:r>
            <a:endParaRPr lang="en-US" sz="3200" b="0" dirty="0" smtClean="0"/>
          </a:p>
          <a:p>
            <a:pPr lvl="1"/>
            <a:r>
              <a:rPr lang="en-US" sz="3200" b="0" dirty="0" smtClean="0"/>
              <a:t>A second </a:t>
            </a:r>
            <a:r>
              <a:rPr lang="en-US" sz="3200" b="0" dirty="0"/>
              <a:t>option would count the total number of subscribers as the utilization measurement</a:t>
            </a:r>
            <a:r>
              <a:rPr lang="en-US" sz="3200" b="0" dirty="0" smtClean="0"/>
              <a:t>.</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34</a:t>
            </a:fld>
            <a:endParaRPr lang="en-US" dirty="0"/>
          </a:p>
        </p:txBody>
      </p:sp>
    </p:spTree>
    <p:extLst>
      <p:ext uri="{BB962C8B-B14F-4D97-AF65-F5344CB8AC3E}">
        <p14:creationId xmlns:p14="http://schemas.microsoft.com/office/powerpoint/2010/main" val="22581004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76025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a:solidFill>
                  <a:srgbClr val="3056A4"/>
                </a:solidFill>
              </a:rPr>
              <a:t>Problem Statement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51640"/>
            <a:ext cx="8099366" cy="4988644"/>
          </a:xfrm>
          <a:prstGeom prst="rect">
            <a:avLst/>
          </a:prstGeom>
        </p:spPr>
        <p:txBody>
          <a:bodyPr>
            <a:normAutofit fontScale="85000" lnSpcReduction="20000"/>
          </a:bodyPr>
          <a:lstStyle/>
          <a:p>
            <a:r>
              <a:rPr lang="en-US" dirty="0" smtClean="0"/>
              <a:t>Some mobile </a:t>
            </a:r>
            <a:r>
              <a:rPr lang="en-US" dirty="0"/>
              <a:t>networks are using non-</a:t>
            </a:r>
            <a:r>
              <a:rPr lang="en-US" dirty="0" err="1"/>
              <a:t>RIR</a:t>
            </a:r>
            <a:r>
              <a:rPr lang="en-US" dirty="0"/>
              <a:t>-assigned space internally to meet customer demand. However, there is insufficient </a:t>
            </a:r>
            <a:r>
              <a:rPr lang="en-US" dirty="0" smtClean="0"/>
              <a:t>RFC1918 </a:t>
            </a:r>
            <a:r>
              <a:rPr lang="en-US" dirty="0"/>
              <a:t>&amp; </a:t>
            </a:r>
            <a:r>
              <a:rPr lang="en-US" dirty="0" smtClean="0"/>
              <a:t>RFC6598 space available </a:t>
            </a:r>
            <a:r>
              <a:rPr lang="en-US" dirty="0"/>
              <a:t>for internal use, so other unassigned space is currently being used</a:t>
            </a:r>
            <a:r>
              <a:rPr lang="en-US" dirty="0" smtClean="0"/>
              <a:t>.</a:t>
            </a:r>
          </a:p>
          <a:p>
            <a:r>
              <a:rPr lang="en-US" dirty="0" smtClean="0"/>
              <a:t>As </a:t>
            </a:r>
            <a:r>
              <a:rPr lang="en-US" dirty="0"/>
              <a:t>this unassigned space is brought into service via reclamation, returns, and transfers, it is no longer possible to use it internally, so globally unique space must be used instead</a:t>
            </a:r>
            <a:r>
              <a:rPr lang="en-US" dirty="0" smtClean="0"/>
              <a:t>.</a:t>
            </a:r>
          </a:p>
          <a:p>
            <a:r>
              <a:rPr lang="en-US" dirty="0" smtClean="0"/>
              <a:t>Current </a:t>
            </a:r>
            <a:r>
              <a:rPr lang="en-US" dirty="0" err="1" smtClean="0"/>
              <a:t>ARIN</a:t>
            </a:r>
            <a:r>
              <a:rPr lang="en-US" dirty="0" smtClean="0"/>
              <a:t> policy requiring 80% utilization conflicts with operator’s failover architecture.</a:t>
            </a:r>
            <a:endParaRPr lang="en-US"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35</a:t>
            </a:fld>
            <a:endParaRPr lang="en-US" dirty="0"/>
          </a:p>
        </p:txBody>
      </p:sp>
    </p:spTree>
    <p:extLst>
      <p:ext uri="{BB962C8B-B14F-4D97-AF65-F5344CB8AC3E}">
        <p14:creationId xmlns:p14="http://schemas.microsoft.com/office/powerpoint/2010/main" val="26348790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err="1" smtClean="0">
                <a:solidFill>
                  <a:srgbClr val="3056A4"/>
                </a:solidFill>
              </a:rPr>
              <a:t>ARIN</a:t>
            </a:r>
            <a:r>
              <a:rPr lang="en-US" sz="3600" dirty="0" smtClean="0">
                <a:solidFill>
                  <a:srgbClr val="3056A4"/>
                </a:solidFill>
              </a:rPr>
              <a:t> 31 Discussion</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lnSpcReduction="10000"/>
          </a:bodyPr>
          <a:lstStyle/>
          <a:p>
            <a:r>
              <a:rPr lang="en-US" dirty="0" smtClean="0"/>
              <a:t>Many felt this problem was specific to the architectural needs of a single company</a:t>
            </a:r>
          </a:p>
          <a:p>
            <a:r>
              <a:rPr lang="en-US" dirty="0" smtClean="0"/>
              <a:t>Many felt that more information would be required to show that this is a real problem</a:t>
            </a:r>
          </a:p>
          <a:p>
            <a:r>
              <a:rPr lang="en-US" dirty="0" smtClean="0"/>
              <a:t>Some felt that this was a broader problem that might justify a broader fix</a:t>
            </a:r>
            <a:endParaRPr lang="en-US"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36</a:t>
            </a:fld>
            <a:endParaRPr lang="en-US" dirty="0"/>
          </a:p>
        </p:txBody>
      </p:sp>
    </p:spTree>
    <p:extLst>
      <p:ext uri="{BB962C8B-B14F-4D97-AF65-F5344CB8AC3E}">
        <p14:creationId xmlns:p14="http://schemas.microsoft.com/office/powerpoint/2010/main" val="1401849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smtClean="0">
                <a:solidFill>
                  <a:srgbClr val="3056A4"/>
                </a:solidFill>
              </a:rPr>
              <a:t>Benefits of solving this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b="0" dirty="0" smtClean="0"/>
              <a:t>Address a real problem for at least some operators</a:t>
            </a:r>
          </a:p>
          <a:p>
            <a:r>
              <a:rPr lang="en-US" dirty="0" smtClean="0"/>
              <a:t>Allow those operators to reduce use of NAT </a:t>
            </a:r>
          </a:p>
          <a:p>
            <a:r>
              <a:rPr lang="en-US" dirty="0" smtClean="0"/>
              <a:t>Avoid address conflicts as previously unused space as it gets transferred and routed</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37</a:t>
            </a:fld>
            <a:endParaRPr lang="en-US" dirty="0"/>
          </a:p>
        </p:txBody>
      </p:sp>
    </p:spTree>
    <p:extLst>
      <p:ext uri="{BB962C8B-B14F-4D97-AF65-F5344CB8AC3E}">
        <p14:creationId xmlns:p14="http://schemas.microsoft.com/office/powerpoint/2010/main" val="42355072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a:solidFill>
                  <a:srgbClr val="3056A4"/>
                </a:solidFill>
              </a:rPr>
              <a:t>Potential Drawbacks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fontScale="92500" lnSpcReduction="10000"/>
          </a:bodyPr>
          <a:lstStyle/>
          <a:p>
            <a:r>
              <a:rPr lang="en-US" dirty="0" smtClean="0"/>
              <a:t>Would likely accelerate IPv4 depletion, if adopted in time</a:t>
            </a:r>
          </a:p>
          <a:p>
            <a:r>
              <a:rPr lang="en-US" dirty="0" smtClean="0"/>
              <a:t>Unclear how broadly the same problem statement applies to other operators</a:t>
            </a:r>
          </a:p>
          <a:p>
            <a:r>
              <a:rPr lang="en-US" dirty="0" smtClean="0"/>
              <a:t>Outstanding technical questions?</a:t>
            </a:r>
          </a:p>
          <a:p>
            <a:r>
              <a:rPr lang="en-US" dirty="0" smtClean="0"/>
              <a:t>Could this be solved with technology instead of policy?</a:t>
            </a:r>
          </a:p>
          <a:p>
            <a:r>
              <a:rPr lang="en-US" dirty="0" smtClean="0"/>
              <a:t>Perhaps we should stop changing IPv4 policy</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38</a:t>
            </a:fld>
            <a:endParaRPr lang="en-US" dirty="0"/>
          </a:p>
        </p:txBody>
      </p:sp>
    </p:spTree>
    <p:extLst>
      <p:ext uri="{BB962C8B-B14F-4D97-AF65-F5344CB8AC3E}">
        <p14:creationId xmlns:p14="http://schemas.microsoft.com/office/powerpoint/2010/main" val="41068648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09903"/>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smtClean="0">
                <a:solidFill>
                  <a:srgbClr val="3056A4"/>
                </a:solidFill>
              </a:rPr>
              <a:t>Discussion points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318952" y="1395377"/>
            <a:ext cx="8461154" cy="5203085"/>
          </a:xfrm>
          <a:prstGeom prst="rect">
            <a:avLst/>
          </a:prstGeom>
        </p:spPr>
        <p:txBody>
          <a:bodyPr anchor="ctr">
            <a:normAutofit fontScale="92500" lnSpcReduction="10000"/>
          </a:bodyPr>
          <a:lstStyle/>
          <a:p>
            <a:r>
              <a:rPr lang="en-US" dirty="0" smtClean="0"/>
              <a:t>Is this an </a:t>
            </a:r>
            <a:r>
              <a:rPr lang="en-US" dirty="0"/>
              <a:t>important problem to try to solve</a:t>
            </a:r>
            <a:r>
              <a:rPr lang="en-US" dirty="0" smtClean="0"/>
              <a:t>?</a:t>
            </a:r>
          </a:p>
          <a:p>
            <a:r>
              <a:rPr lang="en-US" dirty="0"/>
              <a:t>If so, how would you prefer we approach solving it</a:t>
            </a:r>
            <a:r>
              <a:rPr lang="en-US" dirty="0" smtClean="0"/>
              <a:t>?</a:t>
            </a:r>
          </a:p>
          <a:p>
            <a:pPr lvl="1"/>
            <a:r>
              <a:rPr lang="en-US" b="0" dirty="0" smtClean="0"/>
              <a:t>50% of simultaneously attached users?</a:t>
            </a:r>
          </a:p>
          <a:p>
            <a:pPr lvl="1"/>
            <a:r>
              <a:rPr lang="en-US" b="0" dirty="0" smtClean="0"/>
              <a:t>80-90% of total subscribers?</a:t>
            </a:r>
          </a:p>
          <a:p>
            <a:pPr lvl="1"/>
            <a:r>
              <a:rPr lang="en-US" b="0" dirty="0" smtClean="0"/>
              <a:t>Broaden </a:t>
            </a:r>
            <a:r>
              <a:rPr lang="en-US" b="0" dirty="0" err="1" smtClean="0"/>
              <a:t>NRPM</a:t>
            </a:r>
            <a:r>
              <a:rPr lang="en-US" b="0" dirty="0"/>
              <a:t> 4.2.3.7.3.1. Residential Market </a:t>
            </a:r>
            <a:r>
              <a:rPr lang="en-US" b="0" dirty="0" smtClean="0"/>
              <a:t>Area to cover “existing devices” as well as “homes”?</a:t>
            </a:r>
          </a:p>
          <a:p>
            <a:pPr lvl="1"/>
            <a:r>
              <a:rPr lang="en-US" b="0" dirty="0" smtClean="0"/>
              <a:t>Some other approach?</a:t>
            </a:r>
          </a:p>
          <a:p>
            <a:r>
              <a:rPr lang="en-US" b="0" dirty="0" smtClean="0"/>
              <a:t>If not, should the AC abandon the proposal?</a:t>
            </a:r>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39</a:t>
            </a:fld>
            <a:endParaRPr lang="en-US" dirty="0"/>
          </a:p>
        </p:txBody>
      </p:sp>
    </p:spTree>
    <p:extLst>
      <p:ext uri="{BB962C8B-B14F-4D97-AF65-F5344CB8AC3E}">
        <p14:creationId xmlns:p14="http://schemas.microsoft.com/office/powerpoint/2010/main" val="7152824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08429" y="6337851"/>
            <a:ext cx="717091" cy="365125"/>
          </a:xfrm>
        </p:spPr>
        <p:txBody>
          <a:bodyPr/>
          <a:lstStyle/>
          <a:p>
            <a:fld id="{8A2B4DF6-1818-B940-8E30-590D998D271B}" type="slidenum">
              <a:rPr lang="en-US" smtClean="0"/>
              <a:pPr/>
              <a:t>4</a:t>
            </a:fld>
            <a:endParaRPr lang="en-US" dirty="0"/>
          </a:p>
        </p:txBody>
      </p:sp>
      <p:sp>
        <p:nvSpPr>
          <p:cNvPr id="5" name="Title 1"/>
          <p:cNvSpPr>
            <a:spLocks noGrp="1"/>
          </p:cNvSpPr>
          <p:nvPr>
            <p:ph type="title"/>
          </p:nvPr>
        </p:nvSpPr>
        <p:spPr>
          <a:xfrm>
            <a:off x="457200" y="961611"/>
            <a:ext cx="8229600" cy="1535919"/>
          </a:xfrm>
        </p:spPr>
        <p:txBody>
          <a:bodyPr>
            <a:normAutofit fontScale="90000"/>
          </a:bodyPr>
          <a:lstStyle/>
          <a:p>
            <a:pPr algn="ctr"/>
            <a:r>
              <a:rPr lang="en-US" dirty="0">
                <a:latin typeface="Century Gothic" pitchFamily="34" charset="0"/>
              </a:rPr>
              <a:t>Welcome Remote Participants!</a:t>
            </a:r>
            <a:r>
              <a:rPr lang="en-US" dirty="0"/>
              <a:t/>
            </a:r>
            <a:br>
              <a:rPr lang="en-US" dirty="0"/>
            </a:br>
            <a:r>
              <a:rPr lang="en-US" sz="3600" dirty="0">
                <a:latin typeface="Century Gothic" pitchFamily="34" charset="0"/>
              </a:rPr>
              <a:t>https://</a:t>
            </a:r>
            <a:r>
              <a:rPr lang="en-US" sz="3600" dirty="0" err="1">
                <a:latin typeface="Century Gothic" pitchFamily="34" charset="0"/>
              </a:rPr>
              <a:t>www.arin.net</a:t>
            </a:r>
            <a:r>
              <a:rPr lang="en-US" sz="3600" dirty="0">
                <a:latin typeface="Century Gothic" pitchFamily="34" charset="0"/>
              </a:rPr>
              <a:t>/ppc_nanog58/</a:t>
            </a:r>
            <a:endParaRPr lang="en-US" sz="2700" dirty="0"/>
          </a:p>
        </p:txBody>
      </p:sp>
      <p:sp>
        <p:nvSpPr>
          <p:cNvPr id="6" name="Content Placeholder 2"/>
          <p:cNvSpPr txBox="1">
            <a:spLocks/>
          </p:cNvSpPr>
          <p:nvPr/>
        </p:nvSpPr>
        <p:spPr>
          <a:xfrm>
            <a:off x="880853" y="2559455"/>
            <a:ext cx="4343400" cy="3810000"/>
          </a:xfrm>
          <a:prstGeom prst="rect">
            <a:avLst/>
          </a:prstGeom>
        </p:spPr>
        <p:txBody>
          <a:bodyPr/>
          <a:lstStyle/>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Webcast</a:t>
            </a:r>
          </a:p>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Live Transcript</a:t>
            </a:r>
          </a:p>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Downloadable meeting materials</a:t>
            </a:r>
          </a:p>
          <a:p>
            <a:pPr marL="342900" marR="0" lvl="0" indent="-342900" algn="l" defTabSz="457200" rtl="0" eaLnBrk="1" fontAlgn="auto" latinLnBrk="0" hangingPunct="1">
              <a:lnSpc>
                <a:spcPct val="100000"/>
              </a:lnSpc>
              <a:spcBef>
                <a:spcPct val="20000"/>
              </a:spcBef>
              <a:spcAft>
                <a:spcPts val="600"/>
              </a:spcAft>
              <a:buClrTx/>
              <a:buSzTx/>
              <a:buFont typeface="Arial"/>
              <a:buNone/>
              <a:tabLst/>
              <a:defRPr/>
            </a:pPr>
            <a:endParaRPr kumimoji="0" lang="en-US" sz="3200" b="1"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p:txBody>
      </p:sp>
      <p:sp>
        <p:nvSpPr>
          <p:cNvPr id="7" name="Content Placeholder 2"/>
          <p:cNvSpPr txBox="1">
            <a:spLocks/>
          </p:cNvSpPr>
          <p:nvPr/>
        </p:nvSpPr>
        <p:spPr bwMode="auto">
          <a:xfrm>
            <a:off x="5119277" y="2536496"/>
            <a:ext cx="4114800" cy="339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200"/>
              </a:spcAft>
              <a:buNone/>
            </a:pPr>
            <a:r>
              <a:rPr lang="en-US" sz="3000" b="1" dirty="0" smtClean="0">
                <a:solidFill>
                  <a:srgbClr val="000000"/>
                </a:solidFill>
                <a:latin typeface="Century Gothic" pitchFamily="34" charset="0"/>
              </a:rPr>
              <a:t>Chat rooms</a:t>
            </a:r>
          </a:p>
          <a:p>
            <a:pPr>
              <a:spcAft>
                <a:spcPts val="1200"/>
              </a:spcAft>
              <a:buFont typeface="Arial"/>
              <a:buChar char="•"/>
            </a:pPr>
            <a:r>
              <a:rPr lang="en-US" sz="2600" b="1" dirty="0" smtClean="0">
                <a:solidFill>
                  <a:srgbClr val="000000"/>
                </a:solidFill>
                <a:latin typeface="Century Gothic" pitchFamily="34" charset="0"/>
              </a:rPr>
              <a:t> On-record</a:t>
            </a:r>
            <a:br>
              <a:rPr lang="en-US" sz="2600" b="1" dirty="0" smtClean="0">
                <a:solidFill>
                  <a:srgbClr val="000000"/>
                </a:solidFill>
                <a:latin typeface="Century Gothic" pitchFamily="34" charset="0"/>
              </a:rPr>
            </a:br>
            <a:r>
              <a:rPr lang="en-US" sz="2600" b="1" dirty="0" smtClean="0">
                <a:solidFill>
                  <a:srgbClr val="000000"/>
                </a:solidFill>
                <a:latin typeface="Century Gothic" pitchFamily="34" charset="0"/>
              </a:rPr>
              <a:t>Virtual microphone</a:t>
            </a:r>
          </a:p>
          <a:p>
            <a:pPr marL="0" lvl="1">
              <a:spcAft>
                <a:spcPts val="1200"/>
              </a:spcAft>
              <a:buFont typeface="Arial"/>
              <a:buChar char="•"/>
            </a:pPr>
            <a:r>
              <a:rPr lang="en-US" sz="2600" b="1" dirty="0" smtClean="0">
                <a:solidFill>
                  <a:srgbClr val="000000"/>
                </a:solidFill>
                <a:latin typeface="Century Gothic" pitchFamily="34" charset="0"/>
              </a:rPr>
              <a:t> Hands-up</a:t>
            </a:r>
            <a:br>
              <a:rPr lang="en-US" sz="2600" b="1" dirty="0" smtClean="0">
                <a:solidFill>
                  <a:srgbClr val="000000"/>
                </a:solidFill>
                <a:latin typeface="Century Gothic" pitchFamily="34" charset="0"/>
              </a:rPr>
            </a:br>
            <a:r>
              <a:rPr lang="en-US" sz="2600" b="1" dirty="0" smtClean="0">
                <a:solidFill>
                  <a:srgbClr val="000000"/>
                </a:solidFill>
                <a:latin typeface="Century Gothic" pitchFamily="34" charset="0"/>
              </a:rPr>
              <a:t>Show of hands</a:t>
            </a:r>
          </a:p>
          <a:p>
            <a:pPr lvl="1">
              <a:spcAft>
                <a:spcPts val="1200"/>
              </a:spcAft>
            </a:pPr>
            <a:endParaRPr lang="en-US" sz="2600" b="1" dirty="0" smtClean="0">
              <a:solidFill>
                <a:srgbClr val="7F7F7F"/>
              </a:solidFill>
              <a:latin typeface="Century Gothic" pitchFamily="34" charset="0"/>
            </a:endParaRPr>
          </a:p>
          <a:p>
            <a:pPr marL="342900" marR="0" lvl="0" indent="-342900" algn="l" defTabSz="457200" rtl="0" eaLnBrk="1" fontAlgn="base" latinLnBrk="0" hangingPunct="1">
              <a:lnSpc>
                <a:spcPct val="100000"/>
              </a:lnSpc>
              <a:spcBef>
                <a:spcPct val="20000"/>
              </a:spcBef>
              <a:spcAft>
                <a:spcPts val="1200"/>
              </a:spcAft>
              <a:buClrTx/>
              <a:buSzTx/>
              <a:buFont typeface="Arial" charset="0"/>
              <a:buNone/>
              <a:tabLst/>
              <a:defRPr/>
            </a:pPr>
            <a:endParaRPr kumimoji="0" lang="en-US" sz="2800" b="0" i="0" u="none" strike="noStrike" kern="1200" cap="none" spc="0" normalizeH="0" baseline="0" noProof="0" dirty="0" smtClean="0">
              <a:ln>
                <a:noFill/>
              </a:ln>
              <a:solidFill>
                <a:srgbClr val="7F7F7F"/>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0110659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b="1" dirty="0" smtClean="0">
                <a:solidFill>
                  <a:srgbClr val="3056A4"/>
                </a:solidFill>
                <a:latin typeface="Century Gothic"/>
                <a:cs typeface="Century Gothic"/>
              </a:rPr>
              <a:t>2013-2 Appendix – </a:t>
            </a:r>
            <a:r>
              <a:rPr lang="en-US" sz="3600" dirty="0" smtClean="0">
                <a:solidFill>
                  <a:srgbClr val="3056A4"/>
                </a:solidFill>
              </a:rPr>
              <a:t>Existing </a:t>
            </a:r>
            <a:r>
              <a:rPr lang="en-US" sz="3600" dirty="0" err="1" smtClean="0">
                <a:solidFill>
                  <a:srgbClr val="3056A4"/>
                </a:solidFill>
              </a:rPr>
              <a:t>NRPM</a:t>
            </a:r>
            <a:r>
              <a:rPr lang="en-US" sz="3600" dirty="0" smtClean="0">
                <a:solidFill>
                  <a:srgbClr val="3056A4"/>
                </a:solidFill>
              </a:rPr>
              <a:t> text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26503" y="714376"/>
            <a:ext cx="8665827" cy="5451532"/>
          </a:xfrm>
          <a:prstGeom prst="rect">
            <a:avLst/>
          </a:prstGeom>
        </p:spPr>
        <p:txBody>
          <a:bodyPr>
            <a:normAutofit fontScale="85000" lnSpcReduction="10000"/>
          </a:bodyPr>
          <a:lstStyle/>
          <a:p>
            <a:pPr marL="0" indent="0">
              <a:buNone/>
            </a:pPr>
            <a:r>
              <a:rPr lang="en-US" b="1" dirty="0"/>
              <a:t>4.2.3.7.3.1. Residential Market Area </a:t>
            </a:r>
          </a:p>
          <a:p>
            <a:r>
              <a:rPr lang="en-US" dirty="0"/>
              <a:t>In most cases, ISPs that have residential subscribers assign address space to their access infrastructure to which their customers connect rather than to individual subscribers. This assignment information regarding each market area holding an address block should be entered via </a:t>
            </a:r>
            <a:r>
              <a:rPr lang="en-US" dirty="0" err="1"/>
              <a:t>SWIP</a:t>
            </a:r>
            <a:r>
              <a:rPr lang="en-US" dirty="0"/>
              <a:t> (or by using </a:t>
            </a:r>
            <a:r>
              <a:rPr lang="en-US" dirty="0" err="1"/>
              <a:t>RWhois</a:t>
            </a:r>
            <a:r>
              <a:rPr lang="en-US" dirty="0"/>
              <a:t>) with the network name used to identify each market area. Initial allocations are based on total number of homes that could purchase the service in a given market area. </a:t>
            </a:r>
          </a:p>
          <a:p>
            <a:r>
              <a:rPr lang="en-US" dirty="0"/>
              <a:t>Using </a:t>
            </a:r>
            <a:r>
              <a:rPr lang="en-US" dirty="0" err="1"/>
              <a:t>SWIP</a:t>
            </a:r>
            <a:r>
              <a:rPr lang="en-US" dirty="0"/>
              <a:t> or </a:t>
            </a:r>
            <a:r>
              <a:rPr lang="en-US" dirty="0" err="1"/>
              <a:t>RWhois</a:t>
            </a:r>
            <a:r>
              <a:rPr lang="en-US" dirty="0"/>
              <a:t>, residential access ISPs must show that they have reassigned at least 80% of their current address space, with a 50 to 80% utilization rate, in order to request additional addresses. </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40</a:t>
            </a:fld>
            <a:endParaRPr lang="en-US" dirty="0"/>
          </a:p>
        </p:txBody>
      </p:sp>
    </p:spTree>
    <p:extLst>
      <p:ext uri="{BB962C8B-B14F-4D97-AF65-F5344CB8AC3E}">
        <p14:creationId xmlns:p14="http://schemas.microsoft.com/office/powerpoint/2010/main" val="2983110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dirty="0">
                <a:solidFill>
                  <a:srgbClr val="3056A4"/>
                </a:solidFill>
              </a:rPr>
              <a:t>2013-2 Appendix </a:t>
            </a:r>
            <a:r>
              <a:rPr lang="en-US" sz="3600" b="1" dirty="0" smtClean="0">
                <a:solidFill>
                  <a:srgbClr val="3056A4"/>
                </a:solidFill>
                <a:latin typeface="Century Gothic"/>
                <a:cs typeface="Century Gothic"/>
              </a:rPr>
              <a:t>– </a:t>
            </a:r>
            <a:r>
              <a:rPr lang="en-US" sz="3600" dirty="0" smtClean="0">
                <a:solidFill>
                  <a:srgbClr val="3056A4"/>
                </a:solidFill>
              </a:rPr>
              <a:t>Possible </a:t>
            </a:r>
            <a:r>
              <a:rPr lang="en-US" sz="3600" dirty="0" err="1" smtClean="0">
                <a:solidFill>
                  <a:srgbClr val="3056A4"/>
                </a:solidFill>
              </a:rPr>
              <a:t>NRPM</a:t>
            </a:r>
            <a:r>
              <a:rPr lang="en-US" sz="3600" dirty="0" smtClean="0">
                <a:solidFill>
                  <a:srgbClr val="3056A4"/>
                </a:solidFill>
              </a:rPr>
              <a:t> text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26503" y="714376"/>
            <a:ext cx="8665827" cy="5451532"/>
          </a:xfrm>
          <a:prstGeom prst="rect">
            <a:avLst/>
          </a:prstGeom>
        </p:spPr>
        <p:txBody>
          <a:bodyPr>
            <a:normAutofit fontScale="85000" lnSpcReduction="10000"/>
          </a:bodyPr>
          <a:lstStyle/>
          <a:p>
            <a:pPr marL="0" indent="0">
              <a:buNone/>
            </a:pPr>
            <a:r>
              <a:rPr lang="en-US" b="1" dirty="0"/>
              <a:t>4.2.3.7.3.1. Residential Market Area </a:t>
            </a:r>
          </a:p>
          <a:p>
            <a:r>
              <a:rPr lang="en-US" dirty="0" smtClean="0"/>
              <a:t>ISPs </a:t>
            </a:r>
            <a:r>
              <a:rPr lang="en-US" dirty="0"/>
              <a:t>that have residential subscribers </a:t>
            </a:r>
            <a:r>
              <a:rPr lang="en-US" u="sng" dirty="0" smtClean="0">
                <a:solidFill>
                  <a:srgbClr val="FF0000"/>
                </a:solidFill>
              </a:rPr>
              <a:t>may</a:t>
            </a:r>
            <a:r>
              <a:rPr lang="en-US" dirty="0" smtClean="0"/>
              <a:t> assign </a:t>
            </a:r>
            <a:r>
              <a:rPr lang="en-US" dirty="0"/>
              <a:t>address space to their access infrastructure to which their customers connect rather than to individual subscribers. This assignment information regarding each market area holding an address block should be entered via </a:t>
            </a:r>
            <a:r>
              <a:rPr lang="en-US" dirty="0" err="1"/>
              <a:t>SWIP</a:t>
            </a:r>
            <a:r>
              <a:rPr lang="en-US" dirty="0"/>
              <a:t> (or by using </a:t>
            </a:r>
            <a:r>
              <a:rPr lang="en-US" dirty="0" err="1"/>
              <a:t>RWhois</a:t>
            </a:r>
            <a:r>
              <a:rPr lang="en-US" dirty="0"/>
              <a:t>) with the network name used to identify each market area. Initial allocations are based on total number of </a:t>
            </a:r>
            <a:r>
              <a:rPr lang="en-US" u="sng" dirty="0" smtClean="0">
                <a:solidFill>
                  <a:srgbClr val="FF0000"/>
                </a:solidFill>
              </a:rPr>
              <a:t>existing</a:t>
            </a:r>
            <a:r>
              <a:rPr lang="en-US" dirty="0" smtClean="0">
                <a:solidFill>
                  <a:srgbClr val="FF0000"/>
                </a:solidFill>
              </a:rPr>
              <a:t> </a:t>
            </a:r>
            <a:r>
              <a:rPr lang="en-US" dirty="0" smtClean="0"/>
              <a:t>homes </a:t>
            </a:r>
            <a:r>
              <a:rPr lang="en-US" u="sng" dirty="0">
                <a:solidFill>
                  <a:srgbClr val="FF0000"/>
                </a:solidFill>
              </a:rPr>
              <a:t>or</a:t>
            </a:r>
            <a:r>
              <a:rPr lang="en-US" u="sng" dirty="0" smtClean="0">
                <a:solidFill>
                  <a:srgbClr val="FF0000"/>
                </a:solidFill>
              </a:rPr>
              <a:t> devices </a:t>
            </a:r>
            <a:r>
              <a:rPr lang="en-US" dirty="0"/>
              <a:t>that could purchase the service in a given market area. </a:t>
            </a:r>
          </a:p>
          <a:p>
            <a:r>
              <a:rPr lang="en-US" dirty="0"/>
              <a:t>Using </a:t>
            </a:r>
            <a:r>
              <a:rPr lang="en-US" dirty="0" err="1"/>
              <a:t>SWIP</a:t>
            </a:r>
            <a:r>
              <a:rPr lang="en-US" dirty="0"/>
              <a:t> or </a:t>
            </a:r>
            <a:r>
              <a:rPr lang="en-US" dirty="0" err="1"/>
              <a:t>RWhois</a:t>
            </a:r>
            <a:r>
              <a:rPr lang="en-US" dirty="0"/>
              <a:t>, residential access ISPs must show that they have reassigned at least 80% of their current address space, with a 50 to 80% utilization rate, in order to request additional addresses. </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41</a:t>
            </a:fld>
            <a:endParaRPr lang="en-US" dirty="0"/>
          </a:p>
        </p:txBody>
      </p:sp>
    </p:spTree>
    <p:extLst>
      <p:ext uri="{BB962C8B-B14F-4D97-AF65-F5344CB8AC3E}">
        <p14:creationId xmlns:p14="http://schemas.microsoft.com/office/powerpoint/2010/main" val="8152297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fontScale="90000"/>
          </a:bodyPr>
          <a:lstStyle/>
          <a:p>
            <a:r>
              <a:rPr lang="en-US" sz="3600" dirty="0">
                <a:solidFill>
                  <a:srgbClr val="3056A4"/>
                </a:solidFill>
              </a:rPr>
              <a:t>2013-2 Appendix </a:t>
            </a:r>
            <a:r>
              <a:rPr lang="en-US" sz="3600" b="1" dirty="0" smtClean="0">
                <a:solidFill>
                  <a:srgbClr val="3056A4"/>
                </a:solidFill>
                <a:latin typeface="Century Gothic"/>
                <a:cs typeface="Century Gothic"/>
              </a:rPr>
              <a:t>– </a:t>
            </a:r>
            <a:r>
              <a:rPr lang="en-US" sz="3600" dirty="0" smtClean="0">
                <a:solidFill>
                  <a:srgbClr val="3056A4"/>
                </a:solidFill>
              </a:rPr>
              <a:t>Technical background</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26503" y="714376"/>
            <a:ext cx="8665827" cy="5451532"/>
          </a:xfrm>
          <a:prstGeom prst="rect">
            <a:avLst/>
          </a:prstGeom>
        </p:spPr>
        <p:txBody>
          <a:bodyPr>
            <a:normAutofit fontScale="70000" lnSpcReduction="20000"/>
          </a:bodyPr>
          <a:lstStyle/>
          <a:p>
            <a:r>
              <a:rPr lang="en-US" dirty="0"/>
              <a:t>Current 3GPP architectures consist of hierarchical aggregation, from cell site up to anchor nodes, approximately one per NFL city. Anchor nodes are the point where IP addresses are assigned and topologically positioned in the network. Generally an anchor node must be provisioned with enough addresses to handle all simultaneously attached users, plus enough headroom to handle failover from an adjacent anchor node in the event of an outage. </a:t>
            </a:r>
            <a:endParaRPr lang="en-US" dirty="0" smtClean="0"/>
          </a:p>
          <a:p>
            <a:r>
              <a:rPr lang="en-US" dirty="0" smtClean="0"/>
              <a:t>Capacity </a:t>
            </a:r>
            <a:r>
              <a:rPr lang="en-US" dirty="0"/>
              <a:t>planning generally ensures that all anchor nodes have </a:t>
            </a:r>
            <a:r>
              <a:rPr lang="en-US" dirty="0" smtClean="0"/>
              <a:t>approximately </a:t>
            </a:r>
            <a:r>
              <a:rPr lang="en-US" dirty="0"/>
              <a:t>the same number of attached users at steady state. Moving addresses between anchor nodes would require significant renumbering effort and substantial increases in operational complexity, so cannot be performed during an outage. Generally addresses are not renumbered between anchor nodes: instead, aggregation nodes can be rehomed as needed to balance steady state capacity </a:t>
            </a:r>
            <a:r>
              <a:rPr lang="en-US" dirty="0" smtClean="0"/>
              <a:t>levels.</a:t>
            </a:r>
          </a:p>
          <a:p>
            <a:r>
              <a:rPr lang="en-US" dirty="0" smtClean="0"/>
              <a:t>Because </a:t>
            </a:r>
            <a:r>
              <a:rPr lang="en-US" dirty="0"/>
              <a:t>of the 3GPP architecture's failover and capacity planning requirements, all cellular networks target approximately 50% simultaneous usage of each anchor node's IP addresses. However, even at 50% usage, the total number of subscribers generally exceeds the number of addresses needed</a:t>
            </a:r>
            <a:r>
              <a:rPr lang="en-US" dirty="0" smtClean="0"/>
              <a:t>.</a:t>
            </a:r>
            <a:endParaRPr lang="en-US"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42</a:t>
            </a:fld>
            <a:endParaRPr lang="en-US" dirty="0"/>
          </a:p>
        </p:txBody>
      </p:sp>
    </p:spTree>
    <p:extLst>
      <p:ext uri="{BB962C8B-B14F-4D97-AF65-F5344CB8AC3E}">
        <p14:creationId xmlns:p14="http://schemas.microsoft.com/office/powerpoint/2010/main" val="5615718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817515"/>
            <a:ext cx="9144000" cy="714375"/>
          </a:xfrm>
        </p:spPr>
        <p:txBody>
          <a:bodyPr>
            <a:noAutofit/>
          </a:bodyPr>
          <a:lstStyle/>
          <a:p>
            <a:pPr algn="ctr"/>
            <a:r>
              <a:rPr lang="en-US" sz="5000" dirty="0" smtClean="0"/>
              <a:t>Discussion</a:t>
            </a:r>
            <a:endParaRPr lang="en-US" sz="5000" b="1" dirty="0"/>
          </a:p>
        </p:txBody>
      </p:sp>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35949638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a:bodyPr>
          <a:lstStyle/>
          <a:p>
            <a:pPr>
              <a:lnSpc>
                <a:spcPct val="120000"/>
              </a:lnSpc>
            </a:pPr>
            <a:r>
              <a:rPr lang="en-US" sz="4400" dirty="0">
                <a:solidFill>
                  <a:srgbClr val="41AAD1"/>
                </a:solidFill>
              </a:rPr>
              <a:t>Draft Policy </a:t>
            </a:r>
            <a:r>
              <a:rPr lang="en-US" sz="4400" dirty="0" smtClean="0">
                <a:solidFill>
                  <a:srgbClr val="41AAD1"/>
                </a:solidFill>
              </a:rPr>
              <a:t>2013-4</a:t>
            </a:r>
            <a:r>
              <a:rPr lang="en-US" dirty="0">
                <a:solidFill>
                  <a:srgbClr val="41AAD1"/>
                </a:solidFill>
              </a:rPr>
              <a:t/>
            </a:r>
            <a:br>
              <a:rPr lang="en-US" dirty="0">
                <a:solidFill>
                  <a:srgbClr val="41AAD1"/>
                </a:solidFill>
              </a:rPr>
            </a:br>
            <a:r>
              <a:rPr lang="en-US" sz="3600" dirty="0">
                <a:solidFill>
                  <a:srgbClr val="41AAD1"/>
                </a:solidFill>
              </a:rPr>
              <a:t>RIR Principles</a:t>
            </a:r>
            <a:endParaRPr lang="en-US" sz="3600" b="0" dirty="0">
              <a:solidFill>
                <a:srgbClr val="41AAD1"/>
              </a:solidFill>
            </a:endParaRPr>
          </a:p>
        </p:txBody>
      </p:sp>
    </p:spTree>
    <p:extLst>
      <p:ext uri="{BB962C8B-B14F-4D97-AF65-F5344CB8AC3E}">
        <p14:creationId xmlns:p14="http://schemas.microsoft.com/office/powerpoint/2010/main" val="35412767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98260"/>
            <a:ext cx="8229600" cy="714375"/>
          </a:xfrm>
        </p:spPr>
        <p:txBody>
          <a:bodyPr>
            <a:normAutofit/>
          </a:bodyPr>
          <a:lstStyle/>
          <a:p>
            <a:r>
              <a:rPr lang="en-US" sz="3600" b="1" dirty="0" smtClean="0">
                <a:latin typeface="Century Gothic"/>
                <a:cs typeface="Century Gothic"/>
              </a:rPr>
              <a:t>2013-4 -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40775" y="1809690"/>
            <a:ext cx="8086519" cy="5434012"/>
          </a:xfrm>
        </p:spPr>
        <p:txBody>
          <a:bodyPr>
            <a:normAutofit/>
          </a:bodyPr>
          <a:lstStyle/>
          <a:p>
            <a:pPr marL="514350" indent="-514350">
              <a:lnSpc>
                <a:spcPct val="120000"/>
              </a:lnSpc>
              <a:buFont typeface="+mj-lt"/>
              <a:buAutoNum type="arabicPeriod"/>
            </a:pPr>
            <a:r>
              <a:rPr lang="en-US" sz="2600" b="1" dirty="0" smtClean="0"/>
              <a:t>Origin: ARIN-prop-187 (Apr 2013)</a:t>
            </a:r>
          </a:p>
          <a:p>
            <a:pPr marL="514350" indent="-514350">
              <a:lnSpc>
                <a:spcPct val="120000"/>
              </a:lnSpc>
              <a:buFont typeface="+mj-lt"/>
              <a:buAutoNum type="arabicPeriod"/>
            </a:pPr>
            <a:r>
              <a:rPr lang="en-US" sz="2600" b="1" dirty="0" smtClean="0"/>
              <a:t>AC Shepherds: Chris </a:t>
            </a:r>
            <a:r>
              <a:rPr lang="en-US" sz="2600" b="1" dirty="0" err="1" smtClean="0"/>
              <a:t>Grundemann</a:t>
            </a:r>
            <a:r>
              <a:rPr lang="en-US" sz="2600" b="1" dirty="0" smtClean="0"/>
              <a:t>, Cathy Aronson, and Owen DeLong</a:t>
            </a:r>
          </a:p>
          <a:p>
            <a:pPr marL="514350" indent="-514350">
              <a:lnSpc>
                <a:spcPct val="120000"/>
              </a:lnSpc>
              <a:buFont typeface="+mj-lt"/>
              <a:buAutoNum type="arabicPeriod"/>
            </a:pPr>
            <a:r>
              <a:rPr lang="en-US" sz="2600" b="1" dirty="0" smtClean="0"/>
              <a:t>Draft Policy (Apr 2013)</a:t>
            </a:r>
          </a:p>
          <a:p>
            <a:pPr marL="514350" indent="-514350">
              <a:lnSpc>
                <a:spcPct val="120000"/>
              </a:lnSpc>
              <a:buFont typeface="+mj-lt"/>
              <a:buAutoNum type="arabicPeriod"/>
            </a:pPr>
            <a:r>
              <a:rPr lang="en-US" sz="2600" b="1" dirty="0" smtClean="0"/>
              <a:t>Text online &amp; in Discussion Guide</a:t>
            </a:r>
          </a:p>
          <a:p>
            <a:pPr marL="914400" lvl="1" indent="-514350">
              <a:lnSpc>
                <a:spcPct val="120000"/>
              </a:lnSpc>
              <a:buNone/>
            </a:pPr>
            <a:r>
              <a:rPr lang="en-US" sz="2400" dirty="0" smtClean="0"/>
              <a:t>https://www.arin.net/policy/proposals/2013_4.html</a:t>
            </a:r>
          </a:p>
          <a:p>
            <a:pPr marL="914400" lvl="1" indent="-514350">
              <a:buFont typeface="+mj-lt"/>
              <a:buAutoNum type="arabicPeriod"/>
            </a:pPr>
            <a:endParaRPr lang="en-US" sz="24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45</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3463035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1143000"/>
            <a:ext cx="7696200" cy="714375"/>
          </a:xfrm>
        </p:spPr>
        <p:txBody>
          <a:bodyPr>
            <a:noAutofit/>
          </a:bodyPr>
          <a:lstStyle/>
          <a:p>
            <a:r>
              <a:rPr lang="en-US" sz="3600" b="1" dirty="0" smtClean="0">
                <a:latin typeface="Century Gothic"/>
                <a:cs typeface="Century Gothic"/>
              </a:rPr>
              <a:t>2013-4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828029"/>
            <a:ext cx="7887564" cy="5182371"/>
          </a:xfrm>
        </p:spPr>
        <p:txBody>
          <a:bodyPr>
            <a:normAutofit/>
          </a:bodyPr>
          <a:lstStyle/>
          <a:p>
            <a:pPr marL="342900" lvl="1" indent="-342900">
              <a:buFont typeface="Arial"/>
              <a:buChar char="•"/>
            </a:pPr>
            <a:r>
              <a:rPr lang="en-US" dirty="0" smtClean="0"/>
              <a:t>From the problem statement, “…</a:t>
            </a:r>
            <a:r>
              <a:rPr lang="en-US" dirty="0"/>
              <a:t>the guiding principles of stewardship are not currently being carried forward </a:t>
            </a:r>
            <a:r>
              <a:rPr lang="en-US" dirty="0" smtClean="0"/>
              <a:t>into [</a:t>
            </a:r>
            <a:r>
              <a:rPr lang="en-US" dirty="0"/>
              <a:t>RFC 2050bis]”</a:t>
            </a:r>
          </a:p>
          <a:p>
            <a:pPr marL="342900" lvl="1" indent="-342900">
              <a:buFont typeface="Arial"/>
              <a:buChar char="•"/>
            </a:pP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22853243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066800"/>
            <a:ext cx="8229600" cy="715963"/>
          </a:xfrm>
        </p:spPr>
        <p:txBody>
          <a:bodyPr>
            <a:normAutofit/>
          </a:bodyPr>
          <a:lstStyle/>
          <a:p>
            <a:r>
              <a:rPr lang="en-US" sz="3600" b="1" dirty="0" smtClean="0">
                <a:latin typeface="Century Gothic"/>
                <a:cs typeface="Century Gothic"/>
              </a:rPr>
              <a:t>2013-4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147522" y="1782763"/>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800" b="1" dirty="0" smtClean="0">
                <a:latin typeface="Century Gothic"/>
                <a:cs typeface="Century Gothic"/>
              </a:rPr>
              <a:t>No similar proposals/discussions</a:t>
            </a:r>
          </a:p>
          <a:p>
            <a:pPr marL="514350" indent="-514350">
              <a:buFont typeface="+mj-lt"/>
              <a:buAutoNum type="arabicPeriod"/>
            </a:pP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47</a:t>
            </a:fld>
            <a:endParaRPr lang="en-US" dirty="0">
              <a:solidFill>
                <a:prstClr val="white"/>
              </a:solidFill>
            </a:endParaRPr>
          </a:p>
        </p:txBody>
      </p:sp>
      <p:sp>
        <p:nvSpPr>
          <p:cNvPr id="5"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22905121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927453"/>
            <a:ext cx="8229600" cy="714375"/>
          </a:xfrm>
        </p:spPr>
        <p:txBody>
          <a:bodyPr>
            <a:normAutofit/>
          </a:bodyPr>
          <a:lstStyle/>
          <a:p>
            <a:r>
              <a:rPr lang="en-US" sz="3600" b="1" dirty="0" smtClean="0">
                <a:latin typeface="Century Gothic"/>
                <a:cs typeface="Century Gothic"/>
              </a:rPr>
              <a:t>2013-4 – Staff/legal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526688" y="1746178"/>
            <a:ext cx="8081381" cy="4572000"/>
          </a:xfrm>
        </p:spPr>
        <p:txBody>
          <a:bodyPr>
            <a:noAutofit/>
          </a:bodyPr>
          <a:lstStyle/>
          <a:p>
            <a:pPr marL="0" indent="0">
              <a:buNone/>
            </a:pPr>
            <a:r>
              <a:rPr lang="en-US" b="1" dirty="0" smtClean="0"/>
              <a:t>Still being developed by the AC</a:t>
            </a:r>
          </a:p>
          <a:p>
            <a:pPr lvl="1"/>
            <a:r>
              <a:rPr lang="en-US" sz="2400" dirty="0" smtClean="0"/>
              <a:t>Posted to PPML and presented for community discussion</a:t>
            </a:r>
          </a:p>
          <a:p>
            <a:pPr lvl="2"/>
            <a:r>
              <a:rPr lang="en-US" sz="1800" b="1" dirty="0" smtClean="0"/>
              <a:t>Fair and Impartial Number Resource Administration?</a:t>
            </a:r>
          </a:p>
          <a:p>
            <a:pPr lvl="2"/>
            <a:r>
              <a:rPr lang="en-US" sz="1800" b="1" dirty="0" smtClean="0"/>
              <a:t>Technically Sound?</a:t>
            </a:r>
          </a:p>
          <a:p>
            <a:pPr lvl="2"/>
            <a:r>
              <a:rPr lang="en-US" sz="1800" b="1" dirty="0" smtClean="0"/>
              <a:t>Supported by the Community?</a:t>
            </a:r>
          </a:p>
          <a:p>
            <a:pPr lvl="1"/>
            <a:r>
              <a:rPr lang="en-US" sz="2400" dirty="0"/>
              <a:t>Staff/legal assessment to be performed upon request of AC (when draft is fully developed)</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48</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48</a:t>
            </a:fld>
            <a:endParaRPr lang="en-US" dirty="0">
              <a:solidFill>
                <a:prstClr val="white"/>
              </a:solidFill>
            </a:endParaRPr>
          </a:p>
        </p:txBody>
      </p:sp>
    </p:spTree>
    <p:extLst>
      <p:ext uri="{BB962C8B-B14F-4D97-AF65-F5344CB8AC3E}">
        <p14:creationId xmlns:p14="http://schemas.microsoft.com/office/powerpoint/2010/main" val="23116993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a:bodyPr>
          <a:lstStyle/>
          <a:p>
            <a:pPr>
              <a:lnSpc>
                <a:spcPct val="120000"/>
              </a:lnSpc>
            </a:pPr>
            <a:r>
              <a:rPr lang="en-US" sz="4400" dirty="0">
                <a:solidFill>
                  <a:srgbClr val="41AAD1"/>
                </a:solidFill>
              </a:rPr>
              <a:t>Draft Policy </a:t>
            </a:r>
            <a:r>
              <a:rPr lang="en-US" sz="4400" dirty="0" smtClean="0">
                <a:solidFill>
                  <a:srgbClr val="41AAD1"/>
                </a:solidFill>
              </a:rPr>
              <a:t>2013-4</a:t>
            </a:r>
            <a:r>
              <a:rPr lang="en-US" dirty="0">
                <a:solidFill>
                  <a:srgbClr val="41AAD1"/>
                </a:solidFill>
              </a:rPr>
              <a:t/>
            </a:r>
            <a:br>
              <a:rPr lang="en-US" dirty="0">
                <a:solidFill>
                  <a:srgbClr val="41AAD1"/>
                </a:solidFill>
              </a:rPr>
            </a:br>
            <a:r>
              <a:rPr lang="en-US" sz="3600" dirty="0">
                <a:solidFill>
                  <a:srgbClr val="41AAD1"/>
                </a:solidFill>
              </a:rPr>
              <a:t>RIR Principles</a:t>
            </a:r>
            <a:endParaRPr lang="en-US" sz="3600" b="0" dirty="0">
              <a:solidFill>
                <a:srgbClr val="41AAD1"/>
              </a:solidFill>
            </a:endParaRPr>
          </a:p>
        </p:txBody>
      </p:sp>
    </p:spTree>
    <p:extLst>
      <p:ext uri="{BB962C8B-B14F-4D97-AF65-F5344CB8AC3E}">
        <p14:creationId xmlns:p14="http://schemas.microsoft.com/office/powerpoint/2010/main" val="848322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667" y="2401794"/>
            <a:ext cx="184666" cy="369332"/>
          </a:xfrm>
          <a:prstGeom prst="rect">
            <a:avLst/>
          </a:prstGeom>
          <a:noFill/>
        </p:spPr>
        <p:txBody>
          <a:bodyPr wrap="none" rtlCol="0">
            <a:spAutoFit/>
          </a:bodyPr>
          <a:lstStyle/>
          <a:p>
            <a:endParaRPr lang="en-US" dirty="0"/>
          </a:p>
        </p:txBody>
      </p:sp>
      <p:sp>
        <p:nvSpPr>
          <p:cNvPr id="6" name="TextBox 5"/>
          <p:cNvSpPr txBox="1"/>
          <p:nvPr/>
        </p:nvSpPr>
        <p:spPr>
          <a:xfrm>
            <a:off x="893704" y="2771126"/>
            <a:ext cx="184666" cy="369332"/>
          </a:xfrm>
          <a:prstGeom prst="rect">
            <a:avLst/>
          </a:prstGeom>
          <a:noFill/>
        </p:spPr>
        <p:txBody>
          <a:bodyPr wrap="none" rtlCol="0">
            <a:spAutoFit/>
          </a:bodyPr>
          <a:lstStyle/>
          <a:p>
            <a:endParaRPr lang="en-US" dirty="0"/>
          </a:p>
        </p:txBody>
      </p:sp>
      <p:sp>
        <p:nvSpPr>
          <p:cNvPr id="8" name="Slide Number Placeholder 2"/>
          <p:cNvSpPr>
            <a:spLocks noGrp="1"/>
          </p:cNvSpPr>
          <p:nvPr>
            <p:ph type="sldNum" sz="quarter" idx="10"/>
          </p:nvPr>
        </p:nvSpPr>
        <p:spPr>
          <a:xfrm>
            <a:off x="8608429" y="6337851"/>
            <a:ext cx="717091" cy="365125"/>
          </a:xfrm>
        </p:spPr>
        <p:txBody>
          <a:bodyPr/>
          <a:lstStyle/>
          <a:p>
            <a:fld id="{8A2B4DF6-1818-B940-8E30-590D998D271B}" type="slidenum">
              <a:rPr lang="en-US" smtClean="0"/>
              <a:pPr/>
              <a:t>5</a:t>
            </a:fld>
            <a:endParaRPr lang="en-US" dirty="0"/>
          </a:p>
        </p:txBody>
      </p:sp>
      <p:sp>
        <p:nvSpPr>
          <p:cNvPr id="10" name="Title 1"/>
          <p:cNvSpPr>
            <a:spLocks noGrp="1"/>
          </p:cNvSpPr>
          <p:nvPr>
            <p:ph type="title"/>
          </p:nvPr>
        </p:nvSpPr>
        <p:spPr>
          <a:xfrm>
            <a:off x="544447" y="709460"/>
            <a:ext cx="8229600" cy="1143000"/>
          </a:xfrm>
        </p:spPr>
        <p:txBody>
          <a:bodyPr>
            <a:normAutofit/>
          </a:bodyPr>
          <a:lstStyle/>
          <a:p>
            <a:pPr algn="ctr"/>
            <a:r>
              <a:rPr lang="en-US" b="1" dirty="0" smtClean="0">
                <a:latin typeface="Century Gothic" pitchFamily="34" charset="0"/>
              </a:rPr>
              <a:t>Rules &amp; Reminders</a:t>
            </a:r>
            <a:endParaRPr lang="en-US" dirty="0"/>
          </a:p>
        </p:txBody>
      </p:sp>
      <p:sp>
        <p:nvSpPr>
          <p:cNvPr id="11" name="Content Placeholder 2"/>
          <p:cNvSpPr txBox="1">
            <a:spLocks/>
          </p:cNvSpPr>
          <p:nvPr/>
        </p:nvSpPr>
        <p:spPr>
          <a:xfrm>
            <a:off x="544447" y="1721869"/>
            <a:ext cx="8229600" cy="489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800" b="1" dirty="0" smtClean="0">
                <a:solidFill>
                  <a:srgbClr val="000000"/>
                </a:solidFill>
              </a:rPr>
              <a:t>The Chair moderates discussions of draft policies so that all can speak and all can </a:t>
            </a:r>
            <a:br>
              <a:rPr lang="en-US" sz="2800" b="1" dirty="0" smtClean="0">
                <a:solidFill>
                  <a:srgbClr val="000000"/>
                </a:solidFill>
              </a:rPr>
            </a:br>
            <a:r>
              <a:rPr lang="en-US" sz="2800" b="1" dirty="0" smtClean="0">
                <a:solidFill>
                  <a:srgbClr val="000000"/>
                </a:solidFill>
              </a:rPr>
              <a:t>be heard.</a:t>
            </a:r>
          </a:p>
          <a:p>
            <a:pPr>
              <a:spcAft>
                <a:spcPts val="600"/>
              </a:spcAft>
            </a:pPr>
            <a:r>
              <a:rPr lang="en-US" sz="2800" b="1" dirty="0" smtClean="0">
                <a:solidFill>
                  <a:srgbClr val="000000"/>
                </a:solidFill>
              </a:rPr>
              <a:t>Please clearly state your name and affiliation each time you are recognized at the microphone. </a:t>
            </a:r>
          </a:p>
          <a:p>
            <a:pPr>
              <a:spcAft>
                <a:spcPts val="600"/>
              </a:spcAft>
            </a:pPr>
            <a:r>
              <a:rPr lang="en-US" sz="2800" b="1" dirty="0" smtClean="0">
                <a:solidFill>
                  <a:srgbClr val="000000"/>
                </a:solidFill>
              </a:rPr>
              <a:t>Please comply with the rules and courtesies outlined in the Discussion Guide.</a:t>
            </a:r>
          </a:p>
          <a:p>
            <a:endParaRPr lang="en-US" sz="2800" dirty="0"/>
          </a:p>
        </p:txBody>
      </p:sp>
    </p:spTree>
    <p:extLst>
      <p:ext uri="{BB962C8B-B14F-4D97-AF65-F5344CB8AC3E}">
        <p14:creationId xmlns:p14="http://schemas.microsoft.com/office/powerpoint/2010/main" val="9014948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prstClr val="white"/>
                </a:solidFill>
              </a:rPr>
              <a:pPr/>
              <a:t>50</a:t>
            </a:fld>
            <a:endParaRPr lang="en-US" dirty="0">
              <a:solidFill>
                <a:prstClr val="white"/>
              </a:solidFill>
            </a:endParaRPr>
          </a:p>
        </p:txBody>
      </p:sp>
      <p:sp>
        <p:nvSpPr>
          <p:cNvPr id="5" name="Content Placeholder 4"/>
          <p:cNvSpPr>
            <a:spLocks noGrp="1"/>
          </p:cNvSpPr>
          <p:nvPr>
            <p:ph idx="10"/>
          </p:nvPr>
        </p:nvSpPr>
        <p:spPr>
          <a:xfrm>
            <a:off x="287386" y="1157329"/>
            <a:ext cx="8229600" cy="5188044"/>
          </a:xfrm>
        </p:spPr>
        <p:txBody>
          <a:bodyPr>
            <a:normAutofit fontScale="77500" lnSpcReduction="20000"/>
          </a:bodyPr>
          <a:lstStyle/>
          <a:p>
            <a:pPr marL="0" indent="0">
              <a:buNone/>
            </a:pPr>
            <a:r>
              <a:rPr lang="en-US" b="1" dirty="0"/>
              <a:t>2013-4: RIR Principles</a:t>
            </a:r>
          </a:p>
          <a:p>
            <a:pPr marL="0" indent="0">
              <a:buNone/>
            </a:pPr>
            <a:r>
              <a:rPr lang="en-US" b="1" dirty="0"/>
              <a:t>Author: Jason Schiller</a:t>
            </a:r>
          </a:p>
          <a:p>
            <a:pPr marL="0" indent="0">
              <a:buNone/>
            </a:pPr>
            <a:r>
              <a:rPr lang="en-US" b="1" dirty="0"/>
              <a:t>AC Shepherds: Chris </a:t>
            </a:r>
            <a:r>
              <a:rPr lang="en-US" b="1" dirty="0" err="1"/>
              <a:t>Grundemann</a:t>
            </a:r>
            <a:r>
              <a:rPr lang="en-US" b="1" dirty="0"/>
              <a:t>, Cathy Aronson and Owen </a:t>
            </a:r>
            <a:r>
              <a:rPr lang="en-US" b="1" dirty="0" smtClean="0"/>
              <a:t>DeLong</a:t>
            </a:r>
            <a:endParaRPr lang="en-US" b="1" dirty="0"/>
          </a:p>
          <a:p>
            <a:r>
              <a:rPr lang="en-US" b="1" dirty="0"/>
              <a:t>The original text in RFC 2050 both "describes the registry system for the distribution of globally unique Internet address space and registry operations" and provides "rules and guidelines [principles] governing the distribution of this address space</a:t>
            </a:r>
            <a:r>
              <a:rPr lang="en-US" b="1" dirty="0" smtClean="0"/>
              <a:t>.” </a:t>
            </a:r>
            <a:endParaRPr lang="en-US" b="1" dirty="0"/>
          </a:p>
          <a:p>
            <a:r>
              <a:rPr lang="en-US" b="1" dirty="0"/>
              <a:t>Current work in IETF for a RFC 2050bis leaves out language of the principles of stewardship which have always been enshrined in ARIN policy and the NRPM…. namely: Conservation, </a:t>
            </a:r>
            <a:r>
              <a:rPr lang="en-US" b="1" dirty="0" err="1"/>
              <a:t>Routability</a:t>
            </a:r>
            <a:r>
              <a:rPr lang="en-US" b="1" dirty="0"/>
              <a:t>, Registration</a:t>
            </a:r>
          </a:p>
          <a:p>
            <a:endParaRPr lang="en-US" dirty="0"/>
          </a:p>
        </p:txBody>
      </p:sp>
    </p:spTree>
    <p:extLst>
      <p:ext uri="{BB962C8B-B14F-4D97-AF65-F5344CB8AC3E}">
        <p14:creationId xmlns:p14="http://schemas.microsoft.com/office/powerpoint/2010/main" val="28103852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prstClr val="white"/>
                </a:solidFill>
              </a:rPr>
              <a:pPr/>
              <a:t>51</a:t>
            </a:fld>
            <a:endParaRPr lang="en-US" dirty="0">
              <a:solidFill>
                <a:prstClr val="white"/>
              </a:solidFill>
            </a:endParaRPr>
          </a:p>
        </p:txBody>
      </p:sp>
      <p:sp>
        <p:nvSpPr>
          <p:cNvPr id="5" name="Content Placeholder 4"/>
          <p:cNvSpPr>
            <a:spLocks noGrp="1"/>
          </p:cNvSpPr>
          <p:nvPr>
            <p:ph idx="10"/>
          </p:nvPr>
        </p:nvSpPr>
        <p:spPr>
          <a:xfrm>
            <a:off x="287386" y="1157329"/>
            <a:ext cx="8229600" cy="5553169"/>
          </a:xfrm>
        </p:spPr>
        <p:txBody>
          <a:bodyPr>
            <a:normAutofit fontScale="85000" lnSpcReduction="10000"/>
          </a:bodyPr>
          <a:lstStyle/>
          <a:p>
            <a:pPr marL="0" indent="0">
              <a:buNone/>
            </a:pPr>
            <a:r>
              <a:rPr lang="en-US" b="1" dirty="0"/>
              <a:t>Draft Policy 2013-4 seeks to express those same principles within the ARIN NRPM such that the ability to reference current practice in policy has a place of reference.</a:t>
            </a:r>
          </a:p>
          <a:p>
            <a:pPr marL="0" indent="0">
              <a:buNone/>
            </a:pPr>
            <a:endParaRPr lang="en-US" b="1" dirty="0"/>
          </a:p>
          <a:p>
            <a:pPr marL="0" indent="0">
              <a:buNone/>
            </a:pPr>
            <a:r>
              <a:rPr lang="en-US" b="1" dirty="0"/>
              <a:t>Specifically the </a:t>
            </a:r>
            <a:r>
              <a:rPr lang="en-US" b="1" dirty="0" smtClean="0"/>
              <a:t>Draft Policy seeks </a:t>
            </a:r>
            <a:r>
              <a:rPr lang="en-US" b="1" dirty="0"/>
              <a:t>to insert into the NRPM:</a:t>
            </a:r>
          </a:p>
          <a:p>
            <a:r>
              <a:rPr lang="en-US" b="1" dirty="0"/>
              <a:t>Section 0: Principles and Goals of the Internet Registry System</a:t>
            </a:r>
          </a:p>
          <a:p>
            <a:pPr marL="800100" lvl="2" indent="0">
              <a:buNone/>
            </a:pPr>
            <a:r>
              <a:rPr lang="en-US" sz="2600" b="1" dirty="0"/>
              <a:t>0.1. Efficient utilization based on need (Conservation)</a:t>
            </a:r>
          </a:p>
          <a:p>
            <a:pPr marL="1257300" lvl="3" indent="0">
              <a:buNone/>
            </a:pPr>
            <a:r>
              <a:rPr lang="en-US" sz="2200" b="1" dirty="0"/>
              <a:t>0.1.1. Documented Justified Need (Needs Based)</a:t>
            </a:r>
          </a:p>
          <a:p>
            <a:pPr marL="800100" lvl="2" indent="0">
              <a:buNone/>
            </a:pPr>
            <a:r>
              <a:rPr lang="en-US" sz="2600" b="1" dirty="0"/>
              <a:t>0.2. Hierarchical aggregation (</a:t>
            </a:r>
            <a:r>
              <a:rPr lang="en-US" sz="2600" b="1" dirty="0" err="1"/>
              <a:t>Routability</a:t>
            </a:r>
            <a:r>
              <a:rPr lang="en-US" sz="2600" b="1" dirty="0"/>
              <a:t>)</a:t>
            </a:r>
          </a:p>
          <a:p>
            <a:pPr marL="800100" lvl="2" indent="0">
              <a:buNone/>
            </a:pPr>
            <a:r>
              <a:rPr lang="en-US" sz="2600" b="1" dirty="0"/>
              <a:t>0.3. Uniqueness (Registration)</a:t>
            </a:r>
          </a:p>
          <a:p>
            <a:pPr marL="800100" lvl="2" indent="0">
              <a:buNone/>
            </a:pPr>
            <a:r>
              <a:rPr lang="en-US" sz="2600" b="1" dirty="0"/>
              <a:t>0.4. Stewardship</a:t>
            </a:r>
          </a:p>
          <a:p>
            <a:endParaRPr lang="en-US" dirty="0"/>
          </a:p>
        </p:txBody>
      </p:sp>
    </p:spTree>
    <p:extLst>
      <p:ext uri="{BB962C8B-B14F-4D97-AF65-F5344CB8AC3E}">
        <p14:creationId xmlns:p14="http://schemas.microsoft.com/office/powerpoint/2010/main" val="12602179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prstClr val="white"/>
                </a:solidFill>
              </a:rPr>
              <a:pPr/>
              <a:t>52</a:t>
            </a:fld>
            <a:endParaRPr lang="en-US" dirty="0">
              <a:solidFill>
                <a:prstClr val="white"/>
              </a:solidFill>
            </a:endParaRPr>
          </a:p>
        </p:txBody>
      </p:sp>
      <p:sp>
        <p:nvSpPr>
          <p:cNvPr id="5" name="Content Placeholder 4"/>
          <p:cNvSpPr>
            <a:spLocks noGrp="1"/>
          </p:cNvSpPr>
          <p:nvPr>
            <p:ph idx="10"/>
          </p:nvPr>
        </p:nvSpPr>
        <p:spPr>
          <a:xfrm>
            <a:off x="287385" y="1044728"/>
            <a:ext cx="8421905" cy="5553169"/>
          </a:xfrm>
        </p:spPr>
        <p:txBody>
          <a:bodyPr>
            <a:normAutofit fontScale="70000" lnSpcReduction="20000"/>
          </a:bodyPr>
          <a:lstStyle/>
          <a:p>
            <a:r>
              <a:rPr lang="en-US" b="1" dirty="0"/>
              <a:t>According to ARIN’s Policy Development </a:t>
            </a:r>
            <a:r>
              <a:rPr lang="en-US" b="1" dirty="0" smtClean="0"/>
              <a:t>Process (</a:t>
            </a:r>
            <a:r>
              <a:rPr lang="en-US" b="1" dirty="0"/>
              <a:t>PDP), when a proposal becomes a Draft Proposal, the ARIN Advisory Council of 15 members has a duty work with the author and the community to ensure that there is a clear problem statement and proposed policy language will lead to policy which is fair, technically </a:t>
            </a:r>
            <a:r>
              <a:rPr lang="en-US" b="1" dirty="0" smtClean="0"/>
              <a:t>sound </a:t>
            </a:r>
            <a:r>
              <a:rPr lang="en-US" b="1" dirty="0"/>
              <a:t>and supported by the community</a:t>
            </a:r>
            <a:r>
              <a:rPr lang="en-US" b="1" dirty="0" smtClean="0"/>
              <a:t>.</a:t>
            </a:r>
            <a:endParaRPr lang="en-US" b="1" dirty="0"/>
          </a:p>
          <a:p>
            <a:r>
              <a:rPr lang="en-US" b="1" dirty="0"/>
              <a:t>The crux of our need is to seek your input on whether  what appears in your Discussion Guide accomplishes this task and whether you are in support of that language and/or continuing work on this Draft </a:t>
            </a:r>
            <a:r>
              <a:rPr lang="en-US" b="1" dirty="0" smtClean="0"/>
              <a:t>Policy</a:t>
            </a:r>
            <a:endParaRPr lang="en-US" b="1" dirty="0"/>
          </a:p>
          <a:p>
            <a:r>
              <a:rPr lang="en-US" b="1" dirty="0"/>
              <a:t>This DP has roused lots of discussion from a few people for and </a:t>
            </a:r>
            <a:r>
              <a:rPr lang="en-US" b="1" dirty="0" smtClean="0"/>
              <a:t>against</a:t>
            </a:r>
            <a:endParaRPr lang="en-US" b="1" dirty="0"/>
          </a:p>
          <a:p>
            <a:r>
              <a:rPr lang="en-US" b="1" dirty="0"/>
              <a:t>Much of the discussion has been about the actual practice of allocation before RIRs and 2050 and the current need/applicability for these guiding principles in either IPv4 or IPv6 allocation/assignment policy</a:t>
            </a:r>
          </a:p>
          <a:p>
            <a:endParaRPr lang="en-US" dirty="0"/>
          </a:p>
        </p:txBody>
      </p:sp>
    </p:spTree>
    <p:extLst>
      <p:ext uri="{BB962C8B-B14F-4D97-AF65-F5344CB8AC3E}">
        <p14:creationId xmlns:p14="http://schemas.microsoft.com/office/powerpoint/2010/main" val="148348041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817515"/>
            <a:ext cx="9144000" cy="714375"/>
          </a:xfrm>
        </p:spPr>
        <p:txBody>
          <a:bodyPr>
            <a:noAutofit/>
          </a:bodyPr>
          <a:lstStyle/>
          <a:p>
            <a:pPr algn="ctr"/>
            <a:r>
              <a:rPr lang="en-US" sz="5000" dirty="0" smtClean="0"/>
              <a:t>Discussion</a:t>
            </a:r>
            <a:endParaRPr lang="en-US" sz="5000" b="1" dirty="0"/>
          </a:p>
        </p:txBody>
      </p:sp>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53</a:t>
            </a:fld>
            <a:endParaRPr lang="en-US" dirty="0">
              <a:solidFill>
                <a:prstClr val="white"/>
              </a:solidFill>
            </a:endParaRPr>
          </a:p>
        </p:txBody>
      </p:sp>
    </p:spTree>
    <p:extLst>
      <p:ext uri="{BB962C8B-B14F-4D97-AF65-F5344CB8AC3E}">
        <p14:creationId xmlns:p14="http://schemas.microsoft.com/office/powerpoint/2010/main" val="42407601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Autofit/>
          </a:bodyPr>
          <a:lstStyle/>
          <a:p>
            <a:pPr>
              <a:lnSpc>
                <a:spcPct val="120000"/>
              </a:lnSpc>
            </a:pPr>
            <a:r>
              <a:rPr lang="en-US" dirty="0">
                <a:solidFill>
                  <a:srgbClr val="41AAD1"/>
                </a:solidFill>
              </a:rPr>
              <a:t>Draft Policy 2013-5</a:t>
            </a:r>
            <a:br>
              <a:rPr lang="en-US" dirty="0">
                <a:solidFill>
                  <a:srgbClr val="41AAD1"/>
                </a:solidFill>
              </a:rPr>
            </a:br>
            <a:r>
              <a:rPr lang="en-US" sz="3600" dirty="0">
                <a:solidFill>
                  <a:srgbClr val="41AAD1"/>
                </a:solidFill>
              </a:rPr>
              <a:t>LIR/ISP and End-user Definitions</a:t>
            </a:r>
          </a:p>
        </p:txBody>
      </p:sp>
    </p:spTree>
    <p:extLst>
      <p:ext uri="{BB962C8B-B14F-4D97-AF65-F5344CB8AC3E}">
        <p14:creationId xmlns:p14="http://schemas.microsoft.com/office/powerpoint/2010/main" val="1306462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255447"/>
            <a:ext cx="8229600" cy="714375"/>
          </a:xfrm>
        </p:spPr>
        <p:txBody>
          <a:bodyPr>
            <a:normAutofit/>
          </a:bodyPr>
          <a:lstStyle/>
          <a:p>
            <a:r>
              <a:rPr lang="en-US" sz="3600" b="1" dirty="0" smtClean="0">
                <a:latin typeface="Century Gothic"/>
                <a:cs typeface="Century Gothic"/>
              </a:rPr>
              <a:t>2013-5 -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40775" y="2166877"/>
            <a:ext cx="8086519" cy="5434012"/>
          </a:xfrm>
        </p:spPr>
        <p:txBody>
          <a:bodyPr>
            <a:normAutofit/>
          </a:bodyPr>
          <a:lstStyle/>
          <a:p>
            <a:pPr marL="514350" indent="-514350">
              <a:lnSpc>
                <a:spcPct val="120000"/>
              </a:lnSpc>
              <a:buFont typeface="+mj-lt"/>
              <a:buAutoNum type="arabicPeriod"/>
            </a:pPr>
            <a:r>
              <a:rPr lang="en-US" sz="2600" b="1" dirty="0" smtClean="0"/>
              <a:t>Origin: ARIN-prop-187 (May 2013)</a:t>
            </a:r>
          </a:p>
          <a:p>
            <a:pPr marL="514350" indent="-514350">
              <a:lnSpc>
                <a:spcPct val="120000"/>
              </a:lnSpc>
              <a:buFont typeface="+mj-lt"/>
              <a:buAutoNum type="arabicPeriod"/>
            </a:pPr>
            <a:r>
              <a:rPr lang="en-US" sz="2600" b="1" dirty="0" smtClean="0"/>
              <a:t>AC Shepherds: Kevin Blumberg, Owen DeLong and John Springer</a:t>
            </a:r>
          </a:p>
          <a:p>
            <a:pPr marL="514350" indent="-514350">
              <a:lnSpc>
                <a:spcPct val="120000"/>
              </a:lnSpc>
              <a:buFont typeface="+mj-lt"/>
              <a:buAutoNum type="arabicPeriod"/>
            </a:pPr>
            <a:r>
              <a:rPr lang="en-US" sz="2600" b="1" dirty="0" smtClean="0"/>
              <a:t>Draft Policy (May 2013)</a:t>
            </a:r>
          </a:p>
          <a:p>
            <a:pPr marL="514350" indent="-514350">
              <a:lnSpc>
                <a:spcPct val="120000"/>
              </a:lnSpc>
              <a:buFont typeface="+mj-lt"/>
              <a:buAutoNum type="arabicPeriod"/>
            </a:pPr>
            <a:r>
              <a:rPr lang="en-US" sz="2600" b="1" dirty="0" smtClean="0"/>
              <a:t>Text online &amp; in Discussion Guide</a:t>
            </a:r>
          </a:p>
          <a:p>
            <a:pPr marL="914400" lvl="1" indent="-514350">
              <a:lnSpc>
                <a:spcPct val="120000"/>
              </a:lnSpc>
              <a:buNone/>
            </a:pPr>
            <a:r>
              <a:rPr lang="en-US" sz="2400" dirty="0" smtClean="0"/>
              <a:t>https://www.arin.net/policy/proposals/2013_5.html</a:t>
            </a:r>
          </a:p>
          <a:p>
            <a:pPr marL="914400" lvl="1" indent="-514350">
              <a:buFont typeface="+mj-lt"/>
              <a:buAutoNum type="arabicPeriod"/>
            </a:pPr>
            <a:endParaRPr lang="en-US" sz="24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55</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55</a:t>
            </a:fld>
            <a:endParaRPr lang="en-US" dirty="0">
              <a:solidFill>
                <a:prstClr val="white"/>
              </a:solidFill>
            </a:endParaRPr>
          </a:p>
        </p:txBody>
      </p:sp>
    </p:spTree>
    <p:extLst>
      <p:ext uri="{BB962C8B-B14F-4D97-AF65-F5344CB8AC3E}">
        <p14:creationId xmlns:p14="http://schemas.microsoft.com/office/powerpoint/2010/main" val="198007402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1828029"/>
            <a:ext cx="7696200" cy="714375"/>
          </a:xfrm>
        </p:spPr>
        <p:txBody>
          <a:bodyPr>
            <a:noAutofit/>
          </a:bodyPr>
          <a:lstStyle/>
          <a:p>
            <a:r>
              <a:rPr lang="en-US" sz="3600" b="1" dirty="0" smtClean="0">
                <a:latin typeface="Century Gothic"/>
                <a:cs typeface="Century Gothic"/>
              </a:rPr>
              <a:t>2013-5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2513058"/>
            <a:ext cx="7887564" cy="5182371"/>
          </a:xfrm>
        </p:spPr>
        <p:txBody>
          <a:bodyPr>
            <a:normAutofit/>
          </a:bodyPr>
          <a:lstStyle/>
          <a:p>
            <a:pPr marL="342900" lvl="1" indent="-342900">
              <a:buFont typeface="Arial"/>
              <a:buChar char="•"/>
            </a:pPr>
            <a:r>
              <a:rPr lang="en-US" dirty="0" smtClean="0"/>
              <a:t>Updates definitions of LIR/ISP and End-user</a:t>
            </a:r>
            <a:endParaRPr lang="en-US" dirty="0"/>
          </a:p>
          <a:p>
            <a:pPr marL="342900" lvl="1" indent="-342900">
              <a:buFont typeface="Arial"/>
              <a:buChar char="•"/>
            </a:pP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56</a:t>
            </a:fld>
            <a:endParaRPr lang="en-US" dirty="0">
              <a:solidFill>
                <a:prstClr val="white"/>
              </a:solidFill>
            </a:endParaRPr>
          </a:p>
        </p:txBody>
      </p:sp>
    </p:spTree>
    <p:extLst>
      <p:ext uri="{BB962C8B-B14F-4D97-AF65-F5344CB8AC3E}">
        <p14:creationId xmlns:p14="http://schemas.microsoft.com/office/powerpoint/2010/main" val="42623521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609720"/>
            <a:ext cx="8229600" cy="715963"/>
          </a:xfrm>
        </p:spPr>
        <p:txBody>
          <a:bodyPr>
            <a:normAutofit/>
          </a:bodyPr>
          <a:lstStyle/>
          <a:p>
            <a:r>
              <a:rPr lang="en-US" sz="3600" b="1" dirty="0" smtClean="0">
                <a:latin typeface="Century Gothic"/>
                <a:cs typeface="Century Gothic"/>
              </a:rPr>
              <a:t>2013-5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147522" y="2325683"/>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800" b="1" dirty="0" smtClean="0">
                <a:latin typeface="Century Gothic"/>
                <a:cs typeface="Century Gothic"/>
              </a:rPr>
              <a:t>No similar proposals/discussions</a:t>
            </a:r>
          </a:p>
          <a:p>
            <a:pPr marL="514350" indent="-514350">
              <a:buFont typeface="+mj-lt"/>
              <a:buAutoNum type="arabicPeriod"/>
            </a:pP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57</a:t>
            </a:fld>
            <a:endParaRPr lang="en-US" dirty="0">
              <a:solidFill>
                <a:prstClr val="white"/>
              </a:solidFill>
            </a:endParaRPr>
          </a:p>
        </p:txBody>
      </p:sp>
      <p:sp>
        <p:nvSpPr>
          <p:cNvPr id="5"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57</a:t>
            </a:fld>
            <a:endParaRPr lang="en-US" dirty="0">
              <a:solidFill>
                <a:prstClr val="white"/>
              </a:solidFill>
            </a:endParaRPr>
          </a:p>
        </p:txBody>
      </p:sp>
    </p:spTree>
    <p:extLst>
      <p:ext uri="{BB962C8B-B14F-4D97-AF65-F5344CB8AC3E}">
        <p14:creationId xmlns:p14="http://schemas.microsoft.com/office/powerpoint/2010/main" val="10726514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927453"/>
            <a:ext cx="8229600" cy="714375"/>
          </a:xfrm>
        </p:spPr>
        <p:txBody>
          <a:bodyPr>
            <a:normAutofit/>
          </a:bodyPr>
          <a:lstStyle/>
          <a:p>
            <a:r>
              <a:rPr lang="en-US" sz="3600" b="1" dirty="0" smtClean="0">
                <a:latin typeface="Century Gothic"/>
                <a:cs typeface="Century Gothic"/>
              </a:rPr>
              <a:t>2013-5 – Staff/legal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526688" y="1746178"/>
            <a:ext cx="8081381" cy="4572000"/>
          </a:xfrm>
        </p:spPr>
        <p:txBody>
          <a:bodyPr>
            <a:noAutofit/>
          </a:bodyPr>
          <a:lstStyle/>
          <a:p>
            <a:pPr marL="0" indent="0">
              <a:buNone/>
            </a:pPr>
            <a:r>
              <a:rPr lang="en-US" b="1" dirty="0" smtClean="0"/>
              <a:t>Still being developed by the AC</a:t>
            </a:r>
          </a:p>
          <a:p>
            <a:pPr lvl="1"/>
            <a:r>
              <a:rPr lang="en-US" sz="2400" dirty="0" smtClean="0"/>
              <a:t>Posted to PPML and presented for community discussion</a:t>
            </a:r>
          </a:p>
          <a:p>
            <a:pPr lvl="2"/>
            <a:r>
              <a:rPr lang="en-US" sz="1800" b="1" dirty="0" smtClean="0"/>
              <a:t>Fair and Impartial Number Resource Administration?</a:t>
            </a:r>
          </a:p>
          <a:p>
            <a:pPr lvl="2"/>
            <a:r>
              <a:rPr lang="en-US" sz="1800" b="1" dirty="0" smtClean="0"/>
              <a:t>Technically Sound?</a:t>
            </a:r>
          </a:p>
          <a:p>
            <a:pPr lvl="2"/>
            <a:r>
              <a:rPr lang="en-US" sz="1800" b="1" dirty="0" smtClean="0"/>
              <a:t>Supported by the Community?</a:t>
            </a:r>
          </a:p>
          <a:p>
            <a:pPr lvl="1"/>
            <a:r>
              <a:rPr lang="en-US" sz="2400" dirty="0"/>
              <a:t>Staff/legal assessment to be performed upon request of AC (when draft is fully developed)</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58</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58</a:t>
            </a:fld>
            <a:endParaRPr lang="en-US" dirty="0">
              <a:solidFill>
                <a:prstClr val="white"/>
              </a:solidFill>
            </a:endParaRPr>
          </a:p>
        </p:txBody>
      </p:sp>
    </p:spTree>
    <p:extLst>
      <p:ext uri="{BB962C8B-B14F-4D97-AF65-F5344CB8AC3E}">
        <p14:creationId xmlns:p14="http://schemas.microsoft.com/office/powerpoint/2010/main" val="27278656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3491612"/>
            <a:ext cx="7772401" cy="2147188"/>
          </a:xfrm>
        </p:spPr>
        <p:txBody>
          <a:bodyPr>
            <a:normAutofit/>
          </a:bodyPr>
          <a:lstStyle/>
          <a:p>
            <a:pPr>
              <a:lnSpc>
                <a:spcPct val="120000"/>
              </a:lnSpc>
            </a:pPr>
            <a:r>
              <a:rPr lang="en-US" sz="4400" dirty="0">
                <a:solidFill>
                  <a:srgbClr val="41AAD1"/>
                </a:solidFill>
              </a:rPr>
              <a:t>Draft Policy </a:t>
            </a:r>
            <a:r>
              <a:rPr lang="en-US" sz="4400" dirty="0" smtClean="0">
                <a:solidFill>
                  <a:srgbClr val="41AAD1"/>
                </a:solidFill>
              </a:rPr>
              <a:t>2013-5</a:t>
            </a:r>
            <a:r>
              <a:rPr lang="en-US" dirty="0">
                <a:solidFill>
                  <a:srgbClr val="41AAD1"/>
                </a:solidFill>
              </a:rPr>
              <a:t/>
            </a:r>
            <a:br>
              <a:rPr lang="en-US" dirty="0">
                <a:solidFill>
                  <a:srgbClr val="41AAD1"/>
                </a:solidFill>
              </a:rPr>
            </a:br>
            <a:r>
              <a:rPr lang="en-US" sz="3600" dirty="0">
                <a:solidFill>
                  <a:srgbClr val="41AAD1"/>
                </a:solidFill>
              </a:rPr>
              <a:t>LIR/ISP and End-user Definitions</a:t>
            </a:r>
            <a:endParaRPr lang="en-US" sz="3600" b="0" dirty="0">
              <a:solidFill>
                <a:srgbClr val="41AAD1"/>
              </a:solidFill>
            </a:endParaRPr>
          </a:p>
        </p:txBody>
      </p:sp>
    </p:spTree>
    <p:extLst>
      <p:ext uri="{BB962C8B-B14F-4D97-AF65-F5344CB8AC3E}">
        <p14:creationId xmlns:p14="http://schemas.microsoft.com/office/powerpoint/2010/main" val="3394528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53" y="668765"/>
            <a:ext cx="8634458" cy="1599578"/>
          </a:xfrm>
        </p:spPr>
        <p:txBody>
          <a:bodyPr>
            <a:normAutofit/>
          </a:bodyPr>
          <a:lstStyle/>
          <a:p>
            <a:pPr algn="ctr"/>
            <a:r>
              <a:rPr lang="en-US" dirty="0" smtClean="0"/>
              <a:t>At the Head Table…</a:t>
            </a:r>
            <a:endParaRPr lang="en-US" dirty="0"/>
          </a:p>
        </p:txBody>
      </p:sp>
      <p:sp>
        <p:nvSpPr>
          <p:cNvPr id="5" name="Slide Number Placeholder 4"/>
          <p:cNvSpPr>
            <a:spLocks noGrp="1"/>
          </p:cNvSpPr>
          <p:nvPr>
            <p:ph type="sldNum" sz="quarter" idx="10"/>
          </p:nvPr>
        </p:nvSpPr>
        <p:spPr>
          <a:xfrm>
            <a:off x="8606898" y="6355553"/>
            <a:ext cx="717091" cy="365125"/>
          </a:xfrm>
        </p:spPr>
        <p:txBody>
          <a:bodyPr/>
          <a:lstStyle/>
          <a:p>
            <a:fld id="{8A2B4DF6-1818-B940-8E30-590D998D271B}" type="slidenum">
              <a:rPr lang="en-US" smtClean="0"/>
              <a:pPr/>
              <a:t>6</a:t>
            </a:fld>
            <a:endParaRPr lang="en-US" dirty="0"/>
          </a:p>
        </p:txBody>
      </p:sp>
      <p:sp>
        <p:nvSpPr>
          <p:cNvPr id="7" name="Content Placeholder 2"/>
          <p:cNvSpPr txBox="1">
            <a:spLocks/>
          </p:cNvSpPr>
          <p:nvPr/>
        </p:nvSpPr>
        <p:spPr>
          <a:xfrm>
            <a:off x="491267" y="206592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1" dirty="0" smtClean="0">
                <a:solidFill>
                  <a:srgbClr val="000000"/>
                </a:solidFill>
                <a:latin typeface="Century Gothic" pitchFamily="34" charset="0"/>
              </a:rPr>
              <a:t>Paul Andersen, </a:t>
            </a:r>
            <a:r>
              <a:rPr lang="en-US" sz="3000" b="1" i="1" dirty="0" smtClean="0">
                <a:solidFill>
                  <a:srgbClr val="000000"/>
                </a:solidFill>
                <a:latin typeface="Century Gothic" pitchFamily="34" charset="0"/>
              </a:rPr>
              <a:t>Vice Chair and Treasurer</a:t>
            </a:r>
          </a:p>
          <a:p>
            <a:r>
              <a:rPr lang="en-US" sz="3000" b="1" dirty="0" smtClean="0">
                <a:solidFill>
                  <a:srgbClr val="000000"/>
                </a:solidFill>
                <a:latin typeface="Century Gothic" pitchFamily="34" charset="0"/>
              </a:rPr>
              <a:t>John Curran, </a:t>
            </a:r>
            <a:r>
              <a:rPr lang="en-US" sz="3000" b="1" i="1" dirty="0" smtClean="0">
                <a:solidFill>
                  <a:srgbClr val="000000"/>
                </a:solidFill>
                <a:latin typeface="Century Gothic" pitchFamily="34" charset="0"/>
              </a:rPr>
              <a:t>President &amp; CEO</a:t>
            </a:r>
          </a:p>
          <a:p>
            <a:pPr>
              <a:defRPr/>
            </a:pPr>
            <a:r>
              <a:rPr lang="en-US" sz="2800" b="1" dirty="0" smtClean="0">
                <a:solidFill>
                  <a:srgbClr val="000000"/>
                </a:solidFill>
                <a:latin typeface="Century Gothic" pitchFamily="34" charset="0"/>
              </a:rPr>
              <a:t>Kevin Blumberg, AC</a:t>
            </a:r>
          </a:p>
          <a:p>
            <a:pPr>
              <a:defRPr/>
            </a:pPr>
            <a:r>
              <a:rPr lang="en-US" sz="2800" b="1" dirty="0">
                <a:solidFill>
                  <a:srgbClr val="000000"/>
                </a:solidFill>
                <a:latin typeface="Century Gothic" pitchFamily="34" charset="0"/>
              </a:rPr>
              <a:t>Bill </a:t>
            </a:r>
            <a:r>
              <a:rPr lang="en-US" sz="2800" b="1" dirty="0" err="1">
                <a:solidFill>
                  <a:srgbClr val="000000"/>
                </a:solidFill>
                <a:latin typeface="Century Gothic" pitchFamily="34" charset="0"/>
              </a:rPr>
              <a:t>Darte</a:t>
            </a:r>
            <a:r>
              <a:rPr lang="en-US" sz="2800" b="1" dirty="0">
                <a:solidFill>
                  <a:srgbClr val="000000"/>
                </a:solidFill>
                <a:latin typeface="Century Gothic" pitchFamily="34" charset="0"/>
              </a:rPr>
              <a:t>, </a:t>
            </a:r>
            <a:r>
              <a:rPr lang="en-US" sz="2800" b="1" i="1" dirty="0">
                <a:solidFill>
                  <a:srgbClr val="000000"/>
                </a:solidFill>
                <a:latin typeface="Century Gothic" pitchFamily="34" charset="0"/>
              </a:rPr>
              <a:t>AC [Jabber monitor]</a:t>
            </a:r>
          </a:p>
          <a:p>
            <a:pPr>
              <a:defRPr/>
            </a:pPr>
            <a:r>
              <a:rPr lang="en-US" sz="2800" b="1" dirty="0" smtClean="0">
                <a:solidFill>
                  <a:srgbClr val="000000"/>
                </a:solidFill>
                <a:latin typeface="Century Gothic" pitchFamily="34" charset="0"/>
              </a:rPr>
              <a:t>Scott </a:t>
            </a:r>
            <a:r>
              <a:rPr lang="en-US" sz="2800" b="1" dirty="0" err="1" smtClean="0">
                <a:solidFill>
                  <a:srgbClr val="000000"/>
                </a:solidFill>
                <a:latin typeface="Century Gothic" pitchFamily="34" charset="0"/>
              </a:rPr>
              <a:t>Leibrand</a:t>
            </a:r>
            <a:r>
              <a:rPr lang="en-US" sz="2800" b="1" dirty="0" smtClean="0">
                <a:solidFill>
                  <a:srgbClr val="000000"/>
                </a:solidFill>
                <a:latin typeface="Century Gothic" pitchFamily="34" charset="0"/>
              </a:rPr>
              <a:t>, </a:t>
            </a:r>
            <a:r>
              <a:rPr lang="en-US" sz="2800" b="1" i="1" dirty="0" smtClean="0">
                <a:solidFill>
                  <a:srgbClr val="000000"/>
                </a:solidFill>
                <a:latin typeface="Century Gothic" pitchFamily="34" charset="0"/>
              </a:rPr>
              <a:t>AC</a:t>
            </a:r>
          </a:p>
          <a:p>
            <a:pPr>
              <a:defRPr/>
            </a:pPr>
            <a:r>
              <a:rPr lang="en-US" sz="2800" b="1" dirty="0" smtClean="0">
                <a:solidFill>
                  <a:srgbClr val="000000"/>
                </a:solidFill>
                <a:latin typeface="Century Gothic" pitchFamily="34" charset="0"/>
              </a:rPr>
              <a:t>John Sweeting, </a:t>
            </a:r>
            <a:r>
              <a:rPr lang="en-US" sz="2800" b="1" i="1" dirty="0" smtClean="0">
                <a:solidFill>
                  <a:srgbClr val="000000"/>
                </a:solidFill>
                <a:latin typeface="Century Gothic" pitchFamily="34" charset="0"/>
              </a:rPr>
              <a:t>AC Chair</a:t>
            </a:r>
          </a:p>
          <a:p>
            <a:endParaRPr lang="en-US" sz="3000" b="1" dirty="0" smtClean="0">
              <a:solidFill>
                <a:srgbClr val="7F7F7F"/>
              </a:solidFill>
              <a:latin typeface="Century Gothic" pitchFamily="34" charset="0"/>
            </a:endParaRPr>
          </a:p>
        </p:txBody>
      </p:sp>
    </p:spTree>
    <p:extLst>
      <p:ext uri="{BB962C8B-B14F-4D97-AF65-F5344CB8AC3E}">
        <p14:creationId xmlns:p14="http://schemas.microsoft.com/office/powerpoint/2010/main" val="230543730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52" y="189090"/>
            <a:ext cx="8497529" cy="843710"/>
          </a:xfrm>
        </p:spPr>
        <p:txBody>
          <a:bodyPr/>
          <a:lstStyle/>
          <a:p>
            <a:r>
              <a:rPr lang="en-US" dirty="0" smtClean="0"/>
              <a:t>Current Definitions</a:t>
            </a:r>
            <a:endParaRPr lang="en-US" dirty="0"/>
          </a:p>
        </p:txBody>
      </p:sp>
      <p:sp>
        <p:nvSpPr>
          <p:cNvPr id="3" name="Content Placeholder 2"/>
          <p:cNvSpPr>
            <a:spLocks noGrp="1"/>
          </p:cNvSpPr>
          <p:nvPr>
            <p:ph idx="1"/>
          </p:nvPr>
        </p:nvSpPr>
        <p:spPr>
          <a:xfrm>
            <a:off x="457200" y="1270065"/>
            <a:ext cx="8229600" cy="4786286"/>
          </a:xfrm>
        </p:spPr>
        <p:txBody>
          <a:bodyPr>
            <a:normAutofit lnSpcReduction="10000"/>
          </a:bodyPr>
          <a:lstStyle/>
          <a:p>
            <a:r>
              <a:rPr lang="en-US" b="1" dirty="0">
                <a:latin typeface="Century Gothic" charset="0"/>
              </a:rPr>
              <a:t>NRPM 2.4 Local Internet Registry </a:t>
            </a:r>
          </a:p>
          <a:p>
            <a:pPr lvl="1"/>
            <a:r>
              <a:rPr lang="en-US" b="0" i="1" dirty="0">
                <a:latin typeface="Century Gothic" charset="0"/>
                <a:cs typeface="Century Gothic" charset="0"/>
              </a:rPr>
              <a:t>“An IR that primarily assigns address space to the users of the network services that it provides. LIRs are generally Internet Service Providers (ISPs)”</a:t>
            </a:r>
          </a:p>
          <a:p>
            <a:pPr lvl="1"/>
            <a:endParaRPr lang="en-US" b="0" i="1" dirty="0">
              <a:latin typeface="Century Gothic" charset="0"/>
              <a:cs typeface="Century Gothic" charset="0"/>
            </a:endParaRPr>
          </a:p>
          <a:p>
            <a:r>
              <a:rPr lang="en-US" b="1" dirty="0">
                <a:latin typeface="Century Gothic" charset="0"/>
              </a:rPr>
              <a:t>NRPM </a:t>
            </a:r>
            <a:r>
              <a:rPr lang="en-US" b="1" dirty="0" smtClean="0">
                <a:latin typeface="Century Gothic" charset="0"/>
              </a:rPr>
              <a:t>2.6 </a:t>
            </a:r>
            <a:r>
              <a:rPr lang="en-US" b="1" dirty="0">
                <a:latin typeface="Century Gothic" charset="0"/>
              </a:rPr>
              <a:t>“End-User”</a:t>
            </a:r>
          </a:p>
          <a:p>
            <a:pPr lvl="1"/>
            <a:r>
              <a:rPr lang="en-US" b="0" i="1" dirty="0">
                <a:latin typeface="Century Gothic" charset="0"/>
                <a:cs typeface="Century Gothic" charset="0"/>
              </a:rPr>
              <a:t>“An end-user is an organization receiving assignments of IP addresses exclusively for use in its operational networks”</a:t>
            </a:r>
          </a:p>
          <a:p>
            <a:endParaRPr lang="en-US" dirty="0"/>
          </a:p>
        </p:txBody>
      </p:sp>
      <p:sp>
        <p:nvSpPr>
          <p:cNvPr id="4" name="Slide Number Placeholder 3"/>
          <p:cNvSpPr>
            <a:spLocks noGrp="1"/>
          </p:cNvSpPr>
          <p:nvPr>
            <p:ph type="sldNum" sz="quarter" idx="4294967295"/>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60</a:t>
            </a:fld>
            <a:endParaRPr lang="en-US" dirty="0"/>
          </a:p>
        </p:txBody>
      </p:sp>
    </p:spTree>
    <p:extLst>
      <p:ext uri="{BB962C8B-B14F-4D97-AF65-F5344CB8AC3E}">
        <p14:creationId xmlns:p14="http://schemas.microsoft.com/office/powerpoint/2010/main" val="367840848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Draft Policy Text</a:t>
            </a:r>
            <a:endParaRPr lang="en-US" b="1" dirty="0"/>
          </a:p>
        </p:txBody>
      </p:sp>
      <p:sp>
        <p:nvSpPr>
          <p:cNvPr id="3" name="Content Placeholder 2"/>
          <p:cNvSpPr>
            <a:spLocks noGrp="1"/>
          </p:cNvSpPr>
          <p:nvPr>
            <p:ph idx="1"/>
          </p:nvPr>
        </p:nvSpPr>
        <p:spPr>
          <a:xfrm>
            <a:off x="457200" y="1615318"/>
            <a:ext cx="8229600" cy="4525963"/>
          </a:xfrm>
        </p:spPr>
        <p:txBody>
          <a:bodyPr>
            <a:normAutofit fontScale="85000" lnSpcReduction="10000"/>
          </a:bodyPr>
          <a:lstStyle/>
          <a:p>
            <a:r>
              <a:rPr lang="en-US" b="1" dirty="0" smtClean="0"/>
              <a:t>2.4</a:t>
            </a:r>
            <a:r>
              <a:rPr lang="en-US" b="1" dirty="0"/>
              <a:t>. Local Internet Registry (LIR) / Internet Service Provider (ISP) </a:t>
            </a:r>
            <a:endParaRPr lang="en-US" b="1" dirty="0" smtClean="0"/>
          </a:p>
          <a:p>
            <a:pPr marL="457200" lvl="1" indent="0">
              <a:buNone/>
            </a:pPr>
            <a:r>
              <a:rPr lang="en-US" b="1" dirty="0" smtClean="0"/>
              <a:t>The </a:t>
            </a:r>
            <a:r>
              <a:rPr lang="en-US" b="1" dirty="0"/>
              <a:t>terms Internet Service Provider (ISP) and LIR are used interchangeably in this document. A Local Internet Registry (LIR) is an IR that assigns address space to the users of the network services that it provides. Therefore, LIRs / ISPs are organizations that reassign addresses to end users and/or reallocate addresses to other ISPs/LIRs.</a:t>
            </a:r>
          </a:p>
          <a:p>
            <a:r>
              <a:rPr lang="en-US" b="1" dirty="0"/>
              <a:t>2.6. End-user </a:t>
            </a:r>
            <a:endParaRPr lang="en-US" b="1" dirty="0" smtClean="0"/>
          </a:p>
          <a:p>
            <a:pPr marL="400050" lvl="1" indent="0">
              <a:buNone/>
            </a:pPr>
            <a:r>
              <a:rPr lang="en-US" b="1" dirty="0" smtClean="0"/>
              <a:t>An </a:t>
            </a:r>
            <a:r>
              <a:rPr lang="en-US" b="1" dirty="0"/>
              <a:t>end-user is an organization receiving assignments of IP addresses exclusively for use in its operational networks, and does not register any reassignments of that space.</a:t>
            </a:r>
          </a:p>
          <a:p>
            <a:endParaRPr lang="en-US" dirty="0"/>
          </a:p>
        </p:txBody>
      </p:sp>
    </p:spTree>
    <p:extLst>
      <p:ext uri="{BB962C8B-B14F-4D97-AF65-F5344CB8AC3E}">
        <p14:creationId xmlns:p14="http://schemas.microsoft.com/office/powerpoint/2010/main" val="258565142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77850" y="138113"/>
            <a:ext cx="7974013" cy="571500"/>
          </a:xfrm>
        </p:spPr>
        <p:txBody>
          <a:bodyPr>
            <a:normAutofit fontScale="90000"/>
          </a:bodyPr>
          <a:lstStyle/>
          <a:p>
            <a:r>
              <a:rPr lang="en-US" b="1" dirty="0" smtClean="0">
                <a:latin typeface="Century Gothic" charset="0"/>
              </a:rPr>
              <a:t>Issues Raised at ARIN 31</a:t>
            </a:r>
            <a:endParaRPr lang="en-US" b="1" dirty="0">
              <a:latin typeface="Century Gothic" charset="0"/>
            </a:endParaRPr>
          </a:p>
        </p:txBody>
      </p:sp>
      <p:sp>
        <p:nvSpPr>
          <p:cNvPr id="18434" name="Content Placeholder 2"/>
          <p:cNvSpPr>
            <a:spLocks noGrp="1"/>
          </p:cNvSpPr>
          <p:nvPr>
            <p:ph idx="1"/>
          </p:nvPr>
        </p:nvSpPr>
        <p:spPr>
          <a:xfrm>
            <a:off x="214313" y="982205"/>
            <a:ext cx="8763000" cy="5332200"/>
          </a:xfrm>
        </p:spPr>
        <p:txBody>
          <a:bodyPr/>
          <a:lstStyle/>
          <a:p>
            <a:r>
              <a:rPr lang="en-US" sz="2400" b="1" dirty="0">
                <a:latin typeface="Century Gothic" charset="0"/>
              </a:rPr>
              <a:t>No current definition of </a:t>
            </a:r>
            <a:r>
              <a:rPr lang="en-US" sz="2400" b="1" dirty="0" smtClean="0">
                <a:latin typeface="Century Gothic" charset="0"/>
              </a:rPr>
              <a:t>ISP in NRPM</a:t>
            </a:r>
          </a:p>
          <a:p>
            <a:endParaRPr lang="en-US" sz="2400" b="1" dirty="0">
              <a:latin typeface="Century Gothic" charset="0"/>
            </a:endParaRPr>
          </a:p>
          <a:p>
            <a:r>
              <a:rPr lang="en-US" sz="2400" b="1" dirty="0" smtClean="0">
                <a:latin typeface="Century Gothic" charset="0"/>
              </a:rPr>
              <a:t>Newer </a:t>
            </a:r>
            <a:r>
              <a:rPr lang="en-US" sz="2400" b="1" dirty="0">
                <a:latin typeface="Century Gothic" charset="0"/>
              </a:rPr>
              <a:t>technologies do not clearly fit </a:t>
            </a:r>
            <a:r>
              <a:rPr lang="en-US" sz="2400" b="1" dirty="0" smtClean="0">
                <a:latin typeface="Century Gothic" charset="0"/>
              </a:rPr>
              <a:t>either category </a:t>
            </a:r>
            <a:r>
              <a:rPr lang="en-US" sz="2400" b="1" dirty="0">
                <a:latin typeface="Century Gothic" charset="0"/>
              </a:rPr>
              <a:t>(e.g. cloud computing services, </a:t>
            </a:r>
            <a:r>
              <a:rPr lang="en-US" sz="2400" b="1" dirty="0" smtClean="0">
                <a:latin typeface="Century Gothic" charset="0"/>
              </a:rPr>
              <a:t>“infrastructure </a:t>
            </a:r>
            <a:r>
              <a:rPr lang="en-US" sz="2400" b="1" dirty="0">
                <a:latin typeface="Century Gothic" charset="0"/>
              </a:rPr>
              <a:t>as a </a:t>
            </a:r>
            <a:r>
              <a:rPr lang="en-US" sz="2400" b="1" dirty="0" smtClean="0">
                <a:latin typeface="Century Gothic" charset="0"/>
              </a:rPr>
              <a:t>service” </a:t>
            </a:r>
            <a:r>
              <a:rPr lang="en-US" sz="2400" b="1" dirty="0">
                <a:latin typeface="Century Gothic" charset="0"/>
              </a:rPr>
              <a:t>providers, </a:t>
            </a:r>
            <a:r>
              <a:rPr lang="en-US" sz="2400" b="1" dirty="0" smtClean="0">
                <a:latin typeface="Century Gothic" charset="0"/>
              </a:rPr>
              <a:t>VPN providers)</a:t>
            </a:r>
          </a:p>
          <a:p>
            <a:endParaRPr lang="en-US" sz="2400" b="1" dirty="0" smtClean="0">
              <a:latin typeface="Century Gothic" charset="0"/>
            </a:endParaRPr>
          </a:p>
          <a:p>
            <a:r>
              <a:rPr lang="en-US" sz="2400" b="1" dirty="0">
                <a:latin typeface="Century Gothic" charset="0"/>
              </a:rPr>
              <a:t>Difficult to determine exactly who is an End user and who is an </a:t>
            </a:r>
            <a:r>
              <a:rPr lang="en-US" sz="2400" b="1" dirty="0" smtClean="0">
                <a:latin typeface="Century Gothic" charset="0"/>
              </a:rPr>
              <a:t>ISP</a:t>
            </a:r>
          </a:p>
          <a:p>
            <a:endParaRPr lang="en-US" sz="2400" b="1" dirty="0">
              <a:latin typeface="Century Gothic" charset="0"/>
            </a:endParaRPr>
          </a:p>
          <a:p>
            <a:r>
              <a:rPr lang="en-US" sz="2400" b="1" dirty="0" smtClean="0">
                <a:latin typeface="Century Gothic" charset="0"/>
              </a:rPr>
              <a:t>With </a:t>
            </a:r>
            <a:r>
              <a:rPr lang="en-US" sz="2400" b="1" dirty="0">
                <a:latin typeface="Century Gothic" charset="0"/>
              </a:rPr>
              <a:t>recent policy change to 3 month supply of IPv4 for ISPs, may be advantageous to be in the  End-user </a:t>
            </a:r>
            <a:r>
              <a:rPr lang="en-US" sz="2500" b="1" dirty="0">
                <a:latin typeface="Century Gothic" charset="0"/>
              </a:rPr>
              <a:t>category</a:t>
            </a:r>
          </a:p>
        </p:txBody>
      </p:sp>
      <p:sp>
        <p:nvSpPr>
          <p:cNvPr id="4" name="Slide Number Placeholder 3"/>
          <p:cNvSpPr>
            <a:spLocks noGrp="1"/>
          </p:cNvSpPr>
          <p:nvPr>
            <p:ph type="sldNum" sz="quarter" idx="4294967295"/>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62</a:t>
            </a:fld>
            <a:endParaRPr lang="en-US" dirty="0"/>
          </a:p>
        </p:txBody>
      </p:sp>
    </p:spTree>
    <p:extLst>
      <p:ext uri="{BB962C8B-B14F-4D97-AF65-F5344CB8AC3E}">
        <p14:creationId xmlns:p14="http://schemas.microsoft.com/office/powerpoint/2010/main" val="213010938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14313" y="209350"/>
            <a:ext cx="9144000" cy="885761"/>
          </a:xfrm>
        </p:spPr>
        <p:txBody>
          <a:bodyPr/>
          <a:lstStyle/>
          <a:p>
            <a:r>
              <a:rPr lang="en-US" b="1" dirty="0">
                <a:latin typeface="Century Gothic" charset="0"/>
              </a:rPr>
              <a:t>Questions for the Community</a:t>
            </a:r>
          </a:p>
        </p:txBody>
      </p:sp>
      <p:sp>
        <p:nvSpPr>
          <p:cNvPr id="19458" name="Content Placeholder 2"/>
          <p:cNvSpPr>
            <a:spLocks noGrp="1"/>
          </p:cNvSpPr>
          <p:nvPr>
            <p:ph idx="1"/>
          </p:nvPr>
        </p:nvSpPr>
        <p:spPr>
          <a:xfrm>
            <a:off x="214313" y="1270065"/>
            <a:ext cx="8763000" cy="5094215"/>
          </a:xfrm>
        </p:spPr>
        <p:txBody>
          <a:bodyPr/>
          <a:lstStyle/>
          <a:p>
            <a:pPr>
              <a:lnSpc>
                <a:spcPct val="120000"/>
              </a:lnSpc>
            </a:pPr>
            <a:r>
              <a:rPr lang="en-US" sz="2400" b="1" dirty="0" smtClean="0">
                <a:latin typeface="Century Gothic" charset="0"/>
              </a:rPr>
              <a:t>Should there be a clear definition of End-user and ISP in NRPM?</a:t>
            </a:r>
          </a:p>
          <a:p>
            <a:pPr>
              <a:lnSpc>
                <a:spcPct val="120000"/>
              </a:lnSpc>
            </a:pPr>
            <a:endParaRPr lang="en-US" sz="2400" b="1" dirty="0" smtClean="0">
              <a:latin typeface="Century Gothic" charset="0"/>
            </a:endParaRPr>
          </a:p>
          <a:p>
            <a:pPr>
              <a:lnSpc>
                <a:spcPct val="120000"/>
              </a:lnSpc>
            </a:pPr>
            <a:r>
              <a:rPr lang="en-US" sz="2400" b="1" dirty="0" smtClean="0">
                <a:latin typeface="Century Gothic" charset="0"/>
              </a:rPr>
              <a:t>Should </a:t>
            </a:r>
            <a:r>
              <a:rPr lang="en-US" sz="2400" b="1" dirty="0">
                <a:latin typeface="Century Gothic" charset="0"/>
              </a:rPr>
              <a:t>staff determine whether an org is an ISP or an End-user or should the </a:t>
            </a:r>
            <a:r>
              <a:rPr lang="en-US" sz="2400" b="1" dirty="0" smtClean="0">
                <a:latin typeface="Century Gothic" charset="0"/>
              </a:rPr>
              <a:t>org be able to choose?</a:t>
            </a:r>
          </a:p>
          <a:p>
            <a:pPr>
              <a:lnSpc>
                <a:spcPct val="120000"/>
              </a:lnSpc>
            </a:pPr>
            <a:endParaRPr lang="en-US" sz="2400" b="1" dirty="0">
              <a:latin typeface="Century Gothic" charset="0"/>
            </a:endParaRPr>
          </a:p>
          <a:p>
            <a:pPr>
              <a:lnSpc>
                <a:spcPct val="120000"/>
              </a:lnSpc>
            </a:pPr>
            <a:r>
              <a:rPr lang="en-US" sz="2400" b="1" dirty="0">
                <a:latin typeface="Century Gothic" charset="0"/>
              </a:rPr>
              <a:t>Should an ISP be able to switch to become </a:t>
            </a:r>
            <a:r>
              <a:rPr lang="en-US" sz="2400" b="1" dirty="0" smtClean="0">
                <a:latin typeface="Century Gothic" charset="0"/>
              </a:rPr>
              <a:t>an </a:t>
            </a:r>
            <a:r>
              <a:rPr lang="en-US" sz="2400" b="1" dirty="0">
                <a:latin typeface="Century Gothic" charset="0"/>
              </a:rPr>
              <a:t>End-user and vice versa </a:t>
            </a:r>
            <a:r>
              <a:rPr lang="en-US" sz="2400" b="1" dirty="0" smtClean="0">
                <a:latin typeface="Century Gothic" charset="0"/>
              </a:rPr>
              <a:t>thus allowing a different set of policy criteria?</a:t>
            </a:r>
            <a:endParaRPr lang="en-US" sz="2400" b="1" dirty="0">
              <a:latin typeface="Century Gothic" charset="0"/>
            </a:endParaRPr>
          </a:p>
          <a:p>
            <a:endParaRPr lang="en-US" dirty="0">
              <a:latin typeface="Century Gothic" charset="0"/>
            </a:endParaRPr>
          </a:p>
        </p:txBody>
      </p:sp>
      <p:sp>
        <p:nvSpPr>
          <p:cNvPr id="4" name="Slide Number Placeholder 3"/>
          <p:cNvSpPr>
            <a:spLocks noGrp="1"/>
          </p:cNvSpPr>
          <p:nvPr>
            <p:ph type="sldNum" sz="quarter" idx="4294967295"/>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63</a:t>
            </a:fld>
            <a:endParaRPr lang="en-US" dirty="0"/>
          </a:p>
        </p:txBody>
      </p:sp>
    </p:spTree>
    <p:extLst>
      <p:ext uri="{BB962C8B-B14F-4D97-AF65-F5344CB8AC3E}">
        <p14:creationId xmlns:p14="http://schemas.microsoft.com/office/powerpoint/2010/main" val="343277687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97529" cy="997235"/>
          </a:xfrm>
        </p:spPr>
        <p:txBody>
          <a:bodyPr/>
          <a:lstStyle/>
          <a:p>
            <a:r>
              <a:rPr lang="en-US" b="1" dirty="0" smtClean="0"/>
              <a:t>Potential Outcomes</a:t>
            </a:r>
            <a:endParaRPr lang="en-US" b="1" dirty="0"/>
          </a:p>
        </p:txBody>
      </p:sp>
      <p:sp>
        <p:nvSpPr>
          <p:cNvPr id="3" name="Content Placeholder 2"/>
          <p:cNvSpPr>
            <a:spLocks noGrp="1"/>
          </p:cNvSpPr>
          <p:nvPr>
            <p:ph idx="1"/>
          </p:nvPr>
        </p:nvSpPr>
        <p:spPr>
          <a:xfrm>
            <a:off x="457200" y="1293230"/>
            <a:ext cx="8229600" cy="4515353"/>
          </a:xfrm>
        </p:spPr>
        <p:txBody>
          <a:bodyPr/>
          <a:lstStyle/>
          <a:p>
            <a:pPr marL="457200" indent="-457200">
              <a:buFont typeface="+mj-lt"/>
              <a:buAutoNum type="arabicPeriod"/>
            </a:pPr>
            <a:r>
              <a:rPr lang="en-US" sz="2800" b="1" dirty="0" smtClean="0"/>
              <a:t>Decide that this is not a significant issue</a:t>
            </a:r>
          </a:p>
          <a:p>
            <a:pPr marL="0" indent="0">
              <a:buNone/>
            </a:pPr>
            <a:endParaRPr lang="en-US" sz="2800" b="1" dirty="0" smtClean="0"/>
          </a:p>
          <a:p>
            <a:pPr marL="457200" indent="-457200">
              <a:buFont typeface="+mj-lt"/>
              <a:buAutoNum type="arabicPeriod"/>
            </a:pPr>
            <a:r>
              <a:rPr lang="en-US" sz="2800" b="1" dirty="0" smtClean="0"/>
              <a:t>Harmonize ISP and end-user policies so that there is no distinction between the two</a:t>
            </a:r>
          </a:p>
          <a:p>
            <a:pPr marL="457200" indent="-457200">
              <a:buFont typeface="+mj-lt"/>
              <a:buAutoNum type="arabicPeriod"/>
            </a:pPr>
            <a:endParaRPr lang="en-US" sz="2800" b="1" dirty="0"/>
          </a:p>
          <a:p>
            <a:pPr marL="457200" indent="-457200">
              <a:buFont typeface="+mj-lt"/>
              <a:buAutoNum type="arabicPeriod"/>
            </a:pPr>
            <a:r>
              <a:rPr lang="en-US" sz="2800" b="1" dirty="0" smtClean="0"/>
              <a:t>Add clear definitions of end-user and ISP from a technical perspective; delineate their technical characteristics</a:t>
            </a:r>
          </a:p>
          <a:p>
            <a:pPr marL="0" indent="0">
              <a:buNone/>
            </a:pPr>
            <a:endParaRPr lang="en-US" sz="2400" dirty="0" smtClean="0"/>
          </a:p>
          <a:p>
            <a:pPr marL="457200" indent="-457200">
              <a:buFont typeface="+mj-lt"/>
              <a:buAutoNum type="arabicPeriod"/>
            </a:pPr>
            <a:endParaRPr lang="en-US" sz="2400" dirty="0" smtClean="0"/>
          </a:p>
        </p:txBody>
      </p:sp>
      <p:sp>
        <p:nvSpPr>
          <p:cNvPr id="4" name="Slide Number Placeholder 3"/>
          <p:cNvSpPr>
            <a:spLocks noGrp="1"/>
          </p:cNvSpPr>
          <p:nvPr>
            <p:ph type="sldNum" sz="quarter" idx="4294967295"/>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64</a:t>
            </a:fld>
            <a:endParaRPr lang="en-US" dirty="0"/>
          </a:p>
        </p:txBody>
      </p:sp>
    </p:spTree>
    <p:extLst>
      <p:ext uri="{BB962C8B-B14F-4D97-AF65-F5344CB8AC3E}">
        <p14:creationId xmlns:p14="http://schemas.microsoft.com/office/powerpoint/2010/main" val="377731035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817515"/>
            <a:ext cx="9144000" cy="714375"/>
          </a:xfrm>
        </p:spPr>
        <p:txBody>
          <a:bodyPr>
            <a:noAutofit/>
          </a:bodyPr>
          <a:lstStyle/>
          <a:p>
            <a:pPr algn="ctr"/>
            <a:r>
              <a:rPr lang="en-US" sz="5000" dirty="0" smtClean="0"/>
              <a:t>Discussion</a:t>
            </a:r>
            <a:endParaRPr lang="en-US" sz="5000" b="1" dirty="0"/>
          </a:p>
        </p:txBody>
      </p:sp>
      <p:sp>
        <p:nvSpPr>
          <p:cNvPr id="4"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65</a:t>
            </a:fld>
            <a:endParaRPr lang="en-US" dirty="0">
              <a:solidFill>
                <a:prstClr val="white"/>
              </a:solidFill>
            </a:endParaRPr>
          </a:p>
        </p:txBody>
      </p:sp>
    </p:spTree>
    <p:extLst>
      <p:ext uri="{BB962C8B-B14F-4D97-AF65-F5344CB8AC3E}">
        <p14:creationId xmlns:p14="http://schemas.microsoft.com/office/powerpoint/2010/main" val="41212243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84" y="762000"/>
            <a:ext cx="8229600" cy="1143000"/>
          </a:xfrm>
        </p:spPr>
        <p:txBody>
          <a:bodyPr/>
          <a:lstStyle/>
          <a:p>
            <a:pPr algn="ctr"/>
            <a:r>
              <a:rPr lang="en-US" dirty="0" smtClean="0"/>
              <a:t>Next ARIN Meeting</a:t>
            </a:r>
            <a:endParaRPr lang="en-US" dirty="0"/>
          </a:p>
        </p:txBody>
      </p:sp>
      <p:pic>
        <p:nvPicPr>
          <p:cNvPr id="5" name="Picture 4" descr="Phoenix_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317" y="1828815"/>
            <a:ext cx="4640075" cy="3123815"/>
          </a:xfrm>
          <a:prstGeom prst="rect">
            <a:avLst/>
          </a:prstGeom>
        </p:spPr>
      </p:pic>
      <p:sp>
        <p:nvSpPr>
          <p:cNvPr id="6"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66</a:t>
            </a:fld>
            <a:endParaRPr lang="en-US" dirty="0"/>
          </a:p>
        </p:txBody>
      </p:sp>
    </p:spTree>
    <p:extLst>
      <p:ext uri="{BB962C8B-B14F-4D97-AF65-F5344CB8AC3E}">
        <p14:creationId xmlns:p14="http://schemas.microsoft.com/office/powerpoint/2010/main" val="172494095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descr="C:\Documents and Settings\leslien\Local Settings\Temporary Internet Files\Content.IE5\P9WIMAOI\MPj04395360000[1].jpg"/>
          <p:cNvPicPr>
            <a:picLocks noChangeAspect="1" noChangeArrowheads="1"/>
          </p:cNvPicPr>
          <p:nvPr/>
        </p:nvPicPr>
        <p:blipFill>
          <a:blip r:embed="rId3"/>
          <a:srcRect/>
          <a:stretch>
            <a:fillRect/>
          </a:stretch>
        </p:blipFill>
        <p:spPr bwMode="auto">
          <a:xfrm>
            <a:off x="1295400" y="1524000"/>
            <a:ext cx="6248400" cy="3362325"/>
          </a:xfrm>
          <a:prstGeom prst="rect">
            <a:avLst/>
          </a:prstGeom>
          <a:noFill/>
          <a:ln w="9525">
            <a:noFill/>
            <a:miter lim="800000"/>
            <a:headEnd/>
            <a:tailEnd/>
          </a:ln>
        </p:spPr>
      </p:pic>
      <p:sp>
        <p:nvSpPr>
          <p:cNvPr id="3"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67</a:t>
            </a:fld>
            <a:endParaRPr lang="en-US" dirty="0"/>
          </a:p>
        </p:txBody>
      </p:sp>
    </p:spTree>
    <p:extLst>
      <p:ext uri="{BB962C8B-B14F-4D97-AF65-F5344CB8AC3E}">
        <p14:creationId xmlns:p14="http://schemas.microsoft.com/office/powerpoint/2010/main" val="17858452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57121"/>
            <a:ext cx="9144000" cy="2118661"/>
          </a:xfrm>
        </p:spPr>
        <p:txBody>
          <a:bodyPr/>
          <a:lstStyle/>
          <a:p>
            <a:r>
              <a:rPr lang="en-US" b="1" dirty="0" smtClean="0">
                <a:solidFill>
                  <a:srgbClr val="41AAD1"/>
                </a:solidFill>
              </a:rPr>
              <a:t>Update on Advisory </a:t>
            </a:r>
            <a:br>
              <a:rPr lang="en-US" b="1" dirty="0" smtClean="0">
                <a:solidFill>
                  <a:srgbClr val="41AAD1"/>
                </a:solidFill>
              </a:rPr>
            </a:br>
            <a:r>
              <a:rPr lang="en-US" b="1" dirty="0" smtClean="0">
                <a:solidFill>
                  <a:srgbClr val="41AAD1"/>
                </a:solidFill>
              </a:rPr>
              <a:t>Council Activities</a:t>
            </a:r>
            <a:endParaRPr lang="en-US" b="1" dirty="0">
              <a:solidFill>
                <a:srgbClr val="41AAD1"/>
              </a:solidFill>
            </a:endParaRPr>
          </a:p>
        </p:txBody>
      </p:sp>
      <p:sp>
        <p:nvSpPr>
          <p:cNvPr id="3" name="Subtitle 2"/>
          <p:cNvSpPr>
            <a:spLocks noGrp="1"/>
          </p:cNvSpPr>
          <p:nvPr>
            <p:ph type="subTitle" idx="1"/>
          </p:nvPr>
        </p:nvSpPr>
        <p:spPr>
          <a:xfrm>
            <a:off x="0" y="5497525"/>
            <a:ext cx="9144000" cy="1714792"/>
          </a:xfrm>
        </p:spPr>
        <p:txBody>
          <a:bodyPr>
            <a:normAutofit/>
          </a:bodyPr>
          <a:lstStyle/>
          <a:p>
            <a:r>
              <a:rPr lang="en-US" dirty="0" smtClean="0">
                <a:solidFill>
                  <a:srgbClr val="41AAD1"/>
                </a:solidFill>
              </a:rPr>
              <a:t>John Sweeting, AC Chair</a:t>
            </a:r>
            <a:endParaRPr lang="en-US" dirty="0">
              <a:solidFill>
                <a:srgbClr val="41AAD1"/>
              </a:solidFill>
            </a:endParaRPr>
          </a:p>
        </p:txBody>
      </p:sp>
    </p:spTree>
    <p:extLst>
      <p:ext uri="{BB962C8B-B14F-4D97-AF65-F5344CB8AC3E}">
        <p14:creationId xmlns:p14="http://schemas.microsoft.com/office/powerpoint/2010/main" val="3013056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09340" y="696436"/>
            <a:ext cx="8686800" cy="1143000"/>
          </a:xfrm>
        </p:spPr>
        <p:txBody>
          <a:bodyPr>
            <a:normAutofit fontScale="90000"/>
          </a:bodyPr>
          <a:lstStyle/>
          <a:p>
            <a:r>
              <a:rPr lang="en-US" b="1" dirty="0">
                <a:latin typeface="Century Gothic" charset="0"/>
                <a:ea typeface="ＭＳ Ｐゴシック" charset="0"/>
                <a:cs typeface="Century Gothic" charset="0"/>
              </a:rPr>
              <a:t>Current Draft Policies </a:t>
            </a:r>
            <a:r>
              <a:rPr lang="en-US" b="1" dirty="0" smtClean="0">
                <a:latin typeface="Century Gothic" charset="0"/>
                <a:ea typeface="ＭＳ Ｐゴシック" charset="0"/>
                <a:cs typeface="Century Gothic" charset="0"/>
              </a:rPr>
              <a:t>&amp; </a:t>
            </a:r>
            <a:r>
              <a:rPr lang="en-US" b="1" dirty="0">
                <a:latin typeface="Century Gothic" charset="0"/>
                <a:ea typeface="ＭＳ Ｐゴシック" charset="0"/>
                <a:cs typeface="Century Gothic" charset="0"/>
              </a:rPr>
              <a:t>Proposals</a:t>
            </a:r>
          </a:p>
        </p:txBody>
      </p:sp>
      <p:sp>
        <p:nvSpPr>
          <p:cNvPr id="5" name="Content Placeholder 2"/>
          <p:cNvSpPr>
            <a:spLocks noGrp="1"/>
          </p:cNvSpPr>
          <p:nvPr>
            <p:ph idx="1"/>
          </p:nvPr>
        </p:nvSpPr>
        <p:spPr>
          <a:xfrm>
            <a:off x="309340" y="1601706"/>
            <a:ext cx="8352319" cy="4305620"/>
          </a:xfrm>
        </p:spPr>
        <p:txBody>
          <a:bodyPr>
            <a:normAutofit fontScale="85000" lnSpcReduction="20000"/>
          </a:bodyPr>
          <a:lstStyle/>
          <a:p>
            <a:pPr>
              <a:lnSpc>
                <a:spcPct val="120000"/>
              </a:lnSpc>
            </a:pPr>
            <a:r>
              <a:rPr lang="en-US" b="1" u="sng" dirty="0" smtClean="0">
                <a:latin typeface="Century Gothic" charset="0"/>
                <a:ea typeface="ＭＳ Ｐゴシック" charset="0"/>
                <a:cs typeface="Century Gothic" charset="0"/>
              </a:rPr>
              <a:t>4 Draft </a:t>
            </a:r>
            <a:r>
              <a:rPr lang="en-US" b="1" u="sng" dirty="0">
                <a:latin typeface="Century Gothic" charset="0"/>
                <a:ea typeface="ＭＳ Ｐゴシック" charset="0"/>
                <a:cs typeface="Century Gothic" charset="0"/>
              </a:rPr>
              <a:t>Policies</a:t>
            </a:r>
          </a:p>
          <a:p>
            <a:pPr lvl="1">
              <a:lnSpc>
                <a:spcPct val="120000"/>
              </a:lnSpc>
            </a:pPr>
            <a:r>
              <a:rPr lang="en-US" dirty="0" smtClean="0">
                <a:latin typeface="Century Gothic" charset="0"/>
                <a:ea typeface="ＭＳ Ｐゴシック" charset="0"/>
                <a:cs typeface="Century Gothic" charset="0"/>
              </a:rPr>
              <a:t>Being presented today</a:t>
            </a:r>
          </a:p>
          <a:p>
            <a:pPr lvl="1">
              <a:lnSpc>
                <a:spcPct val="120000"/>
              </a:lnSpc>
            </a:pPr>
            <a:r>
              <a:rPr lang="en-US" dirty="0" smtClean="0">
                <a:latin typeface="Century Gothic" charset="0"/>
                <a:ea typeface="ＭＳ Ｐゴシック" charset="0"/>
                <a:cs typeface="Century Gothic" charset="0"/>
              </a:rPr>
              <a:t>AC needs you to help us determine what to do with these</a:t>
            </a:r>
          </a:p>
          <a:p>
            <a:pPr lvl="2">
              <a:lnSpc>
                <a:spcPct val="120000"/>
              </a:lnSpc>
            </a:pPr>
            <a:r>
              <a:rPr lang="en-US" b="1" dirty="0" smtClean="0">
                <a:latin typeface="Century Gothic" charset="0"/>
                <a:ea typeface="ＭＳ Ｐゴシック" charset="0"/>
                <a:cs typeface="Century Gothic" charset="0"/>
              </a:rPr>
              <a:t>Fair, sound and supported by the community?</a:t>
            </a:r>
            <a:endParaRPr lang="en-US" b="1" dirty="0">
              <a:latin typeface="Century Gothic" charset="0"/>
              <a:ea typeface="ＭＳ Ｐゴシック" charset="0"/>
              <a:cs typeface="Century Gothic" charset="0"/>
            </a:endParaRPr>
          </a:p>
          <a:p>
            <a:pPr>
              <a:lnSpc>
                <a:spcPct val="120000"/>
              </a:lnSpc>
            </a:pPr>
            <a:r>
              <a:rPr lang="en-US" b="1" u="sng" dirty="0" smtClean="0">
                <a:latin typeface="Century Gothic" charset="0"/>
                <a:ea typeface="ＭＳ Ｐゴシック" charset="0"/>
                <a:cs typeface="Century Gothic" charset="0"/>
              </a:rPr>
              <a:t>2 </a:t>
            </a:r>
            <a:r>
              <a:rPr lang="en-US" b="1" u="sng" dirty="0">
                <a:latin typeface="Century Gothic" charset="0"/>
                <a:ea typeface="ＭＳ Ｐゴシック" charset="0"/>
                <a:cs typeface="Century Gothic" charset="0"/>
              </a:rPr>
              <a:t>Policy </a:t>
            </a:r>
            <a:r>
              <a:rPr lang="en-US" b="1" u="sng" dirty="0" smtClean="0">
                <a:latin typeface="Century Gothic" charset="0"/>
                <a:ea typeface="ＭＳ Ｐゴシック" charset="0"/>
                <a:cs typeface="Century Gothic" charset="0"/>
              </a:rPr>
              <a:t>Proposals</a:t>
            </a:r>
            <a:endParaRPr lang="en-US" b="1" u="sng" dirty="0">
              <a:latin typeface="Century Gothic" charset="0"/>
              <a:ea typeface="ＭＳ Ｐゴシック" charset="0"/>
              <a:cs typeface="Century Gothic" charset="0"/>
            </a:endParaRPr>
          </a:p>
          <a:p>
            <a:pPr lvl="1">
              <a:lnSpc>
                <a:spcPct val="120000"/>
              </a:lnSpc>
            </a:pPr>
            <a:r>
              <a:rPr lang="en-US" dirty="0">
                <a:latin typeface="Century Gothic" charset="0"/>
                <a:ea typeface="ＭＳ Ｐゴシック" charset="0"/>
                <a:cs typeface="Century Gothic" charset="0"/>
              </a:rPr>
              <a:t>Newer </a:t>
            </a:r>
            <a:r>
              <a:rPr lang="en-US" dirty="0" smtClean="0">
                <a:latin typeface="Century Gothic" charset="0"/>
                <a:ea typeface="ＭＳ Ｐゴシック" charset="0"/>
                <a:cs typeface="Century Gothic" charset="0"/>
              </a:rPr>
              <a:t>items</a:t>
            </a:r>
          </a:p>
          <a:p>
            <a:pPr lvl="1">
              <a:lnSpc>
                <a:spcPct val="120000"/>
              </a:lnSpc>
            </a:pPr>
            <a:r>
              <a:rPr lang="en-US" dirty="0" smtClean="0">
                <a:latin typeface="Century Gothic" charset="0"/>
                <a:ea typeface="ＭＳ Ｐゴシック" charset="0"/>
                <a:cs typeface="Century Gothic" charset="0"/>
              </a:rPr>
              <a:t>We are working with the authors to ensure they are clear and in-scope, then merit discussion on PPML</a:t>
            </a:r>
          </a:p>
        </p:txBody>
      </p:sp>
      <p:sp>
        <p:nvSpPr>
          <p:cNvPr id="4" name="Slide Number Placeholder 3"/>
          <p:cNvSpPr>
            <a:spLocks noGrp="1"/>
          </p:cNvSpPr>
          <p:nvPr>
            <p:ph type="sldNum" sz="quarter" idx="4294967295"/>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2376717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589706"/>
            <a:ext cx="8229600" cy="3708532"/>
          </a:xfrm>
        </p:spPr>
        <p:txBody>
          <a:bodyPr>
            <a:normAutofit fontScale="62500" lnSpcReduction="20000"/>
          </a:bodyPr>
          <a:lstStyle/>
          <a:p>
            <a:pPr marL="742950" indent="-742950">
              <a:buFont typeface="+mj-lt"/>
              <a:buAutoNum type="arabicPeriod"/>
            </a:pPr>
            <a:r>
              <a:rPr lang="en-US" sz="4000" b="1" dirty="0" smtClean="0"/>
              <a:t>Recommended Draft Policy ARIN</a:t>
            </a:r>
            <a:r>
              <a:rPr lang="en-US" sz="4000" b="1" dirty="0"/>
              <a:t>-2013-1: Section 8.4 </a:t>
            </a:r>
            <a:r>
              <a:rPr lang="en-US" sz="4000" b="1" dirty="0" smtClean="0"/>
              <a:t>Inter-RIR Transfers of ASNs</a:t>
            </a:r>
          </a:p>
          <a:p>
            <a:pPr marL="742950" indent="-742950">
              <a:buFont typeface="+mj-lt"/>
              <a:buAutoNum type="arabicPeriod"/>
            </a:pPr>
            <a:endParaRPr lang="en-US" sz="4000" b="1" dirty="0" smtClean="0"/>
          </a:p>
          <a:p>
            <a:pPr marL="742950" indent="-742950">
              <a:buFont typeface="+mj-lt"/>
              <a:buAutoNum type="arabicPeriod"/>
            </a:pPr>
            <a:r>
              <a:rPr lang="en-US" sz="4000" b="1" dirty="0" smtClean="0"/>
              <a:t>Draft Policy ARIN-2013-2: 3GPP Network IP Resource Policy</a:t>
            </a:r>
          </a:p>
          <a:p>
            <a:pPr marL="742950" indent="-742950">
              <a:buFont typeface="+mj-lt"/>
              <a:buAutoNum type="arabicPeriod"/>
            </a:pPr>
            <a:endParaRPr lang="en-US" sz="4000" b="1" dirty="0" smtClean="0"/>
          </a:p>
          <a:p>
            <a:pPr marL="742950" indent="-742950">
              <a:buFont typeface="+mj-lt"/>
              <a:buAutoNum type="arabicPeriod"/>
            </a:pPr>
            <a:r>
              <a:rPr lang="en-US" sz="4000" b="1" dirty="0" smtClean="0"/>
              <a:t>Draft </a:t>
            </a:r>
            <a:r>
              <a:rPr lang="en-US" sz="4000" b="1" dirty="0"/>
              <a:t>Policy ARIN-2013-4: RIR Principles</a:t>
            </a:r>
          </a:p>
          <a:p>
            <a:pPr marL="742950" indent="-742950">
              <a:buFont typeface="+mj-lt"/>
              <a:buAutoNum type="arabicPeriod"/>
            </a:pPr>
            <a:endParaRPr lang="en-US" sz="4000" b="1" dirty="0" smtClean="0"/>
          </a:p>
          <a:p>
            <a:pPr marL="742950" indent="-742950">
              <a:buFont typeface="+mj-lt"/>
              <a:buAutoNum type="arabicPeriod"/>
            </a:pPr>
            <a:r>
              <a:rPr lang="en-US" sz="4000" b="1" dirty="0" smtClean="0"/>
              <a:t>Draft </a:t>
            </a:r>
            <a:r>
              <a:rPr lang="en-US" sz="4000" b="1" dirty="0"/>
              <a:t>Policy ARIN-2013-5: LIR/ISP and End-user Definitions</a:t>
            </a:r>
          </a:p>
          <a:p>
            <a:endParaRPr lang="en-US" sz="4000" b="1" dirty="0" smtClean="0"/>
          </a:p>
          <a:p>
            <a:endParaRPr lang="en-US" sz="4000" b="1" dirty="0" smtClean="0"/>
          </a:p>
          <a:p>
            <a:pPr marL="0" indent="0">
              <a:buNone/>
            </a:pPr>
            <a:endParaRPr lang="en-US" sz="4000" dirty="0"/>
          </a:p>
          <a:p>
            <a:pPr marL="0" indent="0">
              <a:buNone/>
            </a:pPr>
            <a:endParaRPr lang="en-US" sz="4000" dirty="0"/>
          </a:p>
          <a:p>
            <a:pPr lvl="1">
              <a:lnSpc>
                <a:spcPct val="80000"/>
              </a:lnSpc>
            </a:pPr>
            <a:endParaRPr lang="en-US" sz="2300" dirty="0">
              <a:ea typeface="ＭＳ Ｐゴシック" charset="0"/>
            </a:endParaRPr>
          </a:p>
        </p:txBody>
      </p:sp>
      <p:sp>
        <p:nvSpPr>
          <p:cNvPr id="4" name="Rectangle 3"/>
          <p:cNvSpPr/>
          <p:nvPr/>
        </p:nvSpPr>
        <p:spPr>
          <a:xfrm>
            <a:off x="457200" y="6295156"/>
            <a:ext cx="8229600" cy="369332"/>
          </a:xfrm>
          <a:prstGeom prst="rect">
            <a:avLst/>
          </a:prstGeom>
        </p:spPr>
        <p:txBody>
          <a:bodyPr wrap="square">
            <a:spAutoFit/>
          </a:bodyPr>
          <a:lstStyle/>
          <a:p>
            <a:r>
              <a:rPr lang="en-US" dirty="0">
                <a:solidFill>
                  <a:prstClr val="black"/>
                </a:solidFill>
                <a:latin typeface="Century Gothic"/>
                <a:cs typeface="Century Gothic"/>
              </a:rPr>
              <a:t>Text available at: https://</a:t>
            </a:r>
            <a:r>
              <a:rPr lang="en-US" dirty="0" err="1">
                <a:solidFill>
                  <a:prstClr val="black"/>
                </a:solidFill>
                <a:latin typeface="Century Gothic"/>
                <a:cs typeface="Century Gothic"/>
              </a:rPr>
              <a:t>www.arin.net</a:t>
            </a:r>
            <a:r>
              <a:rPr lang="en-US" dirty="0">
                <a:solidFill>
                  <a:prstClr val="black"/>
                </a:solidFill>
                <a:latin typeface="Century Gothic"/>
                <a:cs typeface="Century Gothic"/>
              </a:rPr>
              <a:t>/policy/proposals/</a:t>
            </a:r>
          </a:p>
        </p:txBody>
      </p:sp>
      <p:sp>
        <p:nvSpPr>
          <p:cNvPr id="6" name="Title 1"/>
          <p:cNvSpPr txBox="1">
            <a:spLocks/>
          </p:cNvSpPr>
          <p:nvPr/>
        </p:nvSpPr>
        <p:spPr>
          <a:xfrm>
            <a:off x="457200" y="61854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chemeClr val="tx1"/>
                </a:solidFill>
                <a:latin typeface="Century Gothic"/>
                <a:ea typeface="+mj-ea"/>
                <a:cs typeface="Century Gothic"/>
              </a:defRPr>
            </a:lvl1pPr>
          </a:lstStyle>
          <a:p>
            <a:pPr algn="ctr"/>
            <a:r>
              <a:rPr lang="en-US" dirty="0" smtClean="0">
                <a:solidFill>
                  <a:srgbClr val="41AAD1"/>
                </a:solidFill>
                <a:latin typeface="Century Gothic" charset="0"/>
                <a:ea typeface="ＭＳ Ｐゴシック" charset="0"/>
                <a:cs typeface="Century Gothic" charset="0"/>
              </a:rPr>
              <a:t>Draft Policies</a:t>
            </a:r>
            <a:endParaRPr lang="en-US" dirty="0">
              <a:solidFill>
                <a:srgbClr val="41AAD1"/>
              </a:solidFill>
              <a:latin typeface="Century Gothic" charset="0"/>
              <a:ea typeface="ＭＳ Ｐゴシック" charset="0"/>
              <a:cs typeface="Century Gothic" charset="0"/>
            </a:endParaRPr>
          </a:p>
        </p:txBody>
      </p:sp>
      <p:sp>
        <p:nvSpPr>
          <p:cNvPr id="5" name="Slide Number Placeholder 3"/>
          <p:cNvSpPr>
            <a:spLocks noGrp="1"/>
          </p:cNvSpPr>
          <p:nvPr>
            <p:ph type="sldNum" sz="quarter" idx="4294967295"/>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517831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1100</TotalTime>
  <Words>3819</Words>
  <Application>Microsoft Macintosh PowerPoint</Application>
  <PresentationFormat>On-screen Show (4:3)</PresentationFormat>
  <Paragraphs>421</Paragraphs>
  <Slides>67</Slides>
  <Notes>54</Notes>
  <HiddenSlides>0</HiddenSlides>
  <MMClips>0</MMClips>
  <ScaleCrop>false</ScaleCrop>
  <HeadingPairs>
    <vt:vector size="4" baseType="variant">
      <vt:variant>
        <vt:lpstr>Theme</vt:lpstr>
      </vt:variant>
      <vt:variant>
        <vt:i4>8</vt:i4>
      </vt:variant>
      <vt:variant>
        <vt:lpstr>Slide Titles</vt:lpstr>
      </vt:variant>
      <vt:variant>
        <vt:i4>67</vt:i4>
      </vt:variant>
    </vt:vector>
  </HeadingPairs>
  <TitlesOfParts>
    <vt:vector size="75"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Public Policy Consultation</vt:lpstr>
      <vt:lpstr>Agenda</vt:lpstr>
      <vt:lpstr>Welcome Remote Participants! https://www.arin.net/ppc_nanog58/</vt:lpstr>
      <vt:lpstr>Rules &amp; Reminders</vt:lpstr>
      <vt:lpstr>At the Head Table…</vt:lpstr>
      <vt:lpstr>Update on Advisory  Council Activities</vt:lpstr>
      <vt:lpstr>Current Draft Policies &amp; Proposals</vt:lpstr>
      <vt:lpstr>PowerPoint Presentation</vt:lpstr>
      <vt:lpstr>Proposals</vt:lpstr>
      <vt:lpstr>PowerPoint Presentation</vt:lpstr>
      <vt:lpstr>Recommended Draft Policy 2013-1 Section 8.4 Inter-RIR Transfer of ASNs</vt:lpstr>
      <vt:lpstr>2013-1 - History</vt:lpstr>
      <vt:lpstr>2013-1 – ARIN Staff Summary </vt:lpstr>
      <vt:lpstr>2013-1 – Status at other RIRs</vt:lpstr>
      <vt:lpstr>2013-1 – Staff/Legal Assessment</vt:lpstr>
      <vt:lpstr>2013-1 – Previous Discussion</vt:lpstr>
      <vt:lpstr>Recommended Draft Policy 2013-1 Section 8.4 Inter-RIR Transfer of ASNs</vt:lpstr>
      <vt:lpstr>2013-1 – Problem Statement</vt:lpstr>
      <vt:lpstr>2013-1 – Benefits</vt:lpstr>
      <vt:lpstr>2013-1 – Drawbacks</vt:lpstr>
      <vt:lpstr>2013-1 – Discussion questions</vt:lpstr>
      <vt:lpstr>2013-1 Appendix – Draft Policy Text</vt:lpstr>
      <vt:lpstr>2013-1 Appendix – AC assessment</vt:lpstr>
      <vt:lpstr>2013-1 Appendix – Current NRPM 8.4</vt:lpstr>
      <vt:lpstr>2013-1 Appendix –NRPM 8.4 w/ 2013-1</vt:lpstr>
      <vt:lpstr>Discussion</vt:lpstr>
      <vt:lpstr>Draft Policy 2013-2 3GPP Network IP Resource Policy</vt:lpstr>
      <vt:lpstr>2013-2 - History</vt:lpstr>
      <vt:lpstr>2013-2 – ARIN Staff Summary </vt:lpstr>
      <vt:lpstr>2013-2 – Status at other RIRs</vt:lpstr>
      <vt:lpstr>2013-2 – Staff/legal Assessment</vt:lpstr>
      <vt:lpstr>Draft Policy 2013-2 3GPP Network IP Resource Policy</vt:lpstr>
      <vt:lpstr>2013-2 – Original Proposal Summary </vt:lpstr>
      <vt:lpstr>2013-2 – Problem Statement</vt:lpstr>
      <vt:lpstr>2013-2 – ARIN 31 Discussion</vt:lpstr>
      <vt:lpstr>2013-2 – Benefits of solving this</vt:lpstr>
      <vt:lpstr>2013-2 – Potential Drawbacks</vt:lpstr>
      <vt:lpstr>2013-2 – Discussion points</vt:lpstr>
      <vt:lpstr>2013-2 Appendix – Existing NRPM text</vt:lpstr>
      <vt:lpstr>2013-2 Appendix – Possible NRPM text</vt:lpstr>
      <vt:lpstr>2013-2 Appendix – Technical background</vt:lpstr>
      <vt:lpstr>Discussion</vt:lpstr>
      <vt:lpstr>Draft Policy 2013-4 RIR Principles</vt:lpstr>
      <vt:lpstr>2013-4 - History</vt:lpstr>
      <vt:lpstr>2013-4 – ARIN Staff Summary </vt:lpstr>
      <vt:lpstr>2013-4 – Status at other RIRs</vt:lpstr>
      <vt:lpstr>2013-4 – Staff/legal Assessment</vt:lpstr>
      <vt:lpstr>Draft Policy 2013-4 RIR Principles</vt:lpstr>
      <vt:lpstr>PowerPoint Presentation</vt:lpstr>
      <vt:lpstr>PowerPoint Presentation</vt:lpstr>
      <vt:lpstr>PowerPoint Presentation</vt:lpstr>
      <vt:lpstr>Discussion</vt:lpstr>
      <vt:lpstr>Draft Policy 2013-5 LIR/ISP and End-user Definitions</vt:lpstr>
      <vt:lpstr>2013-5 - History</vt:lpstr>
      <vt:lpstr>2013-5 – ARIN Staff Summary </vt:lpstr>
      <vt:lpstr>2013-5 – Status at other RIRs</vt:lpstr>
      <vt:lpstr>2013-5 – Staff/legal Assessment</vt:lpstr>
      <vt:lpstr>Draft Policy 2013-5 LIR/ISP and End-user Definitions</vt:lpstr>
      <vt:lpstr>Current Definitions</vt:lpstr>
      <vt:lpstr>Draft Policy Text</vt:lpstr>
      <vt:lpstr>Issues Raised at ARIN 31</vt:lpstr>
      <vt:lpstr>Questions for the Community</vt:lpstr>
      <vt:lpstr>Potential Outcomes</vt:lpstr>
      <vt:lpstr>Discussion</vt:lpstr>
      <vt:lpstr>Next ARIN Meeting</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91</cp:revision>
  <dcterms:created xsi:type="dcterms:W3CDTF">2010-08-12T13:39:46Z</dcterms:created>
  <dcterms:modified xsi:type="dcterms:W3CDTF">2013-06-04T18:49:00Z</dcterms:modified>
</cp:coreProperties>
</file>