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1" r:id="rId2"/>
  </p:sldMasterIdLst>
  <p:notesMasterIdLst>
    <p:notesMasterId r:id="rId13"/>
  </p:notesMasterIdLst>
  <p:handoutMasterIdLst>
    <p:handoutMasterId r:id="rId14"/>
  </p:handoutMasterIdLst>
  <p:sldIdLst>
    <p:sldId id="284" r:id="rId3"/>
    <p:sldId id="285" r:id="rId4"/>
    <p:sldId id="286" r:id="rId5"/>
    <p:sldId id="287" r:id="rId6"/>
    <p:sldId id="288" r:id="rId7"/>
    <p:sldId id="294" r:id="rId8"/>
    <p:sldId id="295" r:id="rId9"/>
    <p:sldId id="296" r:id="rId10"/>
    <p:sldId id="297" r:id="rId11"/>
    <p:sldId id="34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2" d="100"/>
          <a:sy n="122" d="100"/>
        </p:scale>
        <p:origin x="-19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14/Oct/2013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14/Oct/2013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100043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2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904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2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264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a:noFill/>
        </p:spPr>
        <p:txBody>
          <a:bodyPr>
            <a:normAutofit/>
          </a:bodyPr>
          <a:lstStyle>
            <a:lvl1pPr algn="l">
              <a:defRPr sz="4000">
                <a:solidFill>
                  <a:srgbClr val="98E0E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252566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4185565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2.xml"/><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27441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0" r:id="rId4"/>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21693583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fontScale="90000"/>
          </a:bodyPr>
          <a:lstStyle/>
          <a:p>
            <a:pPr>
              <a:lnSpc>
                <a:spcPct val="120000"/>
              </a:lnSpc>
            </a:pPr>
            <a:r>
              <a:rPr lang="en-US" sz="4400" dirty="0" smtClean="0">
                <a:solidFill>
                  <a:srgbClr val="41AAD1"/>
                </a:solidFill>
              </a:rPr>
              <a:t>Recommended Draft </a:t>
            </a:r>
            <a:r>
              <a:rPr lang="en-US" sz="4400" dirty="0">
                <a:solidFill>
                  <a:srgbClr val="41AAD1"/>
                </a:solidFill>
              </a:rPr>
              <a:t>Policy </a:t>
            </a:r>
            <a:r>
              <a:rPr lang="en-US" sz="4400" dirty="0" smtClean="0">
                <a:solidFill>
                  <a:srgbClr val="41AAD1"/>
                </a:solidFill>
              </a:rPr>
              <a:t>2013-1</a:t>
            </a:r>
            <a:r>
              <a:rPr lang="en-US" dirty="0">
                <a:solidFill>
                  <a:srgbClr val="41AAD1"/>
                </a:solidFill>
              </a:rPr>
              <a:t/>
            </a:r>
            <a:br>
              <a:rPr lang="en-US" dirty="0">
                <a:solidFill>
                  <a:srgbClr val="41AAD1"/>
                </a:solidFill>
              </a:rPr>
            </a:br>
            <a:r>
              <a:rPr lang="en-US" sz="3600" dirty="0">
                <a:solidFill>
                  <a:srgbClr val="41AAD1"/>
                </a:solidFill>
              </a:rPr>
              <a:t>Section 8.4 Inter-RIR Transfer of ASNs</a:t>
            </a:r>
            <a:endParaRPr lang="en-US" sz="3600" b="0" dirty="0">
              <a:solidFill>
                <a:srgbClr val="41AAD1"/>
              </a:solidFill>
            </a:endParaRPr>
          </a:p>
        </p:txBody>
      </p:sp>
    </p:spTree>
    <p:extLst>
      <p:ext uri="{BB962C8B-B14F-4D97-AF65-F5344CB8AC3E}">
        <p14:creationId xmlns:p14="http://schemas.microsoft.com/office/powerpoint/2010/main" val="19075836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817515"/>
            <a:ext cx="9144000" cy="714375"/>
          </a:xfrm>
        </p:spPr>
        <p:txBody>
          <a:bodyPr>
            <a:noAutofit/>
          </a:bodyPr>
          <a:lstStyle/>
          <a:p>
            <a:pPr algn="ctr"/>
            <a:r>
              <a:rPr lang="en-US" sz="5000" dirty="0" smtClean="0"/>
              <a:t>Discussion</a:t>
            </a:r>
            <a:endParaRPr lang="en-US" sz="5000" b="1" dirty="0"/>
          </a:p>
        </p:txBody>
      </p:sp>
      <p:sp>
        <p:nvSpPr>
          <p:cNvPr id="4"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35949638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a:solidFill>
                  <a:srgbClr val="3056A4"/>
                </a:solidFill>
              </a:rPr>
              <a:t>Problem Statement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err="1" smtClean="0"/>
              <a:t>ASNs</a:t>
            </a:r>
            <a:r>
              <a:rPr lang="en-US" dirty="0" smtClean="0"/>
              <a:t> </a:t>
            </a:r>
            <a:r>
              <a:rPr lang="en-US" dirty="0"/>
              <a:t>are already transferable within the </a:t>
            </a:r>
            <a:r>
              <a:rPr lang="en-US" dirty="0" err="1"/>
              <a:t>ARIN</a:t>
            </a:r>
            <a:r>
              <a:rPr lang="en-US" dirty="0"/>
              <a:t> region but are not transferable under inter-</a:t>
            </a:r>
            <a:r>
              <a:rPr lang="en-US" dirty="0" err="1"/>
              <a:t>RIR</a:t>
            </a:r>
            <a:r>
              <a:rPr lang="en-US" dirty="0"/>
              <a:t> resource transfer policies. This proposal </a:t>
            </a:r>
            <a:r>
              <a:rPr lang="en-US" dirty="0" smtClean="0"/>
              <a:t>would also allow transfers with another participating </a:t>
            </a:r>
            <a:r>
              <a:rPr lang="en-US" dirty="0" err="1" smtClean="0"/>
              <a:t>RIR</a:t>
            </a:r>
            <a:r>
              <a:rPr lang="en-US" dirty="0" smtClean="0"/>
              <a:t>. </a:t>
            </a:r>
            <a:r>
              <a:rPr lang="en-US" dirty="0"/>
              <a:t> </a:t>
            </a:r>
            <a:endParaRPr lang="en-US" dirty="0" smtClean="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24210118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Benefits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lnSpcReduction="10000"/>
          </a:bodyPr>
          <a:lstStyle/>
          <a:p>
            <a:r>
              <a:rPr lang="en-US" dirty="0" smtClean="0"/>
              <a:t>Allows idle </a:t>
            </a:r>
            <a:r>
              <a:rPr lang="en-US" dirty="0" err="1" smtClean="0"/>
              <a:t>ASN</a:t>
            </a:r>
            <a:r>
              <a:rPr lang="en-US" dirty="0" smtClean="0"/>
              <a:t> resources to be recovered </a:t>
            </a:r>
            <a:r>
              <a:rPr lang="en-US" dirty="0"/>
              <a:t>and utilized efficiently and where </a:t>
            </a:r>
            <a:r>
              <a:rPr lang="en-US" dirty="0" smtClean="0"/>
              <a:t>needed</a:t>
            </a:r>
          </a:p>
          <a:p>
            <a:r>
              <a:rPr lang="en-US" dirty="0" smtClean="0"/>
              <a:t>Allows </a:t>
            </a:r>
            <a:r>
              <a:rPr lang="en-US" dirty="0"/>
              <a:t>the registry to be updated to reflect who is actually using which </a:t>
            </a:r>
            <a:r>
              <a:rPr lang="en-US" dirty="0" err="1" smtClean="0"/>
              <a:t>ASNs</a:t>
            </a:r>
            <a:endParaRPr lang="en-US" dirty="0" smtClean="0"/>
          </a:p>
          <a:p>
            <a:r>
              <a:rPr lang="en-US" dirty="0" err="1" smtClean="0"/>
              <a:t>ASN</a:t>
            </a:r>
            <a:r>
              <a:rPr lang="en-US" dirty="0" smtClean="0"/>
              <a:t> transfers are already allowed: this would just allow them between organizations served by different </a:t>
            </a:r>
            <a:r>
              <a:rPr lang="en-US" dirty="0" err="1" smtClean="0"/>
              <a:t>RIRs</a:t>
            </a:r>
            <a:endParaRPr lang="en-US" dirty="0" smtClean="0"/>
          </a:p>
          <a:p>
            <a:endParaRPr lang="en-US" dirty="0" smtClean="0"/>
          </a:p>
          <a:p>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a:t>
            </a:fld>
            <a:endParaRPr lang="en-US" dirty="0"/>
          </a:p>
        </p:txBody>
      </p:sp>
    </p:spTree>
    <p:extLst>
      <p:ext uri="{BB962C8B-B14F-4D97-AF65-F5344CB8AC3E}">
        <p14:creationId xmlns:p14="http://schemas.microsoft.com/office/powerpoint/2010/main" val="1275859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Drawbacks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a:t>T</a:t>
            </a:r>
            <a:r>
              <a:rPr lang="en-US" dirty="0" smtClean="0"/>
              <a:t>he </a:t>
            </a:r>
            <a:r>
              <a:rPr lang="en-US" dirty="0"/>
              <a:t>proposal </a:t>
            </a:r>
            <a:r>
              <a:rPr lang="en-US" dirty="0" smtClean="0"/>
              <a:t>may be unnecessary</a:t>
            </a:r>
          </a:p>
          <a:p>
            <a:pPr lvl="1"/>
            <a:r>
              <a:rPr lang="en-US" b="0" dirty="0" smtClean="0"/>
              <a:t>Some have argued that within-</a:t>
            </a:r>
            <a:r>
              <a:rPr lang="en-US" b="0" dirty="0" err="1" smtClean="0"/>
              <a:t>ARIN</a:t>
            </a:r>
            <a:r>
              <a:rPr lang="en-US" b="0" dirty="0" smtClean="0"/>
              <a:t> </a:t>
            </a:r>
            <a:r>
              <a:rPr lang="en-US" b="0" dirty="0" err="1" smtClean="0"/>
              <a:t>ASN</a:t>
            </a:r>
            <a:r>
              <a:rPr lang="en-US" b="0" dirty="0" smtClean="0"/>
              <a:t> transfers were unnecessary, so they believe allowing inter-</a:t>
            </a:r>
            <a:r>
              <a:rPr lang="en-US" b="0" dirty="0" err="1" smtClean="0"/>
              <a:t>RIR</a:t>
            </a:r>
            <a:r>
              <a:rPr lang="en-US" b="0" dirty="0" smtClean="0"/>
              <a:t> </a:t>
            </a:r>
            <a:r>
              <a:rPr lang="en-US" b="0" dirty="0" err="1" smtClean="0"/>
              <a:t>ASN</a:t>
            </a:r>
            <a:r>
              <a:rPr lang="en-US" b="0" dirty="0" smtClean="0"/>
              <a:t> transfers is also unnecessary for the same reasons.</a:t>
            </a:r>
          </a:p>
          <a:p>
            <a:pPr lvl="1"/>
            <a:r>
              <a:rPr lang="en-US" b="0" dirty="0" smtClean="0"/>
              <a:t>This policy change has no effect unless another </a:t>
            </a:r>
            <a:r>
              <a:rPr lang="en-US" b="0" dirty="0" err="1" smtClean="0"/>
              <a:t>RIR</a:t>
            </a:r>
            <a:r>
              <a:rPr lang="en-US" b="0" dirty="0" smtClean="0"/>
              <a:t> adopts a similar policy the allow inter-</a:t>
            </a:r>
            <a:r>
              <a:rPr lang="en-US" b="0" dirty="0" err="1" smtClean="0"/>
              <a:t>RIR</a:t>
            </a:r>
            <a:r>
              <a:rPr lang="en-US" b="0" dirty="0" smtClean="0"/>
              <a:t> </a:t>
            </a:r>
            <a:r>
              <a:rPr lang="en-US" b="0" dirty="0" err="1" smtClean="0"/>
              <a:t>ASN</a:t>
            </a:r>
            <a:r>
              <a:rPr lang="en-US" b="0" dirty="0" smtClean="0"/>
              <a:t> transfers.</a:t>
            </a:r>
          </a:p>
          <a:p>
            <a:pPr lvl="1"/>
            <a:r>
              <a:rPr lang="en-US" b="0" dirty="0"/>
              <a:t>There is </a:t>
            </a:r>
            <a:r>
              <a:rPr lang="en-US" b="0" dirty="0" smtClean="0"/>
              <a:t>currently no </a:t>
            </a:r>
            <a:r>
              <a:rPr lang="en-US" b="0" dirty="0"/>
              <a:t>shortage of </a:t>
            </a:r>
            <a:r>
              <a:rPr lang="en-US" b="0" dirty="0" err="1" smtClean="0"/>
              <a:t>ASNs</a:t>
            </a:r>
            <a:r>
              <a:rPr lang="en-US" b="0" dirty="0" smtClean="0"/>
              <a:t>.</a:t>
            </a:r>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4</a:t>
            </a:fld>
            <a:endParaRPr lang="en-US" dirty="0"/>
          </a:p>
        </p:txBody>
      </p:sp>
    </p:spTree>
    <p:extLst>
      <p:ext uri="{BB962C8B-B14F-4D97-AF65-F5344CB8AC3E}">
        <p14:creationId xmlns:p14="http://schemas.microsoft.com/office/powerpoint/2010/main" val="199848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1027592"/>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Discussion questions</a:t>
            </a:r>
            <a:endParaRPr lang="en-US" sz="3600" b="1" dirty="0">
              <a:solidFill>
                <a:srgbClr val="3056A4"/>
              </a:solidFill>
              <a:latin typeface="Century Gothic"/>
              <a:cs typeface="Century Gothic"/>
            </a:endParaRP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5</a:t>
            </a:fld>
            <a:endParaRPr lang="en-US" dirty="0"/>
          </a:p>
        </p:txBody>
      </p:sp>
      <p:sp>
        <p:nvSpPr>
          <p:cNvPr id="6" name="Text Placeholder 7"/>
          <p:cNvSpPr txBox="1">
            <a:spLocks/>
          </p:cNvSpPr>
          <p:nvPr/>
        </p:nvSpPr>
        <p:spPr>
          <a:xfrm>
            <a:off x="515414" y="2087129"/>
            <a:ext cx="8099366" cy="442460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Is this proposal necessary and useful?</a:t>
            </a:r>
          </a:p>
          <a:p>
            <a:r>
              <a:rPr lang="en-US" dirty="0" smtClean="0"/>
              <a:t>Should the AC move the policy forward or abandon it?</a:t>
            </a:r>
            <a:endParaRPr lang="en-US" dirty="0"/>
          </a:p>
        </p:txBody>
      </p:sp>
    </p:spTree>
    <p:extLst>
      <p:ext uri="{BB962C8B-B14F-4D97-AF65-F5344CB8AC3E}">
        <p14:creationId xmlns:p14="http://schemas.microsoft.com/office/powerpoint/2010/main" val="2235393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Appendix – </a:t>
            </a:r>
            <a:r>
              <a:rPr lang="en-US" sz="3600" dirty="0">
                <a:solidFill>
                  <a:srgbClr val="3056A4"/>
                </a:solidFill>
              </a:rPr>
              <a:t>Draft Policy Text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lnSpcReduction="10000"/>
          </a:bodyPr>
          <a:lstStyle/>
          <a:p>
            <a:pPr marL="0" indent="0">
              <a:buNone/>
            </a:pPr>
            <a:r>
              <a:rPr lang="en-US" sz="2400" dirty="0" smtClean="0"/>
              <a:t>Add the </a:t>
            </a:r>
            <a:r>
              <a:rPr lang="en-US" sz="2400" u="sng" dirty="0" smtClean="0">
                <a:solidFill>
                  <a:srgbClr val="FF0000"/>
                </a:solidFill>
              </a:rPr>
              <a:t>red underlined </a:t>
            </a:r>
            <a:r>
              <a:rPr lang="en-US" sz="2400" dirty="0" smtClean="0"/>
              <a:t>text to the first and fourth bullet points of Section 8.4, so that they read:</a:t>
            </a:r>
            <a:endParaRPr lang="en-US" sz="2400" dirty="0"/>
          </a:p>
          <a:p>
            <a:r>
              <a:rPr lang="en-US" sz="2400" dirty="0" smtClean="0"/>
              <a:t>The </a:t>
            </a:r>
            <a:r>
              <a:rPr lang="en-US" sz="2400" dirty="0"/>
              <a:t>source entity must be the current rights holder of the IPv4 address resources </a:t>
            </a:r>
            <a:r>
              <a:rPr lang="en-US" sz="2400" u="sng" dirty="0">
                <a:solidFill>
                  <a:srgbClr val="FF0000"/>
                </a:solidFill>
              </a:rPr>
              <a:t>or </a:t>
            </a:r>
            <a:r>
              <a:rPr lang="en-US" sz="2400" u="sng" dirty="0" err="1">
                <a:solidFill>
                  <a:srgbClr val="FF0000"/>
                </a:solidFill>
              </a:rPr>
              <a:t>ASNs</a:t>
            </a:r>
            <a:r>
              <a:rPr lang="en-US" sz="2400" u="sng" dirty="0">
                <a:solidFill>
                  <a:srgbClr val="FF0000"/>
                </a:solidFill>
              </a:rPr>
              <a:t> to be transferred, as </a:t>
            </a:r>
            <a:r>
              <a:rPr lang="en-US" sz="2400" dirty="0" smtClean="0"/>
              <a:t>recognized </a:t>
            </a:r>
            <a:r>
              <a:rPr lang="en-US" sz="2400" dirty="0"/>
              <a:t>by the </a:t>
            </a:r>
            <a:r>
              <a:rPr lang="en-US" sz="2400" dirty="0" err="1"/>
              <a:t>RIR</a:t>
            </a:r>
            <a:r>
              <a:rPr lang="en-US" sz="2400" dirty="0"/>
              <a:t> responsible for the resources, and not be involved in any dispute as to the status of those resources</a:t>
            </a:r>
            <a:r>
              <a:rPr lang="en-US" sz="2400" dirty="0" smtClean="0"/>
              <a:t>.</a:t>
            </a:r>
            <a:endParaRPr lang="en-US" sz="2400" dirty="0"/>
          </a:p>
          <a:p>
            <a:r>
              <a:rPr lang="en-US" sz="2400" dirty="0" smtClean="0"/>
              <a:t>Source </a:t>
            </a:r>
            <a:r>
              <a:rPr lang="en-US" sz="2400" dirty="0"/>
              <a:t>entities within the </a:t>
            </a:r>
            <a:r>
              <a:rPr lang="en-US" sz="2400" dirty="0" err="1"/>
              <a:t>ARIN</a:t>
            </a:r>
            <a:r>
              <a:rPr lang="en-US" sz="2400" dirty="0"/>
              <a:t> region must not have received a transfer, allocation, or assignment of </a:t>
            </a:r>
            <a:r>
              <a:rPr lang="en-US" sz="2400" u="sng" dirty="0" smtClean="0">
                <a:solidFill>
                  <a:srgbClr val="FF0000"/>
                </a:solidFill>
              </a:rPr>
              <a:t>that </a:t>
            </a:r>
            <a:r>
              <a:rPr lang="en-US" sz="2400" u="sng" dirty="0">
                <a:solidFill>
                  <a:srgbClr val="FF0000"/>
                </a:solidFill>
              </a:rPr>
              <a:t>same resource type (</a:t>
            </a:r>
            <a:r>
              <a:rPr lang="en-US" sz="2400" dirty="0"/>
              <a:t>IPv4 number </a:t>
            </a:r>
            <a:r>
              <a:rPr lang="en-US" sz="2400" dirty="0" smtClean="0"/>
              <a:t>resource </a:t>
            </a:r>
            <a:r>
              <a:rPr lang="en-US" sz="2400" u="sng" dirty="0">
                <a:solidFill>
                  <a:srgbClr val="FF0000"/>
                </a:solidFill>
              </a:rPr>
              <a:t>or </a:t>
            </a:r>
            <a:r>
              <a:rPr lang="en-US" sz="2400" u="sng" dirty="0" err="1">
                <a:solidFill>
                  <a:srgbClr val="FF0000"/>
                </a:solidFill>
              </a:rPr>
              <a:t>ASN</a:t>
            </a:r>
            <a:r>
              <a:rPr lang="en-US" sz="2400" u="sng" dirty="0">
                <a:solidFill>
                  <a:srgbClr val="FF0000"/>
                </a:solidFill>
              </a:rPr>
              <a:t>) </a:t>
            </a:r>
            <a:r>
              <a:rPr lang="en-US" sz="2400" dirty="0"/>
              <a:t>from </a:t>
            </a:r>
            <a:r>
              <a:rPr lang="en-US" sz="2400" dirty="0" err="1"/>
              <a:t>ARIN</a:t>
            </a:r>
            <a:r>
              <a:rPr lang="en-US" sz="2400" dirty="0"/>
              <a:t> for the 12 months prior to the approval of a transfer request. This restriction does not include </a:t>
            </a:r>
            <a:r>
              <a:rPr lang="en-US" sz="2400" dirty="0" err="1"/>
              <a:t>M&amp;A</a:t>
            </a:r>
            <a:r>
              <a:rPr lang="en-US" sz="2400" dirty="0"/>
              <a:t> transfers</a:t>
            </a:r>
            <a:r>
              <a:rPr lang="en-US" sz="2400" dirty="0" smtClean="0"/>
              <a:t>.</a:t>
            </a:r>
            <a:endParaRPr lang="en-US" sz="2400" dirty="0"/>
          </a:p>
          <a:p>
            <a:endParaRPr lang="en-US" sz="240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6</a:t>
            </a:fld>
            <a:endParaRPr lang="en-US" dirty="0"/>
          </a:p>
        </p:txBody>
      </p:sp>
    </p:spTree>
    <p:extLst>
      <p:ext uri="{BB962C8B-B14F-4D97-AF65-F5344CB8AC3E}">
        <p14:creationId xmlns:p14="http://schemas.microsoft.com/office/powerpoint/2010/main" val="2279533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367205"/>
            <a:ext cx="9144000" cy="714375"/>
          </a:xfrm>
        </p:spPr>
        <p:txBody>
          <a:bodyPr>
            <a:normAutofit/>
          </a:bodyPr>
          <a:lstStyle/>
          <a:p>
            <a:r>
              <a:rPr lang="en-US" sz="3600" b="1" dirty="0" smtClean="0">
                <a:solidFill>
                  <a:srgbClr val="3056A4"/>
                </a:solidFill>
                <a:latin typeface="Century Gothic"/>
                <a:cs typeface="Century Gothic"/>
              </a:rPr>
              <a:t>2013-1 </a:t>
            </a:r>
            <a:r>
              <a:rPr lang="en-US" sz="3600" dirty="0">
                <a:solidFill>
                  <a:srgbClr val="3056A4"/>
                </a:solidFill>
              </a:rPr>
              <a:t>Appendix – AC </a:t>
            </a:r>
            <a:r>
              <a:rPr lang="en-US" sz="3600" dirty="0" smtClean="0">
                <a:solidFill>
                  <a:srgbClr val="3056A4"/>
                </a:solidFill>
              </a:rPr>
              <a:t>assessment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724394"/>
            <a:ext cx="8099366" cy="5262420"/>
          </a:xfrm>
          <a:prstGeom prst="rect">
            <a:avLst/>
          </a:prstGeom>
        </p:spPr>
        <p:txBody>
          <a:bodyPr anchor="b">
            <a:normAutofit/>
          </a:bodyPr>
          <a:lstStyle/>
          <a:p>
            <a:pPr marL="0" indent="0">
              <a:buNone/>
            </a:pPr>
            <a:r>
              <a:rPr lang="en-US" sz="2400" dirty="0" smtClean="0"/>
              <a:t>Enables </a:t>
            </a:r>
            <a:r>
              <a:rPr lang="en-US" sz="2400" dirty="0"/>
              <a:t>fair and impartial resource administration, supporting the goals of efficient utilization and accurate registration, by allowing for the inter-</a:t>
            </a:r>
            <a:r>
              <a:rPr lang="en-US" sz="2400" dirty="0" err="1"/>
              <a:t>RIR</a:t>
            </a:r>
            <a:r>
              <a:rPr lang="en-US" sz="2400" dirty="0"/>
              <a:t> transfer of </a:t>
            </a:r>
            <a:r>
              <a:rPr lang="en-US" sz="2400" dirty="0" err="1"/>
              <a:t>ASN</a:t>
            </a:r>
            <a:r>
              <a:rPr lang="en-US" sz="2400" dirty="0"/>
              <a:t> resources under the same guidelines already allowed for within-</a:t>
            </a:r>
            <a:r>
              <a:rPr lang="en-US" sz="2400" dirty="0" err="1"/>
              <a:t>ARIN</a:t>
            </a:r>
            <a:r>
              <a:rPr lang="en-US" sz="2400" dirty="0"/>
              <a:t> </a:t>
            </a:r>
            <a:r>
              <a:rPr lang="en-US" sz="2400" dirty="0" err="1"/>
              <a:t>ASN</a:t>
            </a:r>
            <a:r>
              <a:rPr lang="en-US" sz="2400" dirty="0"/>
              <a:t> transfers and inter-</a:t>
            </a:r>
            <a:r>
              <a:rPr lang="en-US" sz="2400" dirty="0" err="1"/>
              <a:t>RIR</a:t>
            </a:r>
            <a:r>
              <a:rPr lang="en-US" sz="2400" dirty="0"/>
              <a:t> IPv4 number resource transfers. Discussion to date has identified moderate support for the proposal. Most opposition to date has centered on the argument that the proposal is unnecessary, but the AC shepherds believe that it is worthwhile to allow transfers of </a:t>
            </a:r>
            <a:r>
              <a:rPr lang="en-US" sz="2400" dirty="0" err="1"/>
              <a:t>ASNs</a:t>
            </a:r>
            <a:r>
              <a:rPr lang="en-US" sz="2400" dirty="0"/>
              <a:t>, to help </a:t>
            </a:r>
            <a:r>
              <a:rPr lang="en-US" sz="2400" dirty="0" smtClean="0"/>
              <a:t>ensure </a:t>
            </a:r>
            <a:r>
              <a:rPr lang="en-US" sz="2400" dirty="0"/>
              <a:t>that idle resources are both recovered and utilized efficiently and where needed, and to allow the registry to be updated to reflect who is actually using which </a:t>
            </a:r>
            <a:r>
              <a:rPr lang="en-US" sz="2400" dirty="0" err="1"/>
              <a:t>ASNs</a:t>
            </a:r>
            <a:r>
              <a:rPr lang="en-US" sz="2400" dirty="0"/>
              <a:t>.</a:t>
            </a:r>
          </a:p>
          <a:p>
            <a:endParaRPr lang="en-US" sz="140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7</a:t>
            </a:fld>
            <a:endParaRPr lang="en-US" dirty="0"/>
          </a:p>
        </p:txBody>
      </p:sp>
    </p:spTree>
    <p:extLst>
      <p:ext uri="{BB962C8B-B14F-4D97-AF65-F5344CB8AC3E}">
        <p14:creationId xmlns:p14="http://schemas.microsoft.com/office/powerpoint/2010/main" val="11678288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2013-1 Appendix – Current </a:t>
            </a:r>
            <a:r>
              <a:rPr lang="en-US" sz="3600" dirty="0" err="1">
                <a:solidFill>
                  <a:srgbClr val="3056A4"/>
                </a:solidFill>
              </a:rPr>
              <a:t>NRPM</a:t>
            </a:r>
            <a:r>
              <a:rPr lang="en-US" sz="3600" dirty="0">
                <a:solidFill>
                  <a:srgbClr val="3056A4"/>
                </a:solidFill>
              </a:rPr>
              <a:t> </a:t>
            </a:r>
            <a:r>
              <a:rPr lang="en-US" sz="3600" dirty="0" smtClean="0">
                <a:solidFill>
                  <a:srgbClr val="3056A4"/>
                </a:solidFill>
              </a:rPr>
              <a:t>8.4</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427839" y="714375"/>
            <a:ext cx="8531604" cy="5493477"/>
          </a:xfrm>
          <a:prstGeom prst="rect">
            <a:avLst/>
          </a:prstGeom>
        </p:spPr>
        <p:txBody>
          <a:bodyPr anchor="ctr">
            <a:noAutofit/>
          </a:bodyPr>
          <a:lstStyle/>
          <a:p>
            <a:pPr marL="0" indent="0">
              <a:buNone/>
            </a:pPr>
            <a:r>
              <a:rPr lang="en-US" sz="1400" b="1" dirty="0"/>
              <a:t>8.4. Inter-</a:t>
            </a:r>
            <a:r>
              <a:rPr lang="en-US" sz="1400" b="1" dirty="0" err="1"/>
              <a:t>RIR</a:t>
            </a:r>
            <a:r>
              <a:rPr lang="en-US" sz="1400" b="1" dirty="0"/>
              <a:t> Transfers to Specified Recipients</a:t>
            </a:r>
          </a:p>
          <a:p>
            <a:pPr marL="0" indent="0">
              <a:buNone/>
            </a:pPr>
            <a:r>
              <a:rPr lang="en-US" sz="1400" dirty="0"/>
              <a:t>Inter-regional transfers may take place only via </a:t>
            </a:r>
            <a:r>
              <a:rPr lang="en-US" sz="1400" dirty="0" err="1"/>
              <a:t>RIRs</a:t>
            </a:r>
            <a:r>
              <a:rPr lang="en-US" sz="1400" dirty="0"/>
              <a:t> who agree to the transfer and share reciprocal, compatible, needs-based policies.</a:t>
            </a:r>
          </a:p>
          <a:p>
            <a:pPr marL="0" indent="0">
              <a:buNone/>
            </a:pPr>
            <a:r>
              <a:rPr lang="en-US" sz="1400" dirty="0"/>
              <a:t>Conditions on source of the transfer:</a:t>
            </a:r>
          </a:p>
          <a:p>
            <a:r>
              <a:rPr lang="en-US" sz="1400" dirty="0"/>
              <a:t>The source entity must be the current rights holder of the IPv4 address resources recognized by the </a:t>
            </a:r>
            <a:r>
              <a:rPr lang="en-US" sz="1400" dirty="0" err="1"/>
              <a:t>RIR</a:t>
            </a:r>
            <a:r>
              <a:rPr lang="en-US" sz="1400" dirty="0"/>
              <a:t> responsible for the resources, and not be involved in any dispute as to the status of those resources.</a:t>
            </a:r>
          </a:p>
          <a:p>
            <a:r>
              <a:rPr lang="en-US" sz="1400" dirty="0"/>
              <a:t>Source entities outside of the </a:t>
            </a:r>
            <a:r>
              <a:rPr lang="en-US" sz="1400" dirty="0" err="1"/>
              <a:t>ARIN</a:t>
            </a:r>
            <a:r>
              <a:rPr lang="en-US" sz="1400" dirty="0"/>
              <a:t> region must meet any requirements defined by the </a:t>
            </a:r>
            <a:r>
              <a:rPr lang="en-US" sz="1400" dirty="0" err="1"/>
              <a:t>RIR</a:t>
            </a:r>
            <a:r>
              <a:rPr lang="en-US" sz="1400" dirty="0"/>
              <a:t> where the source entity holds the registration.</a:t>
            </a:r>
          </a:p>
          <a:p>
            <a:r>
              <a:rPr lang="en-US" sz="1400" dirty="0"/>
              <a:t>Source entities within the </a:t>
            </a:r>
            <a:r>
              <a:rPr lang="en-US" sz="1400" dirty="0" err="1"/>
              <a:t>ARIN</a:t>
            </a:r>
            <a:r>
              <a:rPr lang="en-US" sz="1400" dirty="0"/>
              <a:t> region will not be eligible to receive any further IPv4 address allocations or assignments from </a:t>
            </a:r>
            <a:r>
              <a:rPr lang="en-US" sz="1400" dirty="0" err="1"/>
              <a:t>ARIN</a:t>
            </a:r>
            <a:r>
              <a:rPr lang="en-US" sz="1400" dirty="0"/>
              <a:t> for a period of 12 months after a transfer approval, or until the exhaustion of </a:t>
            </a:r>
            <a:r>
              <a:rPr lang="en-US" sz="1400" dirty="0" err="1"/>
              <a:t>ARIN's</a:t>
            </a:r>
            <a:r>
              <a:rPr lang="en-US" sz="1400" dirty="0"/>
              <a:t> IPv4 space, whichever occurs first.</a:t>
            </a:r>
          </a:p>
          <a:p>
            <a:r>
              <a:rPr lang="en-US" sz="1400" dirty="0"/>
              <a:t>Source entities within the </a:t>
            </a:r>
            <a:r>
              <a:rPr lang="en-US" sz="1400" dirty="0" err="1"/>
              <a:t>ARIN</a:t>
            </a:r>
            <a:r>
              <a:rPr lang="en-US" sz="1400" dirty="0"/>
              <a:t> region must not have received a transfer, allocation, or assignment of IPv4 number resources from </a:t>
            </a:r>
            <a:r>
              <a:rPr lang="en-US" sz="1400" dirty="0" err="1"/>
              <a:t>ARIN</a:t>
            </a:r>
            <a:r>
              <a:rPr lang="en-US" sz="1400" dirty="0"/>
              <a:t> for the 12 months prior to the approval of a transfer request. This restriction does not include </a:t>
            </a:r>
            <a:r>
              <a:rPr lang="en-US" sz="1400" dirty="0" err="1"/>
              <a:t>M&amp;A</a:t>
            </a:r>
            <a:r>
              <a:rPr lang="en-US" sz="1400" dirty="0"/>
              <a:t> transfers.</a:t>
            </a:r>
          </a:p>
          <a:p>
            <a:r>
              <a:rPr lang="en-US" sz="1400" dirty="0"/>
              <a:t>The minimum transfer size is a /24.</a:t>
            </a:r>
          </a:p>
          <a:p>
            <a:pPr marL="0" indent="0">
              <a:buNone/>
            </a:pPr>
            <a:r>
              <a:rPr lang="en-US" sz="1400" dirty="0"/>
              <a:t>Conditions on recipient of the transfer:</a:t>
            </a:r>
          </a:p>
          <a:p>
            <a:r>
              <a:rPr lang="en-US" sz="1400" dirty="0"/>
              <a:t>The conditions on a recipient outside of the </a:t>
            </a:r>
            <a:r>
              <a:rPr lang="en-US" sz="1400" dirty="0" err="1"/>
              <a:t>ARIN</a:t>
            </a:r>
            <a:r>
              <a:rPr lang="en-US" sz="1400" dirty="0"/>
              <a:t> region will be defined by the policies of the receiving </a:t>
            </a:r>
            <a:r>
              <a:rPr lang="en-US" sz="1400" dirty="0" err="1"/>
              <a:t>RIR</a:t>
            </a:r>
            <a:r>
              <a:rPr lang="en-US" sz="1400" dirty="0"/>
              <a:t>.</a:t>
            </a:r>
          </a:p>
          <a:p>
            <a:r>
              <a:rPr lang="en-US" sz="1400" dirty="0"/>
              <a:t>Recipients within the </a:t>
            </a:r>
            <a:r>
              <a:rPr lang="en-US" sz="1400" dirty="0" err="1"/>
              <a:t>ARIN</a:t>
            </a:r>
            <a:r>
              <a:rPr lang="en-US" sz="1400" dirty="0"/>
              <a:t> region will be subject to current </a:t>
            </a:r>
            <a:r>
              <a:rPr lang="en-US" sz="1400" dirty="0" err="1"/>
              <a:t>ARIN</a:t>
            </a:r>
            <a:r>
              <a:rPr lang="en-US" sz="1400" dirty="0"/>
              <a:t> policies and sign an </a:t>
            </a:r>
            <a:r>
              <a:rPr lang="en-US" sz="1400" dirty="0" err="1"/>
              <a:t>RSA</a:t>
            </a:r>
            <a:r>
              <a:rPr lang="en-US" sz="1400" dirty="0"/>
              <a:t> for the resources being received.</a:t>
            </a:r>
          </a:p>
          <a:p>
            <a:r>
              <a:rPr lang="en-US" sz="1400" dirty="0"/>
              <a:t>Recipients within the </a:t>
            </a:r>
            <a:r>
              <a:rPr lang="en-US" sz="1400" dirty="0" err="1"/>
              <a:t>ARIN</a:t>
            </a:r>
            <a:r>
              <a:rPr lang="en-US" sz="1400" dirty="0"/>
              <a:t> region must demonstrate the need for up to a 24-month supply of IPv4 address space.</a:t>
            </a:r>
          </a:p>
          <a:p>
            <a:r>
              <a:rPr lang="en-US" sz="1400" dirty="0"/>
              <a:t>The minimum transfer size is a /24.</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8</a:t>
            </a:fld>
            <a:endParaRPr lang="en-US" dirty="0"/>
          </a:p>
        </p:txBody>
      </p:sp>
    </p:spTree>
    <p:extLst>
      <p:ext uri="{BB962C8B-B14F-4D97-AF65-F5344CB8AC3E}">
        <p14:creationId xmlns:p14="http://schemas.microsoft.com/office/powerpoint/2010/main" val="2091852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2013-1 Appendix </a:t>
            </a:r>
            <a:r>
              <a:rPr lang="en-US" sz="3600" dirty="0" smtClean="0">
                <a:solidFill>
                  <a:srgbClr val="3056A4"/>
                </a:solidFill>
              </a:rPr>
              <a:t>–</a:t>
            </a:r>
            <a:r>
              <a:rPr lang="en-US" sz="3600" dirty="0" err="1" smtClean="0">
                <a:solidFill>
                  <a:srgbClr val="3056A4"/>
                </a:solidFill>
              </a:rPr>
              <a:t>NRPM</a:t>
            </a:r>
            <a:r>
              <a:rPr lang="en-US" sz="3600" dirty="0">
                <a:solidFill>
                  <a:srgbClr val="3056A4"/>
                </a:solidFill>
              </a:rPr>
              <a:t> 8.4 w/ </a:t>
            </a:r>
            <a:r>
              <a:rPr lang="en-US" sz="3600" dirty="0" smtClean="0">
                <a:solidFill>
                  <a:srgbClr val="3056A4"/>
                </a:solidFill>
              </a:rPr>
              <a:t>2013-1</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01336" y="714375"/>
            <a:ext cx="8758106" cy="5493477"/>
          </a:xfrm>
          <a:prstGeom prst="rect">
            <a:avLst/>
          </a:prstGeom>
        </p:spPr>
        <p:txBody>
          <a:bodyPr anchor="ctr">
            <a:noAutofit/>
          </a:bodyPr>
          <a:lstStyle/>
          <a:p>
            <a:pPr marL="0" indent="0">
              <a:buNone/>
            </a:pPr>
            <a:r>
              <a:rPr lang="en-US" sz="1400" b="1" dirty="0"/>
              <a:t>8.4. Inter-</a:t>
            </a:r>
            <a:r>
              <a:rPr lang="en-US" sz="1400" b="1" dirty="0" err="1"/>
              <a:t>RIR</a:t>
            </a:r>
            <a:r>
              <a:rPr lang="en-US" sz="1400" b="1" dirty="0"/>
              <a:t> Transfers to Specified Recipients</a:t>
            </a:r>
          </a:p>
          <a:p>
            <a:pPr marL="0" indent="0">
              <a:buNone/>
            </a:pPr>
            <a:r>
              <a:rPr lang="en-US" sz="1400" dirty="0"/>
              <a:t>Inter-regional transfers may take place only via </a:t>
            </a:r>
            <a:r>
              <a:rPr lang="en-US" sz="1400" dirty="0" err="1"/>
              <a:t>RIRs</a:t>
            </a:r>
            <a:r>
              <a:rPr lang="en-US" sz="1400" dirty="0"/>
              <a:t> who agree to the transfer and share reciprocal, compatible, needs-based policies.</a:t>
            </a:r>
          </a:p>
          <a:p>
            <a:pPr marL="0" indent="0">
              <a:buNone/>
            </a:pPr>
            <a:r>
              <a:rPr lang="en-US" sz="1400" dirty="0"/>
              <a:t>Conditions on source of the transfer:</a:t>
            </a:r>
          </a:p>
          <a:p>
            <a:r>
              <a:rPr lang="en-US" sz="1400" dirty="0"/>
              <a:t>The source entity must be the current rights holder of the IPv4 address resources or </a:t>
            </a:r>
            <a:r>
              <a:rPr lang="en-US" sz="1400" dirty="0" err="1"/>
              <a:t>ASNs</a:t>
            </a:r>
            <a:r>
              <a:rPr lang="en-US" sz="1400" dirty="0"/>
              <a:t> to be transferred, as recognized by the </a:t>
            </a:r>
            <a:r>
              <a:rPr lang="en-US" sz="1400" dirty="0" err="1"/>
              <a:t>RIR</a:t>
            </a:r>
            <a:r>
              <a:rPr lang="en-US" sz="1400" dirty="0"/>
              <a:t> responsible for the resources, and not be involved in any dispute as to the status of those resources.</a:t>
            </a:r>
            <a:endParaRPr lang="en-US" sz="1400" dirty="0" smtClean="0"/>
          </a:p>
          <a:p>
            <a:r>
              <a:rPr lang="en-US" sz="1400" dirty="0" smtClean="0"/>
              <a:t>Source entities outside of the </a:t>
            </a:r>
            <a:r>
              <a:rPr lang="en-US" sz="1400" dirty="0" err="1" smtClean="0"/>
              <a:t>ARIN</a:t>
            </a:r>
            <a:r>
              <a:rPr lang="en-US" sz="1400" dirty="0" smtClean="0"/>
              <a:t> region must meet any requirements defined by the </a:t>
            </a:r>
            <a:r>
              <a:rPr lang="en-US" sz="1400" dirty="0" err="1" smtClean="0"/>
              <a:t>RIR</a:t>
            </a:r>
            <a:r>
              <a:rPr lang="en-US" sz="1400" dirty="0" smtClean="0"/>
              <a:t> where the source entity holds the registration.</a:t>
            </a:r>
          </a:p>
          <a:p>
            <a:r>
              <a:rPr lang="en-US" sz="1400" dirty="0" smtClean="0"/>
              <a:t>Source </a:t>
            </a:r>
            <a:r>
              <a:rPr lang="en-US" sz="1400" dirty="0"/>
              <a:t>entities within the </a:t>
            </a:r>
            <a:r>
              <a:rPr lang="en-US" sz="1400" dirty="0" err="1"/>
              <a:t>ARIN</a:t>
            </a:r>
            <a:r>
              <a:rPr lang="en-US" sz="1400" dirty="0"/>
              <a:t> region will not be eligible to receive any further IPv4 address allocations or assignments from </a:t>
            </a:r>
            <a:r>
              <a:rPr lang="en-US" sz="1400" dirty="0" err="1"/>
              <a:t>ARIN</a:t>
            </a:r>
            <a:r>
              <a:rPr lang="en-US" sz="1400" dirty="0"/>
              <a:t> for a period of 12 months after a transfer approval, or until the exhaustion of </a:t>
            </a:r>
            <a:r>
              <a:rPr lang="en-US" sz="1400" dirty="0" err="1"/>
              <a:t>ARIN's</a:t>
            </a:r>
            <a:r>
              <a:rPr lang="en-US" sz="1400" dirty="0"/>
              <a:t> IPv4 space, whichever occurs first.</a:t>
            </a:r>
          </a:p>
          <a:p>
            <a:r>
              <a:rPr lang="en-US" sz="1400" dirty="0"/>
              <a:t>Source entities within the </a:t>
            </a:r>
            <a:r>
              <a:rPr lang="en-US" sz="1400" dirty="0" err="1"/>
              <a:t>ARIN</a:t>
            </a:r>
            <a:r>
              <a:rPr lang="en-US" sz="1400" dirty="0"/>
              <a:t> region must not have received a transfer, allocation, or assignment of that same resource type (IPv4 number resource or </a:t>
            </a:r>
            <a:r>
              <a:rPr lang="en-US" sz="1400" dirty="0" err="1"/>
              <a:t>ASN</a:t>
            </a:r>
            <a:r>
              <a:rPr lang="en-US" sz="1400" dirty="0"/>
              <a:t>) from </a:t>
            </a:r>
            <a:r>
              <a:rPr lang="en-US" sz="1400" dirty="0" err="1"/>
              <a:t>ARIN</a:t>
            </a:r>
            <a:r>
              <a:rPr lang="en-US" sz="1400" dirty="0"/>
              <a:t> for the 12 months prior to the approval of a transfer request. This restriction does not include </a:t>
            </a:r>
            <a:r>
              <a:rPr lang="en-US" sz="1400" dirty="0" err="1"/>
              <a:t>M&amp;A</a:t>
            </a:r>
            <a:r>
              <a:rPr lang="en-US" sz="1400" dirty="0"/>
              <a:t> transfers.</a:t>
            </a:r>
          </a:p>
          <a:p>
            <a:r>
              <a:rPr lang="en-US" sz="1400" dirty="0"/>
              <a:t>The minimum transfer size is a /24.</a:t>
            </a:r>
          </a:p>
          <a:p>
            <a:pPr marL="0" indent="0">
              <a:buNone/>
            </a:pPr>
            <a:r>
              <a:rPr lang="en-US" sz="1400" dirty="0"/>
              <a:t>Conditions on recipient of the transfer:</a:t>
            </a:r>
          </a:p>
          <a:p>
            <a:r>
              <a:rPr lang="en-US" sz="1400" dirty="0"/>
              <a:t>The conditions on a recipient outside of the </a:t>
            </a:r>
            <a:r>
              <a:rPr lang="en-US" sz="1400" dirty="0" err="1"/>
              <a:t>ARIN</a:t>
            </a:r>
            <a:r>
              <a:rPr lang="en-US" sz="1400" dirty="0"/>
              <a:t> region will be defined by the policies of the receiving </a:t>
            </a:r>
            <a:r>
              <a:rPr lang="en-US" sz="1400" dirty="0" err="1"/>
              <a:t>RIR</a:t>
            </a:r>
            <a:r>
              <a:rPr lang="en-US" sz="1400" dirty="0"/>
              <a:t>.</a:t>
            </a:r>
          </a:p>
          <a:p>
            <a:r>
              <a:rPr lang="en-US" sz="1400" dirty="0"/>
              <a:t>Recipients within the </a:t>
            </a:r>
            <a:r>
              <a:rPr lang="en-US" sz="1400" dirty="0" err="1"/>
              <a:t>ARIN</a:t>
            </a:r>
            <a:r>
              <a:rPr lang="en-US" sz="1400" dirty="0"/>
              <a:t> region will be subject to current </a:t>
            </a:r>
            <a:r>
              <a:rPr lang="en-US" sz="1400" dirty="0" err="1"/>
              <a:t>ARIN</a:t>
            </a:r>
            <a:r>
              <a:rPr lang="en-US" sz="1400" dirty="0"/>
              <a:t> policies and sign an </a:t>
            </a:r>
            <a:r>
              <a:rPr lang="en-US" sz="1400" dirty="0" err="1"/>
              <a:t>RSA</a:t>
            </a:r>
            <a:r>
              <a:rPr lang="en-US" sz="1400" dirty="0"/>
              <a:t> for the resources being received.</a:t>
            </a:r>
          </a:p>
          <a:p>
            <a:r>
              <a:rPr lang="en-US" sz="1400" dirty="0"/>
              <a:t>Recipients within the </a:t>
            </a:r>
            <a:r>
              <a:rPr lang="en-US" sz="1400" dirty="0" err="1"/>
              <a:t>ARIN</a:t>
            </a:r>
            <a:r>
              <a:rPr lang="en-US" sz="1400" dirty="0"/>
              <a:t> region must demonstrate the need for up to a 24-month supply of IPv4 address space.</a:t>
            </a:r>
          </a:p>
          <a:p>
            <a:r>
              <a:rPr lang="en-US" sz="1400" dirty="0"/>
              <a:t>The minimum transfer size is a /24.</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9</a:t>
            </a:fld>
            <a:endParaRPr lang="en-US" dirty="0"/>
          </a:p>
        </p:txBody>
      </p:sp>
    </p:spTree>
    <p:extLst>
      <p:ext uri="{BB962C8B-B14F-4D97-AF65-F5344CB8AC3E}">
        <p14:creationId xmlns:p14="http://schemas.microsoft.com/office/powerpoint/2010/main" val="20305989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TotalTime>
  <Words>1065</Words>
  <Application>Microsoft Macintosh PowerPoint</Application>
  <PresentationFormat>On-screen Show (4:3)</PresentationFormat>
  <Paragraphs>69</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 Theme</vt:lpstr>
      <vt:lpstr>2_Office Theme</vt:lpstr>
      <vt:lpstr>Recommended Draft Policy 2013-1 Section 8.4 Inter-RIR Transfer of ASNs</vt:lpstr>
      <vt:lpstr>2013-1 – Problem Statement</vt:lpstr>
      <vt:lpstr>2013-1 – Benefits</vt:lpstr>
      <vt:lpstr>2013-1 – Drawbacks</vt:lpstr>
      <vt:lpstr>2013-1 – Discussion questions</vt:lpstr>
      <vt:lpstr>2013-1 Appendix – Draft Policy Text</vt:lpstr>
      <vt:lpstr>2013-1 Appendix – AC assessment</vt:lpstr>
      <vt:lpstr>2013-1 Appendix – Current NRPM 8.4</vt:lpstr>
      <vt:lpstr>2013-1 Appendix –NRPM 8.4 w/ 2013-1</vt:lpstr>
      <vt:lpstr>Discussion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Jason Byrne</cp:lastModifiedBy>
  <cp:revision>92</cp:revision>
  <dcterms:created xsi:type="dcterms:W3CDTF">2010-08-12T13:39:46Z</dcterms:created>
  <dcterms:modified xsi:type="dcterms:W3CDTF">2013-10-14T19:33:42Z</dcterms:modified>
</cp:coreProperties>
</file>