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8" r:id="rId3"/>
    <p:sldId id="283" r:id="rId4"/>
    <p:sldId id="284" r:id="rId5"/>
    <p:sldId id="285" r:id="rId6"/>
    <p:sldId id="286" r:id="rId7"/>
    <p:sldId id="287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0" d="100"/>
          <a:sy n="90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10/24/12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30D9E6-9ABC-BA45-A46A-8E3E2E8F08EB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8D9E55E-AF14-6C4D-B37A-4A785D4447B7}" type="slidenum">
              <a:rPr lang="en-US" sz="1200"/>
              <a:pPr eaLnBrk="1" hangingPunct="1"/>
              <a:t>9</a:t>
            </a:fld>
            <a:endParaRPr lang="en-US" sz="1200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Normally, if someone is saying "I assigned this customer a /24 under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multi-homed customer policy", we would check route servers to verify that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customer is announcing the addresses from their own AS number and it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appears to have two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upstreams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A03CE-38E8-1642-9ADE-E2035FB1D0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6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45893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9966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503"/>
            <a:ext cx="8229600" cy="4240848"/>
          </a:xfr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0750"/>
            <a:ext cx="8229600" cy="5764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6" name="Picture 5" descr="Dallas_master_bckgrnd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6986" y="629936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330089" y="1396483"/>
            <a:ext cx="5400147" cy="27792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Policy Implementation </a:t>
            </a:r>
            <a:br>
              <a:rPr lang="en-US" sz="3600" dirty="0" smtClean="0"/>
            </a:br>
            <a:r>
              <a:rPr lang="en-US" sz="3600" dirty="0" smtClean="0"/>
              <a:t>&amp; Experience Report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614906" y="4175767"/>
            <a:ext cx="4785338" cy="1880633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Leslie Nobile</a:t>
            </a:r>
          </a:p>
          <a:p>
            <a:r>
              <a:rPr lang="en-US" sz="3000" dirty="0" smtClean="0"/>
              <a:t>Director, Registration Services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Reviewed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503"/>
            <a:ext cx="8229600" cy="4058530"/>
          </a:xfrm>
        </p:spPr>
        <p:txBody>
          <a:bodyPr/>
          <a:lstStyle/>
          <a:p>
            <a:r>
              <a:rPr lang="en-US" b="1" dirty="0" smtClean="0"/>
              <a:t>Efficient utilization </a:t>
            </a:r>
            <a:r>
              <a:rPr lang="en-US" dirty="0" smtClean="0"/>
              <a:t>(referenced in NRPM 4.2)</a:t>
            </a:r>
          </a:p>
          <a:p>
            <a:r>
              <a:rPr lang="en-US" b="1" dirty="0" smtClean="0"/>
              <a:t>Initial </a:t>
            </a:r>
            <a:r>
              <a:rPr lang="en-US" b="1" dirty="0" err="1" smtClean="0"/>
              <a:t>vs</a:t>
            </a:r>
            <a:r>
              <a:rPr lang="en-US" b="1" dirty="0" smtClean="0"/>
              <a:t> Additional allocation policies for legacy holders </a:t>
            </a:r>
            <a:r>
              <a:rPr lang="en-US" dirty="0" smtClean="0"/>
              <a:t>(initial and additional referenced </a:t>
            </a:r>
            <a:r>
              <a:rPr lang="en-US" dirty="0" smtClean="0"/>
              <a:t>in NRPM 4.2.2 and 4.2.4)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2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282" y="2424717"/>
            <a:ext cx="5372812" cy="220622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Efficient </a:t>
            </a:r>
            <a:r>
              <a:rPr lang="en-US" sz="4800" dirty="0" smtClean="0"/>
              <a:t>Utilization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3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856"/>
            <a:ext cx="8497529" cy="9002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Question for the Community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5159"/>
            <a:ext cx="8229600" cy="3703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I</a:t>
            </a:r>
            <a:r>
              <a:rPr lang="en-US" sz="4000" dirty="0" smtClean="0"/>
              <a:t>s </a:t>
            </a:r>
            <a:r>
              <a:rPr lang="en-US" sz="4000" dirty="0"/>
              <a:t>the use of IP addresses in bulk to avoid email filtering considered </a:t>
            </a:r>
            <a:r>
              <a:rPr lang="en-US" sz="4000" dirty="0" smtClean="0"/>
              <a:t>to be efficient use?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84013" y="6114962"/>
            <a:ext cx="543432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96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001741"/>
          </a:xfrm>
        </p:spPr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369"/>
            <a:ext cx="8229600" cy="47343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ARIN is receiving </a:t>
            </a:r>
            <a:r>
              <a:rPr lang="en-US" dirty="0"/>
              <a:t>requests from small and new email marketers for several thousand IP </a:t>
            </a:r>
            <a:r>
              <a:rPr lang="en-US" dirty="0" smtClean="0"/>
              <a:t>addresses</a:t>
            </a:r>
            <a:r>
              <a:rPr lang="en-US" dirty="0"/>
              <a:t> </a:t>
            </a:r>
            <a:r>
              <a:rPr lang="en-US" dirty="0" smtClean="0"/>
              <a:t>(or </a:t>
            </a:r>
            <a:r>
              <a:rPr lang="en-US" dirty="0"/>
              <a:t>more) based on:</a:t>
            </a:r>
          </a:p>
          <a:p>
            <a:pPr lvl="1"/>
            <a:r>
              <a:rPr lang="en-US" dirty="0"/>
              <a:t>Separate IP address per marketing campaign for IP based reputation</a:t>
            </a:r>
          </a:p>
          <a:p>
            <a:pPr lvl="1"/>
            <a:r>
              <a:rPr lang="en-US" dirty="0"/>
              <a:t>Limiting volume of email sent per IP address to avoid filtering</a:t>
            </a:r>
          </a:p>
          <a:p>
            <a:pPr lvl="1"/>
            <a:r>
              <a:rPr lang="en-US" dirty="0"/>
              <a:t>Rotating IP addresses to avoid </a:t>
            </a:r>
            <a:r>
              <a:rPr lang="en-US" dirty="0" smtClean="0"/>
              <a:t>filtering</a:t>
            </a:r>
          </a:p>
          <a:p>
            <a:r>
              <a:rPr lang="en-US" dirty="0" smtClean="0"/>
              <a:t>Yet many </a:t>
            </a:r>
            <a:r>
              <a:rPr lang="en-US" dirty="0"/>
              <a:t>legitimate email marketers send out a large amount of email using only several hundred IP addresses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successful marketing companies are able to run their entire business with only  a few hundred IP addresses, should ARIN accept numbering plans from the same types of organizations who plan to consume thousands of addresses in order to accomplish the same goal?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4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Staff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012"/>
            <a:ext cx="8229600" cy="44913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typically consider one IP address per device or customer to be acceptable, even if multiple customers per IP address are possible</a:t>
            </a:r>
          </a:p>
          <a:p>
            <a:r>
              <a:rPr lang="en-US" dirty="0" smtClean="0"/>
              <a:t>Although this may </a:t>
            </a:r>
            <a:r>
              <a:rPr lang="en-US" dirty="0"/>
              <a:t>not necessarily </a:t>
            </a:r>
            <a:r>
              <a:rPr lang="en-US" dirty="0" smtClean="0"/>
              <a:t>be efficient utilization, we have no policy basis to deny if indeed they will be utilized</a:t>
            </a:r>
          </a:p>
          <a:p>
            <a:r>
              <a:rPr lang="en-US" dirty="0" smtClean="0"/>
              <a:t>Is clearer guidance from the community possible with respect to IP address usage for bulk email?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5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71" y="1874182"/>
            <a:ext cx="8497529" cy="2857431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Initial </a:t>
            </a:r>
            <a:r>
              <a:rPr lang="en-US" sz="4800" dirty="0" err="1"/>
              <a:t>vs</a:t>
            </a:r>
            <a:r>
              <a:rPr lang="en-US" sz="4800" dirty="0"/>
              <a:t> Additional </a:t>
            </a:r>
            <a:r>
              <a:rPr lang="en-US" sz="4800" dirty="0" smtClean="0"/>
              <a:t>Allocation Policies </a:t>
            </a:r>
            <a:r>
              <a:rPr lang="en-US" sz="4800" dirty="0"/>
              <a:t>for </a:t>
            </a:r>
            <a:r>
              <a:rPr lang="en-US" sz="4800" dirty="0" smtClean="0"/>
              <a:t>Legacy Holders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9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801301" y="1675069"/>
            <a:ext cx="7696058" cy="419068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AU" sz="3840" dirty="0" smtClean="0">
                <a:latin typeface="Century Gothic" pitchFamily="-107" charset="0"/>
                <a:ea typeface="Century Gothic" pitchFamily="-107" charset="0"/>
                <a:cs typeface="Century Gothic" pitchFamily="-107" charset="0"/>
              </a:rPr>
              <a:t>Should a legacy space holder who comes to ARIN to request space for the first time be reviewed under the Initial policies or Additional Request policies ?</a:t>
            </a:r>
            <a:endParaRPr lang="en-US" sz="2880" dirty="0" smtClean="0">
              <a:latin typeface="Century Gothic" pitchFamily="-107" charset="0"/>
              <a:ea typeface="Century Gothic" pitchFamily="-107" charset="0"/>
              <a:cs typeface="Century Gothic" pitchFamily="-107" charset="0"/>
            </a:endParaRPr>
          </a:p>
          <a:p>
            <a:pPr>
              <a:defRPr/>
            </a:pPr>
            <a:endParaRPr lang="en-US" sz="2880" dirty="0" smtClean="0">
              <a:latin typeface="Century Gothic" pitchFamily="-107" charset="0"/>
              <a:ea typeface="Century Gothic" pitchFamily="-107" charset="0"/>
              <a:cs typeface="Century Gothic" pitchFamily="-107" charset="0"/>
            </a:endParaRPr>
          </a:p>
          <a:p>
            <a:pPr>
              <a:defRPr/>
            </a:pPr>
            <a:endParaRPr lang="en-US" sz="2300" dirty="0" smtClean="0">
              <a:latin typeface="Century Gothic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44524" y="592394"/>
            <a:ext cx="7852835" cy="108267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charset="0"/>
              </a:rPr>
              <a:t>Question for the Community</a:t>
            </a:r>
            <a:endParaRPr lang="en-US" dirty="0">
              <a:latin typeface="Century 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84013" y="6114962"/>
            <a:ext cx="543432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7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Existing policies do not provide any guidance in this area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9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Staff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503"/>
            <a:ext cx="8229600" cy="4240848"/>
          </a:xfrm>
        </p:spPr>
        <p:txBody>
          <a:bodyPr/>
          <a:lstStyle/>
          <a:p>
            <a:r>
              <a:rPr lang="en-US" dirty="0" smtClean="0"/>
              <a:t>If a legacy space holder comes to ARIN for the first time:</a:t>
            </a:r>
          </a:p>
          <a:p>
            <a:pPr lvl="1"/>
            <a:r>
              <a:rPr lang="en-US" dirty="0" smtClean="0"/>
              <a:t>They are </a:t>
            </a:r>
            <a:r>
              <a:rPr lang="en-US" dirty="0"/>
              <a:t>r</a:t>
            </a:r>
            <a:r>
              <a:rPr lang="en-US" dirty="0" smtClean="0"/>
              <a:t>eviewed under Initial allocation policies</a:t>
            </a:r>
          </a:p>
          <a:p>
            <a:pPr lvl="1"/>
            <a:r>
              <a:rPr lang="en-US" dirty="0" smtClean="0"/>
              <a:t>Legacy space is counted towards policy justification requirements</a:t>
            </a:r>
          </a:p>
          <a:p>
            <a:pPr lvl="1"/>
            <a:r>
              <a:rPr lang="en-US" dirty="0" smtClean="0"/>
              <a:t>All previous space must be 80% utilized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5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85" y="2418271"/>
            <a:ext cx="8497529" cy="1458932"/>
          </a:xfrm>
        </p:spPr>
        <p:txBody>
          <a:bodyPr/>
          <a:lstStyle/>
          <a:p>
            <a:pPr algn="ctr"/>
            <a:r>
              <a:rPr lang="en-US" dirty="0" smtClean="0"/>
              <a:t>Policy Implementation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31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880" y="1815503"/>
            <a:ext cx="8229600" cy="4286760"/>
          </a:xfrm>
        </p:spPr>
        <p:txBody>
          <a:bodyPr/>
          <a:lstStyle/>
          <a:p>
            <a:r>
              <a:rPr lang="en-US" dirty="0" smtClean="0"/>
              <a:t>An organization with legacy space may have efficiently used all of it, but still not qualify for an initial allocation:</a:t>
            </a:r>
          </a:p>
          <a:p>
            <a:pPr lvl="1"/>
            <a:r>
              <a:rPr lang="en-US" dirty="0" smtClean="0"/>
              <a:t>Multi-homed ISP has a /24  (policy requires at least a /23 to qualify)</a:t>
            </a:r>
          </a:p>
          <a:p>
            <a:pPr lvl="1"/>
            <a:r>
              <a:rPr lang="en-US" dirty="0" smtClean="0"/>
              <a:t>Single-homed ISP has a /21 (policy requires at least a /20 to qualify)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0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Reviewing under additional allocation policies would provide an advantage to legacy holders:</a:t>
            </a:r>
          </a:p>
          <a:p>
            <a:pPr lvl="1"/>
            <a:r>
              <a:rPr lang="en-US" dirty="0" smtClean="0"/>
              <a:t>Legacy /24 holder could qualify for a /22 by showing 80% utilization </a:t>
            </a:r>
          </a:p>
          <a:p>
            <a:pPr lvl="1"/>
            <a:r>
              <a:rPr lang="en-US" dirty="0" smtClean="0"/>
              <a:t>Yet an ISP with a provider assigned /24 would be unable to qualify for a /22 under any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6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 descr="question_button2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92" y="1176986"/>
            <a:ext cx="4543690" cy="449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8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935706" y="489338"/>
            <a:ext cx="4466181" cy="1214438"/>
          </a:xfrm>
        </p:spPr>
        <p:txBody>
          <a:bodyPr/>
          <a:lstStyle/>
          <a:p>
            <a:pPr algn="ctr"/>
            <a:r>
              <a:rPr lang="en-US" dirty="0">
                <a:latin typeface="Century Gothic" charset="0"/>
              </a:rPr>
              <a:t>Purpose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65442" y="1937739"/>
            <a:ext cx="7522221" cy="34845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  <a:latin typeface="Century Gothic" charset="0"/>
              </a:rPr>
              <a:t>Present a quick overview of recently </a:t>
            </a:r>
            <a:r>
              <a:rPr lang="en-US" b="1" dirty="0">
                <a:solidFill>
                  <a:srgbClr val="000000"/>
                </a:solidFill>
                <a:latin typeface="Century Gothic" charset="0"/>
              </a:rPr>
              <a:t>implemented policies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  <a:latin typeface="Century Gothic" charset="0"/>
              </a:rPr>
              <a:t>Provide relevant operational updates or statistics on existing policies</a:t>
            </a:r>
            <a:endParaRPr lang="en-US" b="1" dirty="0">
              <a:latin typeface="Century 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57200" y="6173787"/>
            <a:ext cx="620404" cy="36512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3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5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576254" y="461409"/>
            <a:ext cx="8229600" cy="937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entury Gothic" charset="0"/>
                <a:ea typeface="ＭＳ Ｐゴシック" charset="0"/>
                <a:cs typeface="Century Gothic" charset="0"/>
              </a:rPr>
              <a:t> Recently Implemented Policies</a:t>
            </a:r>
            <a:endParaRPr lang="en-US" sz="4000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en-US" sz="1800" dirty="0" smtClean="0">
              <a:latin typeface="Century Gothic" charset="0"/>
              <a:ea typeface="ＭＳ Ｐゴシック" charset="0"/>
              <a:cs typeface="Century Gothic" charset="0"/>
            </a:endParaRPr>
          </a:p>
          <a:p>
            <a:pPr marL="914400" lvl="2" indent="0">
              <a:lnSpc>
                <a:spcPct val="80000"/>
              </a:lnSpc>
              <a:buNone/>
            </a:pPr>
            <a:endParaRPr lang="en-US" sz="2000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lvl="2">
              <a:lnSpc>
                <a:spcPct val="80000"/>
              </a:lnSpc>
            </a:pPr>
            <a:endParaRPr lang="en-US" sz="2800" b="1" dirty="0">
              <a:latin typeface="Century Gothic" charset="0"/>
              <a:ea typeface="ＭＳ Ｐゴシック" charset="0"/>
              <a:cs typeface="Century Gothic" charset="0"/>
            </a:endParaRPr>
          </a:p>
          <a:p>
            <a:pPr lvl="2">
              <a:lnSpc>
                <a:spcPct val="80000"/>
              </a:lnSpc>
            </a:pPr>
            <a:endParaRPr lang="en-US" sz="2000" dirty="0">
              <a:latin typeface="Century Gothic" charset="0"/>
              <a:ea typeface="ＭＳ Ｐゴシック" charset="0"/>
              <a:cs typeface="Century Gothic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254" y="1398809"/>
            <a:ext cx="79063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Century Gothic"/>
                <a:cs typeface="Century Gothic"/>
              </a:rPr>
              <a:t>ARIN-2011-</a:t>
            </a:r>
            <a:r>
              <a:rPr lang="en-US" sz="2400" b="1" dirty="0" smtClean="0">
                <a:latin typeface="Century Gothic"/>
                <a:cs typeface="Century Gothic"/>
              </a:rPr>
              <a:t>1</a:t>
            </a:r>
            <a:r>
              <a:rPr lang="en-US" sz="2400" b="1" dirty="0">
                <a:latin typeface="Century Gothic"/>
                <a:cs typeface="Century Gothic"/>
              </a:rPr>
              <a:t> </a:t>
            </a:r>
            <a:r>
              <a:rPr lang="en-US" sz="2400" b="1" dirty="0" smtClean="0">
                <a:latin typeface="Century Gothic"/>
                <a:cs typeface="Century Gothic"/>
              </a:rPr>
              <a:t>“ARIN </a:t>
            </a:r>
            <a:r>
              <a:rPr lang="en-US" sz="2400" b="1" dirty="0">
                <a:latin typeface="Century Gothic"/>
                <a:cs typeface="Century Gothic"/>
              </a:rPr>
              <a:t>Inter-RIR </a:t>
            </a:r>
            <a:r>
              <a:rPr lang="en-US" sz="2400" b="1" dirty="0" smtClean="0">
                <a:latin typeface="Century Gothic"/>
                <a:cs typeface="Century Gothic"/>
              </a:rPr>
              <a:t>Transfers” on July 31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entury Gothic"/>
                <a:cs typeface="Century Gothic"/>
              </a:rPr>
              <a:t>Inter</a:t>
            </a:r>
            <a:r>
              <a:rPr lang="en-US" sz="2400" dirty="0">
                <a:latin typeface="Century Gothic"/>
                <a:cs typeface="Century Gothic"/>
              </a:rPr>
              <a:t>-regional transfers may take place </a:t>
            </a:r>
            <a:r>
              <a:rPr lang="en-US" sz="2400" dirty="0" smtClean="0">
                <a:latin typeface="Century Gothic"/>
                <a:cs typeface="Century Gothic"/>
              </a:rPr>
              <a:t>between </a:t>
            </a:r>
            <a:r>
              <a:rPr lang="en-US" sz="2400" dirty="0">
                <a:latin typeface="Century Gothic"/>
                <a:cs typeface="Century Gothic"/>
              </a:rPr>
              <a:t>RIRs who agree to the transfer and share reciprocal, compatible, needs-based </a:t>
            </a:r>
            <a:r>
              <a:rPr lang="en-US" sz="2400" dirty="0" smtClean="0">
                <a:latin typeface="Century Gothic"/>
                <a:cs typeface="Century Gothic"/>
              </a:rPr>
              <a:t>policies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Century Gothic"/>
                <a:cs typeface="Century Gothic"/>
              </a:rPr>
              <a:t>ARIN-2012-1 “Clarifying Requirements for IPv4 Transfers</a:t>
            </a:r>
            <a:r>
              <a:rPr lang="en-US" sz="2400" b="1" dirty="0" smtClean="0">
                <a:latin typeface="Century Gothic"/>
                <a:cs typeface="Century Gothic"/>
              </a:rPr>
              <a:t>” on July 31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entury Gothic"/>
                <a:cs typeface="Century Gothic"/>
              </a:rPr>
              <a:t>Added criteria to prevent “flipping” of IPv4 space during an 8.3 transfer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latin typeface="Century Gothic"/>
                <a:cs typeface="Century Gothic"/>
              </a:rPr>
              <a:t>ARIN</a:t>
            </a:r>
            <a:r>
              <a:rPr lang="en-US" sz="2400" b="1" dirty="0">
                <a:latin typeface="Century Gothic"/>
                <a:cs typeface="Century Gothic"/>
              </a:rPr>
              <a:t>-2012-</a:t>
            </a:r>
            <a:r>
              <a:rPr lang="en-US" sz="2400" b="1" dirty="0" smtClean="0">
                <a:latin typeface="Century Gothic"/>
                <a:cs typeface="Century Gothic"/>
              </a:rPr>
              <a:t>3</a:t>
            </a:r>
            <a:r>
              <a:rPr lang="en-US" sz="2400" b="1" dirty="0">
                <a:latin typeface="Century Gothic"/>
                <a:cs typeface="Century Gothic"/>
              </a:rPr>
              <a:t> </a:t>
            </a:r>
            <a:r>
              <a:rPr lang="en-US" sz="2400" b="1" dirty="0" smtClean="0">
                <a:latin typeface="Century Gothic"/>
                <a:cs typeface="Century Gothic"/>
              </a:rPr>
              <a:t>“ASN Transfers” on July 31</a:t>
            </a:r>
            <a:endParaRPr lang="en-US" sz="2400" dirty="0">
              <a:latin typeface="Century Gothic"/>
              <a:cs typeface="Century Gothic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Century Gothic"/>
                <a:cs typeface="Century Gothic"/>
              </a:rPr>
              <a:t>Added </a:t>
            </a:r>
            <a:r>
              <a:rPr lang="en-US" sz="2400" dirty="0">
                <a:latin typeface="Century Gothic"/>
                <a:cs typeface="Century Gothic"/>
              </a:rPr>
              <a:t>ASNs to “8.3. Transfers between Specified Recipients within the ARIN </a:t>
            </a:r>
            <a:r>
              <a:rPr lang="en-US" sz="2400" dirty="0" smtClean="0">
                <a:latin typeface="Century Gothic"/>
                <a:cs typeface="Century Gothic"/>
              </a:rPr>
              <a:t>Region”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Century Gothic"/>
              <a:cs typeface="Century Gothic"/>
            </a:endParaRPr>
          </a:p>
          <a:p>
            <a:endParaRPr lang="en-US" sz="1600" dirty="0" smtClean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2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NRPM 8.3 and 8.4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inter-RIR transfer was successfully completed on October 9, 2012</a:t>
            </a:r>
          </a:p>
          <a:p>
            <a:pPr lvl="1"/>
            <a:r>
              <a:rPr lang="en-US" dirty="0" smtClean="0"/>
              <a:t>/24 went to a company in Australia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inter-</a:t>
            </a:r>
            <a:r>
              <a:rPr lang="en-US" dirty="0" err="1" smtClean="0"/>
              <a:t>rir</a:t>
            </a:r>
            <a:r>
              <a:rPr lang="en-US" dirty="0" smtClean="0"/>
              <a:t> transfer in progress</a:t>
            </a:r>
          </a:p>
          <a:p>
            <a:r>
              <a:rPr lang="en-US" dirty="0" smtClean="0"/>
              <a:t>2 ASNs have been transferred under NRPM 8.3 since the policy was implemented in July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1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plementation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6" y="1344119"/>
            <a:ext cx="6489409" cy="4736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IPv6 ISP Block Sizes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1273" y="526521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* Since new policy implemented 9/27/2011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06" y="1204111"/>
            <a:ext cx="6489409" cy="4736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IPv6 End User Block Sizes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427" y="5159369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* Since new policy implemented on 3/16/2011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1434" y="6299363"/>
            <a:ext cx="717091" cy="365125"/>
          </a:xfrm>
        </p:spPr>
        <p:txBody>
          <a:bodyPr/>
          <a:lstStyle/>
          <a:p>
            <a:fld id="{8A2B4DF6-1818-B940-8E30-590D998D27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2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18" y="2219238"/>
            <a:ext cx="8497529" cy="1458932"/>
          </a:xfrm>
        </p:spPr>
        <p:txBody>
          <a:bodyPr/>
          <a:lstStyle/>
          <a:p>
            <a:pPr algn="ctr"/>
            <a:r>
              <a:rPr lang="en-US" dirty="0" smtClean="0"/>
              <a:t>Policy Experience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2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idx="1"/>
          </p:nvPr>
        </p:nvSpPr>
        <p:spPr>
          <a:xfrm>
            <a:off x="555029" y="1537463"/>
            <a:ext cx="7532127" cy="4244732"/>
          </a:xfrm>
        </p:spPr>
        <p:txBody>
          <a:bodyPr>
            <a:no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2800" b="1" dirty="0">
                <a:latin typeface="Century Gothic" charset="0"/>
              </a:rPr>
              <a:t>Review existing policies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>
                <a:latin typeface="Century Gothic" charset="0"/>
                <a:cs typeface="Century Gothic" charset="0"/>
              </a:rPr>
              <a:t>Ambiguous text/Inconsistencies/Gaps/Effectiveness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800" b="1" dirty="0">
                <a:latin typeface="Century Gothic" charset="0"/>
              </a:rPr>
              <a:t>Identify areas where new or modified policy may be needed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z="2000" dirty="0">
                <a:latin typeface="Century Gothic" charset="0"/>
                <a:cs typeface="Century Gothic" charset="0"/>
              </a:rPr>
              <a:t>Operational experience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sz="2000" dirty="0">
                <a:latin typeface="Century Gothic" charset="0"/>
                <a:cs typeface="Century Gothic" charset="0"/>
              </a:rPr>
              <a:t>Customer feedback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800" b="1" dirty="0" smtClean="0">
                <a:latin typeface="Century Gothic" charset="0"/>
              </a:rPr>
              <a:t>Provide </a:t>
            </a:r>
            <a:r>
              <a:rPr lang="en-US" sz="2800" b="1" dirty="0">
                <a:latin typeface="Century Gothic" charset="0"/>
              </a:rPr>
              <a:t>feedback to </a:t>
            </a:r>
            <a:r>
              <a:rPr lang="en-US" sz="2800" b="1" dirty="0" smtClean="0">
                <a:latin typeface="Century Gothic" charset="0"/>
              </a:rPr>
              <a:t>community and make recommendations when appropriate </a:t>
            </a:r>
            <a:endParaRPr lang="en-US" sz="2800" b="1" dirty="0">
              <a:latin typeface="Century Gothic" charset="0"/>
            </a:endParaRPr>
          </a:p>
          <a:p>
            <a:pPr marL="0" indent="0" eaLnBrk="1" hangingPunct="1">
              <a:spcAft>
                <a:spcPts val="600"/>
              </a:spcAft>
              <a:buFont typeface="Arial" charset="0"/>
              <a:buNone/>
              <a:defRPr/>
            </a:pPr>
            <a:r>
              <a:rPr lang="en-US" sz="2800" dirty="0" smtClean="0">
                <a:latin typeface="Century Gothic" charset="0"/>
              </a:rPr>
              <a:t>    </a:t>
            </a:r>
            <a:endParaRPr lang="en-US" sz="2800" dirty="0">
              <a:latin typeface="Century Gothic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5030" y="484894"/>
            <a:ext cx="6685207" cy="784225"/>
          </a:xfrm>
        </p:spPr>
        <p:txBody>
          <a:bodyPr/>
          <a:lstStyle/>
          <a:p>
            <a:pPr eaLnBrk="1" hangingPunct="1"/>
            <a:r>
              <a:rPr lang="en-US" dirty="0">
                <a:latin typeface="Century Gothic" charset="0"/>
              </a:rPr>
              <a:t>Purpose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84013" y="6114962"/>
            <a:ext cx="543432" cy="482775"/>
          </a:xfrm>
          <a:prstGeom prst="rect">
            <a:avLst/>
          </a:prstGeom>
        </p:spPr>
        <p:txBody>
          <a:bodyPr/>
          <a:lstStyle/>
          <a:p>
            <a:fld id="{AF30A753-F8FB-2347-AFA5-F3BA184B92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5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754</Words>
  <Application>Microsoft Macintosh PowerPoint</Application>
  <PresentationFormat>On-screen Show (4:3)</PresentationFormat>
  <Paragraphs>101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Policy Implementation  &amp; Experience Report</vt:lpstr>
      <vt:lpstr>Policy Implementation Report</vt:lpstr>
      <vt:lpstr>Purpose</vt:lpstr>
      <vt:lpstr> Recently Implemented Policies</vt:lpstr>
      <vt:lpstr>NRPM 8.3 and 8.4 Transfers</vt:lpstr>
      <vt:lpstr>IPv6 ISP Block Sizes</vt:lpstr>
      <vt:lpstr>IPv6 End User Block Sizes</vt:lpstr>
      <vt:lpstr>Policy Experience Report</vt:lpstr>
      <vt:lpstr>Purpose</vt:lpstr>
      <vt:lpstr>Policies Reviewed</vt:lpstr>
      <vt:lpstr>Efficient Utilization </vt:lpstr>
      <vt:lpstr> Question for the Community </vt:lpstr>
      <vt:lpstr>Problem Statement</vt:lpstr>
      <vt:lpstr>Problem Statement (cont’d)</vt:lpstr>
      <vt:lpstr>Current Staff Practice</vt:lpstr>
      <vt:lpstr>Initial vs Additional Allocation Policies for Legacy Holders </vt:lpstr>
      <vt:lpstr>Question for the Community</vt:lpstr>
      <vt:lpstr>Problem Statement</vt:lpstr>
      <vt:lpstr>Current Staff Practice</vt:lpstr>
      <vt:lpstr>Issues</vt:lpstr>
      <vt:lpstr>Issues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administrator</cp:lastModifiedBy>
  <cp:revision>58</cp:revision>
  <dcterms:created xsi:type="dcterms:W3CDTF">2010-08-12T13:39:46Z</dcterms:created>
  <dcterms:modified xsi:type="dcterms:W3CDTF">2012-10-24T22:24:53Z</dcterms:modified>
</cp:coreProperties>
</file>