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5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4B5B4-79AB-4FFC-A85B-7AB8698EF45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C8D4A-F4D3-427D-82C2-27014100C8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4B5B4-79AB-4FFC-A85B-7AB8698EF450}" type="datetimeFigureOut">
              <a:rPr lang="en-US" smtClean="0"/>
              <a:pPr/>
              <a:t>10/23/2012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C8D4A-F4D3-427D-82C2-27014100C8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Text</a:t>
            </a:r>
            <a:endParaRPr lang="en-US" dirty="0"/>
          </a:p>
        </p:txBody>
      </p:sp>
      <p:sp>
        <p:nvSpPr>
          <p:cNvPr id="3" name="Content Placeholder 2"/>
          <p:cNvSpPr>
            <a:spLocks noGrp="1"/>
          </p:cNvSpPr>
          <p:nvPr>
            <p:ph idx="1"/>
          </p:nvPr>
        </p:nvSpPr>
        <p:spPr/>
        <p:txBody>
          <a:bodyPr>
            <a:normAutofit fontScale="47500" lnSpcReduction="20000"/>
          </a:bodyPr>
          <a:lstStyle/>
          <a:p>
            <a:r>
              <a:rPr lang="en-US" dirty="0"/>
              <a:t>Insert new section to NRPM to read as follows:</a:t>
            </a:r>
          </a:p>
          <a:p>
            <a:pPr>
              <a:buNone/>
            </a:pPr>
            <a:r>
              <a:rPr lang="en-US" dirty="0"/>
              <a:t> </a:t>
            </a:r>
          </a:p>
          <a:p>
            <a:r>
              <a:rPr lang="en-US" dirty="0"/>
              <a:t>4.2.3.8 </a:t>
            </a:r>
            <a:r>
              <a:rPr lang="en-US" dirty="0" smtClean="0"/>
              <a:t> IP </a:t>
            </a:r>
            <a:r>
              <a:rPr lang="en-US" dirty="0"/>
              <a:t>addresses reassigned by an ISP to an incumbent cable operator for use with Third Party Internet Access (TPIA) will be counted as fully used once they are assigned to equipment by the underlying cable carrier provided they meet the following </a:t>
            </a:r>
            <a:r>
              <a:rPr lang="en-US" dirty="0" smtClean="0"/>
              <a:t>requirements</a:t>
            </a:r>
            <a:endParaRPr lang="en-US" dirty="0"/>
          </a:p>
          <a:p>
            <a:pPr>
              <a:buNone/>
            </a:pPr>
            <a:endParaRPr lang="en-US" dirty="0"/>
          </a:p>
          <a:p>
            <a:r>
              <a:rPr lang="en-US" dirty="0"/>
              <a:t>* initial assignments to each piece of hardware represent the smallest subnet reasonably required to deploy service to the customer base served by the </a:t>
            </a:r>
            <a:r>
              <a:rPr lang="en-US" dirty="0" smtClean="0"/>
              <a:t>hardware</a:t>
            </a:r>
          </a:p>
          <a:p>
            <a:pPr>
              <a:buNone/>
            </a:pPr>
            <a:r>
              <a:rPr lang="en-US" dirty="0"/>
              <a:t> </a:t>
            </a:r>
          </a:p>
          <a:p>
            <a:r>
              <a:rPr lang="en-US" dirty="0"/>
              <a:t>* additional assignments to each piece of hardware are made only when all previous assignments to that specific piece of hardware are at least 80% used and represent a three month supply</a:t>
            </a:r>
          </a:p>
          <a:p>
            <a:pPr>
              <a:buNone/>
            </a:pPr>
            <a:r>
              <a:rPr lang="en-US" dirty="0"/>
              <a:t> </a:t>
            </a:r>
          </a:p>
          <a:p>
            <a:r>
              <a:rPr lang="en-US" dirty="0"/>
              <a:t>* IP allocations issued through 4.2.3.8 are non-transferable via </a:t>
            </a:r>
            <a:r>
              <a:rPr lang="en-US" dirty="0" smtClean="0"/>
              <a:t>section 8.3 </a:t>
            </a:r>
            <a:r>
              <a:rPr lang="en-US" dirty="0"/>
              <a:t>and section 8.4 for a period of 36 months. In the case of a </a:t>
            </a:r>
            <a:r>
              <a:rPr lang="en-US" dirty="0" smtClean="0"/>
              <a:t>section 8.2 </a:t>
            </a:r>
            <a:r>
              <a:rPr lang="en-US" dirty="0"/>
              <a:t>transfer the IP assignment must be utilized for the same purpose or needs based justification at a rate consistent with intended use.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447799"/>
          </a:xfrm>
        </p:spPr>
        <p:txBody>
          <a:bodyPr/>
          <a:lstStyle/>
          <a:p>
            <a:r>
              <a:rPr lang="en-US" dirty="0" smtClean="0"/>
              <a:t>Problem Statement</a:t>
            </a:r>
            <a:endParaRPr lang="en-US" dirty="0"/>
          </a:p>
        </p:txBody>
      </p:sp>
      <p:sp>
        <p:nvSpPr>
          <p:cNvPr id="3" name="Subtitle 2"/>
          <p:cNvSpPr>
            <a:spLocks noGrp="1"/>
          </p:cNvSpPr>
          <p:nvPr>
            <p:ph type="subTitle" idx="1"/>
          </p:nvPr>
        </p:nvSpPr>
        <p:spPr>
          <a:xfrm>
            <a:off x="609600" y="1828800"/>
            <a:ext cx="8305800" cy="4495800"/>
          </a:xfrm>
        </p:spPr>
        <p:txBody>
          <a:bodyPr>
            <a:normAutofit fontScale="77500" lnSpcReduction="20000"/>
          </a:bodyPr>
          <a:lstStyle/>
          <a:p>
            <a:r>
              <a:rPr lang="en-US" dirty="0" smtClean="0">
                <a:solidFill>
                  <a:schemeClr val="tx1"/>
                </a:solidFill>
              </a:rPr>
              <a:t>Third Party Internet Access (TPIA) Providers are not able to receive subsequent allocations due to existing policy.</a:t>
            </a:r>
          </a:p>
          <a:p>
            <a:endParaRPr lang="en-US" dirty="0">
              <a:solidFill>
                <a:schemeClr val="tx1"/>
              </a:solidFill>
            </a:endParaRPr>
          </a:p>
          <a:p>
            <a:r>
              <a:rPr lang="en-US" dirty="0">
                <a:solidFill>
                  <a:schemeClr val="tx1"/>
                </a:solidFill>
              </a:rPr>
              <a:t>A</a:t>
            </a:r>
            <a:r>
              <a:rPr lang="en-US" dirty="0" smtClean="0">
                <a:solidFill>
                  <a:schemeClr val="tx1"/>
                </a:solidFill>
              </a:rPr>
              <a:t>ccess to Incumbent Cable networks are regulated in Canada.</a:t>
            </a:r>
            <a:endParaRPr lang="en-US" dirty="0">
              <a:solidFill>
                <a:schemeClr val="tx1"/>
              </a:solidFill>
            </a:endParaRPr>
          </a:p>
          <a:p>
            <a:endParaRPr lang="en-US" dirty="0" smtClean="0">
              <a:solidFill>
                <a:schemeClr val="tx1"/>
              </a:solidFill>
            </a:endParaRPr>
          </a:p>
          <a:p>
            <a:r>
              <a:rPr lang="en-US" dirty="0" smtClean="0">
                <a:solidFill>
                  <a:schemeClr val="tx1"/>
                </a:solidFill>
              </a:rPr>
              <a:t>The TPIA provider provides address space to the incumbent to be assigned over the Incumbent foot print. The TPIA Providers do not have control of the assignments. </a:t>
            </a:r>
          </a:p>
          <a:p>
            <a:endParaRPr lang="en-US" dirty="0">
              <a:solidFill>
                <a:schemeClr val="tx1"/>
              </a:solidFill>
            </a:endParaRPr>
          </a:p>
          <a:p>
            <a:r>
              <a:rPr lang="en-US" dirty="0" smtClean="0">
                <a:solidFill>
                  <a:schemeClr val="tx1"/>
                </a:solidFill>
              </a:rPr>
              <a:t>Once a serving area is full and subsequent allocations are requested it is likely that the over-all utilization rate is below policy guidelines.</a:t>
            </a: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This policy will help to increase the overall utilization rate of TPIA Providers.</a:t>
            </a:r>
          </a:p>
          <a:p>
            <a:r>
              <a:rPr lang="en-US" dirty="0" smtClean="0"/>
              <a:t>It resolves an immediate issue for the TPIA Providers that are being denied resources.</a:t>
            </a:r>
          </a:p>
          <a:p>
            <a:r>
              <a:rPr lang="en-US" dirty="0" smtClean="0"/>
              <a:t>It is generic enough to be used across the region.</a:t>
            </a:r>
          </a:p>
          <a:p>
            <a:r>
              <a:rPr lang="en-US" dirty="0" smtClean="0"/>
              <a:t>It would increase overall utilization over time.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t>Drawbacks</a:t>
            </a:r>
            <a:endParaRPr lang="en-US" dirty="0"/>
          </a:p>
        </p:txBody>
      </p:sp>
      <p:sp>
        <p:nvSpPr>
          <p:cNvPr id="3" name="Subtitle 2"/>
          <p:cNvSpPr>
            <a:spLocks noGrp="1"/>
          </p:cNvSpPr>
          <p:nvPr>
            <p:ph type="subTitle" idx="1"/>
          </p:nvPr>
        </p:nvSpPr>
        <p:spPr>
          <a:xfrm>
            <a:off x="457200" y="1447800"/>
            <a:ext cx="8305800" cy="4191000"/>
          </a:xfrm>
        </p:spPr>
        <p:txBody>
          <a:bodyPr>
            <a:normAutofit lnSpcReduction="10000"/>
          </a:bodyPr>
          <a:lstStyle/>
          <a:p>
            <a:endParaRPr lang="en-US" dirty="0" smtClean="0">
              <a:solidFill>
                <a:schemeClr val="tx1"/>
              </a:solidFill>
            </a:endParaRPr>
          </a:p>
          <a:p>
            <a:r>
              <a:rPr lang="en-US" dirty="0" smtClean="0">
                <a:solidFill>
                  <a:schemeClr val="tx1"/>
                </a:solidFill>
              </a:rPr>
              <a:t>The policy would allow for subsequent allocations to TPIA Providers below the 50 percent overall threshold currently in the cable policy.</a:t>
            </a:r>
          </a:p>
          <a:p>
            <a:endParaRPr lang="en-US" dirty="0">
              <a:solidFill>
                <a:schemeClr val="tx1"/>
              </a:solidFill>
            </a:endParaRPr>
          </a:p>
          <a:p>
            <a:r>
              <a:rPr lang="en-US" dirty="0" smtClean="0">
                <a:solidFill>
                  <a:schemeClr val="tx1"/>
                </a:solidFill>
              </a:rPr>
              <a:t>It adds requirements that limit the ability to transfer the resources via 8.3 or 8.4.</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187</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Policy Text</vt:lpstr>
      <vt:lpstr>Problem Statement</vt:lpstr>
      <vt:lpstr>Benefits</vt:lpstr>
      <vt:lpstr>Drawbacks</vt:lpstr>
      <vt:lpstr>Discussion?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Text</dc:title>
  <dc:creator>Kevin Blumberg</dc:creator>
  <cp:lastModifiedBy>Kevin Blumberg</cp:lastModifiedBy>
  <cp:revision>2</cp:revision>
  <dcterms:created xsi:type="dcterms:W3CDTF">2012-10-23T17:54:39Z</dcterms:created>
  <dcterms:modified xsi:type="dcterms:W3CDTF">2012-10-23T18:14:28Z</dcterms:modified>
</cp:coreProperties>
</file>