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149" r:id="rId1"/>
  </p:sldMasterIdLst>
  <p:notesMasterIdLst>
    <p:notesMasterId r:id="rId15"/>
  </p:notesMasterIdLst>
  <p:handoutMasterIdLst>
    <p:handoutMasterId r:id="rId16"/>
  </p:handoutMasterIdLst>
  <p:sldIdLst>
    <p:sldId id="358" r:id="rId2"/>
    <p:sldId id="369" r:id="rId3"/>
    <p:sldId id="359" r:id="rId4"/>
    <p:sldId id="370" r:id="rId5"/>
    <p:sldId id="371" r:id="rId6"/>
    <p:sldId id="366" r:id="rId7"/>
    <p:sldId id="372" r:id="rId8"/>
    <p:sldId id="360" r:id="rId9"/>
    <p:sldId id="363" r:id="rId10"/>
    <p:sldId id="365" r:id="rId11"/>
    <p:sldId id="367" r:id="rId12"/>
    <p:sldId id="368" r:id="rId13"/>
    <p:sldId id="328" r:id="rId14"/>
  </p:sldIdLst>
  <p:sldSz cx="9906000" cy="6858000" type="A4"/>
  <p:notesSz cx="6858000" cy="9144000"/>
  <p:defaultTextStyle>
    <a:defPPr>
      <a:defRPr lang="en-US"/>
    </a:defPPr>
    <a:lvl1pPr algn="l" defTabSz="47783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77838" indent="-20638" algn="l" defTabSz="47783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57263" indent="-42863" algn="l" defTabSz="47783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436688" indent="-65088" algn="l" defTabSz="47783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914525" indent="-85725" algn="l" defTabSz="47783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AF0"/>
    <a:srgbClr val="ECC521"/>
    <a:srgbClr val="E5E500"/>
    <a:srgbClr val="FF00FF"/>
    <a:srgbClr val="333333"/>
    <a:srgbClr val="FFA645"/>
    <a:srgbClr val="808000"/>
    <a:srgbClr val="D5D0AB"/>
    <a:srgbClr val="CDC39A"/>
    <a:srgbClr val="A7A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96" autoAdjust="0"/>
  </p:normalViewPr>
  <p:slideViewPr>
    <p:cSldViewPr snapToGrid="0" snapToObjects="1">
      <p:cViewPr>
        <p:scale>
          <a:sx n="85" d="100"/>
          <a:sy n="85" d="100"/>
        </p:scale>
        <p:origin x="-1360" y="-3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16"/>
    </p:cViewPr>
  </p:sorterViewPr>
  <p:notesViewPr>
    <p:cSldViewPr snapToGrid="0" snapToObjects="1">
      <p:cViewPr>
        <p:scale>
          <a:sx n="170" d="100"/>
          <a:sy n="170" d="100"/>
        </p:scale>
        <p:origin x="-1280" y="35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EB:Users:byaru:Downloads:text_ipv4_yearly%20(1)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EB:Users:byaru:Downloads:text_ipv4_yearly%20(1)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EB:Users:byaru:Downloads:text_ipv6_country_dist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EB:Users:byaru:Downloads:text_ipv6_country_dist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'text_ipv4_yearly (1).csv'!$B$3:$AD$3</c:f>
              <c:numCache>
                <c:formatCode>General</c:formatCode>
                <c:ptCount val="29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</c:numCache>
            </c:numRef>
          </c:cat>
          <c:val>
            <c:numRef>
              <c:f>'text_ipv4_yearly (1).csv'!$B$8:$AD$8</c:f>
              <c:numCache>
                <c:formatCode>General</c:formatCode>
                <c:ptCount val="29"/>
                <c:pt idx="0">
                  <c:v>164096.0</c:v>
                </c:pt>
                <c:pt idx="1">
                  <c:v>164096.0</c:v>
                </c:pt>
                <c:pt idx="2">
                  <c:v>164096.0</c:v>
                </c:pt>
                <c:pt idx="3">
                  <c:v>164096.0</c:v>
                </c:pt>
                <c:pt idx="4">
                  <c:v>164352.0</c:v>
                </c:pt>
                <c:pt idx="5">
                  <c:v>230144.0</c:v>
                </c:pt>
                <c:pt idx="6">
                  <c:v>370432.0</c:v>
                </c:pt>
                <c:pt idx="7">
                  <c:v>1.028352E6</c:v>
                </c:pt>
                <c:pt idx="8">
                  <c:v>2.421504E6</c:v>
                </c:pt>
                <c:pt idx="9">
                  <c:v>5.21088E6</c:v>
                </c:pt>
                <c:pt idx="10">
                  <c:v>6.683648E6</c:v>
                </c:pt>
                <c:pt idx="11">
                  <c:v>8.336384E6</c:v>
                </c:pt>
                <c:pt idx="12">
                  <c:v>8.883968E6</c:v>
                </c:pt>
                <c:pt idx="13">
                  <c:v>8.933376E6</c:v>
                </c:pt>
                <c:pt idx="14">
                  <c:v>9.048064E6</c:v>
                </c:pt>
                <c:pt idx="15">
                  <c:v>9.097216E6</c:v>
                </c:pt>
                <c:pt idx="16">
                  <c:v>9.60512E6</c:v>
                </c:pt>
                <c:pt idx="17">
                  <c:v>9.959424E6</c:v>
                </c:pt>
                <c:pt idx="18">
                  <c:v>1.014528E7</c:v>
                </c:pt>
                <c:pt idx="19">
                  <c:v>1.0331136E7</c:v>
                </c:pt>
                <c:pt idx="20">
                  <c:v>1.0812672E7</c:v>
                </c:pt>
                <c:pt idx="21">
                  <c:v>1.1758848E7</c:v>
                </c:pt>
                <c:pt idx="22">
                  <c:v>1.4402048E7</c:v>
                </c:pt>
                <c:pt idx="23">
                  <c:v>1.9933952E7</c:v>
                </c:pt>
                <c:pt idx="24">
                  <c:v>2.148608E7</c:v>
                </c:pt>
                <c:pt idx="25">
                  <c:v>2.7396608E7</c:v>
                </c:pt>
                <c:pt idx="26">
                  <c:v>3.5847936E7</c:v>
                </c:pt>
                <c:pt idx="27">
                  <c:v>4.5009664E7</c:v>
                </c:pt>
                <c:pt idx="28">
                  <c:v>4.9805568E7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235352"/>
        <c:axId val="2125238360"/>
      </c:lineChart>
      <c:catAx>
        <c:axId val="212523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2125238360"/>
        <c:crosses val="autoZero"/>
        <c:auto val="1"/>
        <c:lblAlgn val="ctr"/>
        <c:lblOffset val="100"/>
        <c:noMultiLvlLbl val="0"/>
      </c:catAx>
      <c:valAx>
        <c:axId val="2125238360"/>
        <c:scaling>
          <c:orientation val="minMax"/>
          <c:max val="5.0E7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2125235352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sz="1400">
                      <a:solidFill>
                        <a:srgbClr val="FF0000"/>
                      </a:solidFill>
                    </a:rPr>
                    <a:t>Million</a:t>
                  </a:r>
                  <a:r>
                    <a:rPr lang="en-US" sz="1400" baseline="0">
                      <a:solidFill>
                        <a:srgbClr val="FF0000"/>
                      </a:solidFill>
                    </a:rPr>
                    <a:t> IPv4 Addresses</a:t>
                  </a:r>
                  <a:endParaRPr lang="en-US" sz="1400">
                    <a:solidFill>
                      <a:srgbClr val="FF000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solidFill>
        <a:srgbClr val="FF66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 i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'text_ipv4_yearly (1).csv'!$Z$11:$AC$11</c:f>
              <c:numCache>
                <c:formatCode>General</c:formatCode>
                <c:ptCount val="4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</c:numCache>
            </c:numRef>
          </c:cat>
          <c:val>
            <c:numRef>
              <c:f>'text_ipv4_yearly (1).csv'!$Z$12:$AC$12</c:f>
              <c:numCache>
                <c:formatCode>General</c:formatCode>
                <c:ptCount val="4"/>
                <c:pt idx="0">
                  <c:v>1.552128E6</c:v>
                </c:pt>
                <c:pt idx="1">
                  <c:v>5.910528E6</c:v>
                </c:pt>
                <c:pt idx="2">
                  <c:v>8.451328E6</c:v>
                </c:pt>
                <c:pt idx="3">
                  <c:v>9.161728E6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017352"/>
        <c:axId val="2122019480"/>
      </c:barChart>
      <c:catAx>
        <c:axId val="212201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600" b="1" i="0"/>
            </a:pPr>
            <a:endParaRPr lang="en-US"/>
          </a:p>
        </c:txPr>
        <c:crossAx val="2122019480"/>
        <c:crosses val="autoZero"/>
        <c:auto val="1"/>
        <c:lblAlgn val="ctr"/>
        <c:lblOffset val="100"/>
        <c:noMultiLvlLbl val="0"/>
      </c:catAx>
      <c:valAx>
        <c:axId val="2122019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20173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text_ipv6_country_dist.csv!$A$3:$A$8</c:f>
              <c:strCache>
                <c:ptCount val="6"/>
                <c:pt idx="0">
                  <c:v>South Africa</c:v>
                </c:pt>
                <c:pt idx="1">
                  <c:v>Kenya</c:v>
                </c:pt>
                <c:pt idx="2">
                  <c:v>Nigeria</c:v>
                </c:pt>
                <c:pt idx="3">
                  <c:v>Tanzania</c:v>
                </c:pt>
                <c:pt idx="4">
                  <c:v>Ghana</c:v>
                </c:pt>
                <c:pt idx="5">
                  <c:v>Others </c:v>
                </c:pt>
              </c:strCache>
            </c:strRef>
          </c:cat>
          <c:val>
            <c:numRef>
              <c:f>text_ipv6_country_dist.csv!$B$3:$B$8</c:f>
              <c:numCache>
                <c:formatCode>General</c:formatCode>
                <c:ptCount val="6"/>
                <c:pt idx="0">
                  <c:v>81.0</c:v>
                </c:pt>
                <c:pt idx="1">
                  <c:v>30.0</c:v>
                </c:pt>
                <c:pt idx="2">
                  <c:v>27.0</c:v>
                </c:pt>
                <c:pt idx="3">
                  <c:v>19.0</c:v>
                </c:pt>
                <c:pt idx="4">
                  <c:v>15.0</c:v>
                </c:pt>
                <c:pt idx="5">
                  <c:v>144.0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Sheet1!$I$2:$Q$2</c:f>
              <c:numCache>
                <c:formatCode>General</c:formatCode>
                <c:ptCount val="9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</c:numCache>
            </c:numRef>
          </c:cat>
          <c:val>
            <c:numRef>
              <c:f>Sheet1!$I$3:$Q$3</c:f>
              <c:numCache>
                <c:formatCode>General</c:formatCode>
                <c:ptCount val="9"/>
                <c:pt idx="0">
                  <c:v>65536.0</c:v>
                </c:pt>
                <c:pt idx="1">
                  <c:v>196608.0</c:v>
                </c:pt>
                <c:pt idx="2">
                  <c:v>1.114112E6</c:v>
                </c:pt>
                <c:pt idx="3">
                  <c:v>917509.0</c:v>
                </c:pt>
                <c:pt idx="4">
                  <c:v>655371.0</c:v>
                </c:pt>
                <c:pt idx="5">
                  <c:v>589828.0</c:v>
                </c:pt>
                <c:pt idx="6">
                  <c:v>6.750221E6</c:v>
                </c:pt>
                <c:pt idx="7">
                  <c:v>1.0158379E7</c:v>
                </c:pt>
                <c:pt idx="8">
                  <c:v>6.029337E6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151160"/>
        <c:axId val="2128856456"/>
      </c:barChart>
      <c:catAx>
        <c:axId val="214015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2128856456"/>
        <c:crosses val="autoZero"/>
        <c:auto val="1"/>
        <c:lblAlgn val="ctr"/>
        <c:lblOffset val="100"/>
        <c:noMultiLvlLbl val="0"/>
      </c:catAx>
      <c:valAx>
        <c:axId val="2128856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40151160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</a:defRPr>
                  </a:pPr>
                  <a:r>
                    <a:rPr lang="en-US" sz="1600">
                      <a:solidFill>
                        <a:srgbClr val="FF0000"/>
                      </a:solidFill>
                    </a:rPr>
                    <a:t>Million</a:t>
                  </a:r>
                  <a:r>
                    <a:rPr lang="en-US" sz="1600" baseline="0">
                      <a:solidFill>
                        <a:srgbClr val="FF0000"/>
                      </a:solidFill>
                    </a:rPr>
                    <a:t> /48 Prefixes</a:t>
                  </a:r>
                  <a:endParaRPr lang="en-US" sz="1600">
                    <a:solidFill>
                      <a:srgbClr val="FF000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4824021-C9D9-D74E-B150-150B17D28839}" type="datetime1">
              <a:rPr lang="en-US"/>
              <a:pPr>
                <a:defRPr/>
              </a:pPr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D6392A0-D026-6E47-9479-ACE1C50AC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54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455613"/>
            <a:ext cx="6080125" cy="4021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11163" y="4572000"/>
            <a:ext cx="6080125" cy="4183063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</a:t>
            </a:r>
            <a:r>
              <a:rPr lang="en-US" noProof="0" dirty="0"/>
              <a:t>level</a:t>
            </a:r>
          </a:p>
          <a:p>
            <a:pPr lvl="3"/>
            <a:r>
              <a:rPr lang="en-US" noProof="0" dirty="0"/>
              <a:t>Fourth </a:t>
            </a:r>
            <a:r>
              <a:rPr lang="en-US" noProof="0" dirty="0" smtClean="0"/>
              <a:t>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0580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85750" indent="-285750" algn="l" defTabSz="477838" rtl="0" eaLnBrk="0" fontAlgn="base" hangingPunct="0">
      <a:spcBef>
        <a:spcPct val="30000"/>
      </a:spcBef>
      <a:spcAft>
        <a:spcPct val="0"/>
      </a:spcAft>
      <a:buSzPct val="90000"/>
      <a:buFont typeface="Wingdings" charset="0"/>
      <a:buChar char="u"/>
      <a:defRPr sz="1400" kern="1200">
        <a:solidFill>
          <a:schemeClr val="tx1"/>
        </a:solidFill>
        <a:latin typeface="Ubuntu"/>
        <a:ea typeface="ＭＳ Ｐゴシック" charset="-128"/>
        <a:cs typeface="Ubuntu"/>
      </a:defRPr>
    </a:lvl1pPr>
    <a:lvl2pPr marL="763588" indent="-285750" algn="l" defTabSz="477838" rtl="0" eaLnBrk="0" fontAlgn="base" hangingPunct="0">
      <a:spcBef>
        <a:spcPct val="30000"/>
      </a:spcBef>
      <a:spcAft>
        <a:spcPct val="0"/>
      </a:spcAft>
      <a:buSzPct val="90000"/>
      <a:buFont typeface="Wingdings" charset="0"/>
      <a:buChar char="u"/>
      <a:defRPr sz="1400" kern="1200">
        <a:solidFill>
          <a:schemeClr val="tx1"/>
        </a:solidFill>
        <a:latin typeface="Ubuntu"/>
        <a:ea typeface="ＭＳ Ｐゴシック" charset="-128"/>
        <a:cs typeface="Ubuntu"/>
      </a:defRPr>
    </a:lvl2pPr>
    <a:lvl3pPr marL="1243013" indent="-285750" algn="l" defTabSz="477838" rtl="0" eaLnBrk="0" fontAlgn="base" hangingPunct="0">
      <a:spcBef>
        <a:spcPct val="30000"/>
      </a:spcBef>
      <a:spcAft>
        <a:spcPct val="0"/>
      </a:spcAft>
      <a:buSzPct val="90000"/>
      <a:buFont typeface="Wingdings" charset="0"/>
      <a:buChar char="u"/>
      <a:defRPr sz="1400" kern="1200">
        <a:solidFill>
          <a:schemeClr val="tx1"/>
        </a:solidFill>
        <a:latin typeface="Ubuntu"/>
        <a:ea typeface="ＭＳ Ｐゴシック" charset="-128"/>
        <a:cs typeface="Ubuntu"/>
      </a:defRPr>
    </a:lvl3pPr>
    <a:lvl4pPr marL="1722438" indent="-285750" algn="l" defTabSz="477838" rtl="0" eaLnBrk="0" fontAlgn="base" hangingPunct="0">
      <a:spcBef>
        <a:spcPct val="30000"/>
      </a:spcBef>
      <a:spcAft>
        <a:spcPct val="0"/>
      </a:spcAft>
      <a:buSzPct val="90000"/>
      <a:buFont typeface="Wingdings" charset="0"/>
      <a:buChar char="u"/>
      <a:defRPr sz="1400" kern="1200">
        <a:solidFill>
          <a:schemeClr val="tx1"/>
        </a:solidFill>
        <a:latin typeface="Ubuntu"/>
        <a:ea typeface="ＭＳ Ｐゴシック" charset="-128"/>
        <a:cs typeface="Ubuntu"/>
      </a:defRPr>
    </a:lvl4pPr>
    <a:lvl5pPr marL="2200275" indent="-285750" algn="l" defTabSz="477838" rtl="0" eaLnBrk="0" fontAlgn="base" hangingPunct="0">
      <a:spcBef>
        <a:spcPct val="30000"/>
      </a:spcBef>
      <a:spcAft>
        <a:spcPct val="0"/>
      </a:spcAft>
      <a:buSzPct val="90000"/>
      <a:buFont typeface="Wingdings" charset="0"/>
      <a:buChar char="u"/>
      <a:defRPr sz="1400" kern="1200">
        <a:solidFill>
          <a:schemeClr val="tx1"/>
        </a:solidFill>
        <a:latin typeface="Ubuntu"/>
        <a:ea typeface="ＭＳ Ｐゴシック" charset="-128"/>
        <a:cs typeface="Ubuntu"/>
      </a:defRPr>
    </a:lvl5pPr>
    <a:lvl6pPr marL="2394640" algn="l" defTabSz="4789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567" algn="l" defTabSz="4789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496" algn="l" defTabSz="4789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423" algn="l" defTabSz="4789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47688" y="455613"/>
            <a:ext cx="5807075" cy="40211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b="1" u="sng">
                <a:latin typeface="Ubuntu" charset="0"/>
                <a:ea typeface="ＭＳ Ｐゴシック" charset="0"/>
              </a:rPr>
              <a:t>IPv6 Allocation  Trend (/32)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Ubuntu" charset="0"/>
                <a:ea typeface="ＭＳ Ｐゴシック" charset="0"/>
              </a:rPr>
              <a:t>            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Ubuntu" charset="0"/>
                <a:ea typeface="ＭＳ Ｐゴシック" charset="0"/>
              </a:rPr>
              <a:t>Year    :   </a:t>
            </a:r>
            <a:r>
              <a:rPr lang="en-US" b="1">
                <a:latin typeface="Ubuntu" charset="0"/>
                <a:ea typeface="ＭＳ Ｐゴシック" charset="0"/>
              </a:rPr>
              <a:t>2005   2006   2007   2008   2009   2010    2011     2012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Ubuntu" charset="0"/>
                <a:ea typeface="ＭＳ Ｐゴシック" charset="0"/>
              </a:rPr>
              <a:t>  /32    :      4        21       40        54       67      121     250      304 </a:t>
            </a:r>
          </a:p>
          <a:p>
            <a:pPr marL="0" indent="0">
              <a:buFont typeface="Wingdings" charset="0"/>
              <a:buNone/>
            </a:pPr>
            <a:endParaRPr lang="en-US">
              <a:latin typeface="Ubuntu" charset="0"/>
              <a:ea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b="1" u="sng">
                <a:latin typeface="Ubuntu" charset="0"/>
                <a:ea typeface="ＭＳ Ｐゴシック" charset="0"/>
              </a:rPr>
              <a:t>Top 10 Leading Countries</a:t>
            </a:r>
            <a:endParaRPr lang="en-US">
              <a:latin typeface="Ubuntu" charset="0"/>
              <a:ea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latin typeface="Ubuntu" charset="0"/>
                <a:ea typeface="ＭＳ Ｐゴシック" charset="0"/>
              </a:rPr>
              <a:t>Country: RSA  KEN  NGR  TAN  GHA  ANG MRU UGN EGY ZAM Other 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Ubuntu" charset="0"/>
                <a:ea typeface="ＭＳ Ｐゴシック" charset="0"/>
              </a:rPr>
              <a:t>    /32    :  78      28      24     19     14     13     13     12     10     9     84 </a:t>
            </a:r>
            <a:endParaRPr lang="fr-FR">
              <a:latin typeface="Ubuntu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393839"/>
            <a:ext cx="8420100" cy="1470025"/>
          </a:xfrm>
        </p:spPr>
        <p:txBody>
          <a:bodyPr/>
          <a:lstStyle>
            <a:lvl1pPr>
              <a:defRPr sz="4000" b="1">
                <a:solidFill>
                  <a:srgbClr val="EC6F0A"/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950" y="3932130"/>
            <a:ext cx="8420100" cy="53190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Event,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7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461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7217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372563"/>
            <a:ext cx="2228850" cy="4753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372563"/>
            <a:ext cx="6521450" cy="4753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461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9153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- Top Text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882720" y="2954088"/>
            <a:ext cx="8886164" cy="21331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31732" y="2"/>
            <a:ext cx="547297" cy="6756398"/>
          </a:xfrm>
        </p:spPr>
        <p:txBody>
          <a:bodyPr vert="vert270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learn.afrinic.net</a:t>
            </a:r>
            <a:r>
              <a:rPr lang="en-US" dirty="0"/>
              <a:t> | slide </a:t>
            </a:r>
            <a:fld id="{EAEF3E9B-6EE2-8F4B-9C8D-1C3B76B03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78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2757488"/>
            <a:ext cx="9906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25400" y="4256088"/>
            <a:ext cx="9906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475" y="188913"/>
            <a:ext cx="644366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713" y="6430963"/>
            <a:ext cx="11572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327" y="2798756"/>
            <a:ext cx="7677150" cy="1386000"/>
          </a:xfrm>
        </p:spPr>
        <p:txBody>
          <a:bodyPr>
            <a:noAutofit/>
          </a:bodyPr>
          <a:lstStyle>
            <a:lvl1pPr algn="ctr">
              <a:defRPr sz="4000" b="1" i="0" cap="none" spc="50">
                <a:ln w="11430"/>
                <a:solidFill>
                  <a:srgbClr val="FFFFFF"/>
                </a:solidFill>
                <a:effectLst/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328" y="4302187"/>
            <a:ext cx="7677150" cy="964082"/>
          </a:xfrm>
        </p:spPr>
        <p:txBody>
          <a:bodyPr>
            <a:normAutofit/>
          </a:bodyPr>
          <a:lstStyle>
            <a:lvl1pPr marL="0" indent="0" algn="ctr">
              <a:buNone/>
              <a:defRPr sz="2700" b="0" i="0" baseline="0">
                <a:solidFill>
                  <a:schemeClr val="bg2">
                    <a:lumMod val="25000"/>
                  </a:schemeClr>
                </a:solidFill>
                <a:latin typeface="CorisandeLight"/>
                <a:cs typeface="CorisandeLight"/>
              </a:defRPr>
            </a:lvl1pPr>
            <a:lvl2pPr marL="47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4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278056"/>
            <a:ext cx="9905999" cy="1386000"/>
          </a:xfrm>
        </p:spPr>
        <p:txBody>
          <a:bodyPr/>
          <a:lstStyle>
            <a:lvl1pPr algn="ctr">
              <a:defRPr sz="3800" b="0">
                <a:latin typeface="Engebrechtre Expanded"/>
                <a:cs typeface="Engebrechtre Expande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Bottom Text - Top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913988" y="4331995"/>
            <a:ext cx="8886164" cy="20759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31732" y="1001058"/>
            <a:ext cx="523220" cy="5755341"/>
          </a:xfrm>
        </p:spPr>
        <p:txBody>
          <a:bodyPr vert="vert270" wrap="square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65293" y="1"/>
            <a:ext cx="7440707" cy="1187293"/>
          </a:xfrm>
        </p:spPr>
        <p:txBody>
          <a:bodyPr/>
          <a:lstStyle>
            <a:lvl1pPr>
              <a:defRPr b="1" i="0"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learn.afrinic.net</a:t>
            </a:r>
            <a:r>
              <a:rPr lang="en-US" dirty="0"/>
              <a:t> | slide </a:t>
            </a:r>
            <a:fld id="{23F6B929-1086-5945-BA08-B91EB58CA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6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end (Question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613" y="1382713"/>
            <a:ext cx="7694612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822450" y="314325"/>
            <a:ext cx="658971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MERCI A TOUS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959225" y="2413000"/>
            <a:ext cx="3048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Questions ?</a:t>
            </a:r>
            <a:endParaRPr lang="en-US" sz="5400" dirty="0">
              <a:solidFill>
                <a:srgbClr val="008000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  <a:latin typeface="Chalkduster"/>
              <a:ea typeface="ＭＳ Ｐゴシック" charset="-128"/>
              <a:cs typeface="Chalkduster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506663" y="3148013"/>
            <a:ext cx="39036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rgbClr val="00800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Commentaires ?</a:t>
            </a:r>
            <a:endParaRPr lang="fr-FR" sz="5400" dirty="0">
              <a:solidFill>
                <a:srgbClr val="008000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  <a:latin typeface="Chalkduster"/>
              <a:ea typeface="ＭＳ Ｐゴシック" charset="-128"/>
              <a:cs typeface="Chalkduster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14900" y="3890963"/>
            <a:ext cx="29146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Reponses ?</a:t>
            </a:r>
            <a:endParaRPr lang="en-US" sz="5400" dirty="0">
              <a:solidFill>
                <a:srgbClr val="008000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  <a:latin typeface="Chalkduster"/>
              <a:ea typeface="ＭＳ Ｐゴシック" charset="-128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08852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913988" y="1187294"/>
            <a:ext cx="8886164" cy="52206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31732" y="2"/>
            <a:ext cx="547297" cy="6756398"/>
          </a:xfrm>
        </p:spPr>
        <p:txBody>
          <a:bodyPr vert="vert270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2721" y="1"/>
            <a:ext cx="9023280" cy="1187293"/>
          </a:xfrm>
        </p:spPr>
        <p:txBody>
          <a:bodyPr/>
          <a:lstStyle>
            <a:lvl1pPr>
              <a:defRPr b="1" i="0"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learn.afrinic.net</a:t>
            </a:r>
            <a:r>
              <a:rPr lang="en-US" dirty="0"/>
              <a:t> | slide </a:t>
            </a:r>
            <a:fld id="{11349F1F-FD9A-7B48-8BD3-D51123830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55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31732" y="2"/>
            <a:ext cx="547297" cy="6756398"/>
          </a:xfrm>
        </p:spPr>
        <p:txBody>
          <a:bodyPr vert="vert270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82721" y="1"/>
            <a:ext cx="9023280" cy="1187293"/>
          </a:xfrm>
        </p:spPr>
        <p:txBody>
          <a:bodyPr/>
          <a:lstStyle>
            <a:lvl1pPr>
              <a:defRPr b="1" i="0"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learn.afrinic.net</a:t>
            </a:r>
            <a:r>
              <a:rPr lang="en-US" dirty="0"/>
              <a:t> | slide </a:t>
            </a:r>
            <a:fld id="{9CF8F566-7DE0-1A41-9B08-B86E1DC00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461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5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3600" b="1" cap="all">
                <a:solidFill>
                  <a:srgbClr val="EC6F0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461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4903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461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3566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1225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461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8502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461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3382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47954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1247955"/>
            <a:ext cx="5537729" cy="48782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437261"/>
            <a:ext cx="3259006" cy="36889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461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3205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398217"/>
            <a:ext cx="5943600" cy="3329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461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9201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3754" y="0"/>
            <a:ext cx="6604000" cy="1039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84750"/>
            <a:ext cx="8915400" cy="48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4600" y="642049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 dirty="0" err="1" smtClean="0"/>
              <a:t>www.afrinic.net</a:t>
            </a:r>
            <a:r>
              <a:rPr lang="en-US" dirty="0" smtClean="0"/>
              <a:t>  | slide </a:t>
            </a:r>
            <a:fld id="{542D229B-90A1-8548-B105-995086D16A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38100" cmpd="sng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6" tIns="47893" rIns="95786" bIns="47893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45" r:id="rId13"/>
    <p:sldLayoutId id="2147484146" r:id="rId14"/>
    <p:sldLayoutId id="2147484142" r:id="rId15"/>
    <p:sldLayoutId id="2147484147" r:id="rId16"/>
    <p:sldLayoutId id="2147484143" r:id="rId17"/>
    <p:sldLayoutId id="2147484144" r:id="rId1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67765" y="2304193"/>
            <a:ext cx="90285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C6F0A"/>
                </a:solidFill>
                <a:latin typeface="Eurostile"/>
                <a:ea typeface="+mj-ea"/>
                <a:cs typeface="Eurostile"/>
              </a:defRPr>
            </a:lvl1pPr>
          </a:lstStyle>
          <a:p>
            <a:r>
              <a:rPr lang="en-US" dirty="0" smtClean="0">
                <a:latin typeface="Century Gothic"/>
                <a:cs typeface="Century Gothic"/>
              </a:rPr>
              <a:t>AFRINIC Update</a:t>
            </a:r>
            <a:endParaRPr lang="en-US" sz="3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4470" y="3885246"/>
            <a:ext cx="4392706" cy="1431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defTabSz="957263">
              <a:lnSpc>
                <a:spcPct val="90000"/>
              </a:lnSpc>
              <a:spcBef>
                <a:spcPts val="588"/>
              </a:spcBef>
            </a:pPr>
            <a:r>
              <a:rPr lang="en-US" sz="2500" b="1" dirty="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Ernest </a:t>
            </a:r>
            <a:r>
              <a:rPr lang="en-US" sz="2500" b="1" dirty="0" err="1" smtClean="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Byaruhanga</a:t>
            </a:r>
            <a:r>
              <a:rPr lang="en-US" sz="2500" b="1" dirty="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en-US" sz="2500" b="1" dirty="0" smtClean="0">
              <a:solidFill>
                <a:srgbClr val="898989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28575" defTabSz="957263">
              <a:lnSpc>
                <a:spcPct val="90000"/>
              </a:lnSpc>
              <a:spcBef>
                <a:spcPts val="588"/>
              </a:spcBef>
            </a:pPr>
            <a:r>
              <a:rPr lang="en-GB" sz="1800" dirty="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ARIN-XXX</a:t>
            </a:r>
          </a:p>
          <a:p>
            <a:pPr marL="28575" defTabSz="957263">
              <a:lnSpc>
                <a:spcPct val="90000"/>
              </a:lnSpc>
              <a:spcBef>
                <a:spcPts val="588"/>
              </a:spcBef>
            </a:pPr>
            <a:r>
              <a:rPr lang="en-GB" sz="1800" dirty="0" smtClean="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Dallas, Texas</a:t>
            </a:r>
            <a:endParaRPr lang="en-US" sz="1800" dirty="0" smtClean="0">
              <a:solidFill>
                <a:srgbClr val="898989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0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AEF3E9B-6EE2-8F4B-9C8D-1C3B76B0354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568824" y="1105181"/>
            <a:ext cx="7291294" cy="8080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79646"/>
                </a:solidFill>
                <a:latin typeface="Arial Black"/>
                <a:cs typeface="Arial Black"/>
              </a:rPr>
              <a:t>FIRE Initiative</a:t>
            </a:r>
            <a:endParaRPr lang="en-US" b="1" dirty="0">
              <a:solidFill>
                <a:srgbClr val="F79646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06" y="1868395"/>
            <a:ext cx="5243606" cy="4682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23394" y="3814839"/>
            <a:ext cx="444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www.fireafrica.org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383961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AEF3E9B-6EE2-8F4B-9C8D-1C3B76B0354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568824" y="1105181"/>
            <a:ext cx="7291294" cy="8080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79646"/>
                </a:solidFill>
                <a:latin typeface="Arial Black"/>
                <a:cs typeface="Arial Black"/>
              </a:rPr>
              <a:t>Africa Internet Summit</a:t>
            </a:r>
            <a:endParaRPr lang="en-US" b="1" dirty="0">
              <a:solidFill>
                <a:srgbClr val="F79646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90" t="2285" r="2967" b="2325"/>
          <a:stretch/>
        </p:blipFill>
        <p:spPr>
          <a:xfrm>
            <a:off x="3361769" y="1838513"/>
            <a:ext cx="3302000" cy="46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2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475073" y="6360734"/>
            <a:ext cx="2311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AEF3E9B-6EE2-8F4B-9C8D-1C3B76B0354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568824" y="1105181"/>
            <a:ext cx="7291294" cy="8080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79646"/>
                </a:solidFill>
                <a:latin typeface="Arial Black"/>
                <a:cs typeface="Arial Black"/>
              </a:rPr>
              <a:t>Next AFRINIC meeting</a:t>
            </a:r>
            <a:endParaRPr lang="en-US" b="1" dirty="0">
              <a:solidFill>
                <a:srgbClr val="F79646"/>
              </a:solidFill>
              <a:latin typeface="Arial Black"/>
              <a:cs typeface="Arial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725"/>
          <a:stretch/>
        </p:blipFill>
        <p:spPr>
          <a:xfrm>
            <a:off x="1763062" y="2504149"/>
            <a:ext cx="7158317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27" y="4434549"/>
            <a:ext cx="37465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6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A3D06EB-BE18-314F-9DAD-3080EE8D5A3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13" y="1335985"/>
            <a:ext cx="7694612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4117" y="2868707"/>
            <a:ext cx="383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  <a:latin typeface="American Typewriter"/>
                <a:cs typeface="American Typewriter"/>
              </a:rPr>
              <a:t>Questions</a:t>
            </a:r>
            <a:endParaRPr lang="en-US" sz="5400" b="1" dirty="0">
              <a:solidFill>
                <a:srgbClr val="FF66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5405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>
          <a:xfrm rot="16200000">
            <a:off x="-2074378" y="3711929"/>
            <a:ext cx="5406801" cy="881530"/>
          </a:xfrm>
        </p:spPr>
        <p:txBody>
          <a:bodyPr lIns="53218" tIns="53218" rIns="146351" bIns="53218"/>
          <a:lstStyle/>
          <a:p>
            <a:pPr marL="29234" defTabSz="957700">
              <a:defRPr/>
            </a:pPr>
            <a:r>
              <a:rPr lang="en-US" b="1" dirty="0" smtClean="0">
                <a:solidFill>
                  <a:schemeClr val="accent6"/>
                </a:solidFill>
                <a:latin typeface="Arial Black"/>
                <a:cs typeface="Arial Black"/>
              </a:rPr>
              <a:t>New Structure</a:t>
            </a:r>
            <a:endParaRPr lang="en-US" b="1" dirty="0">
              <a:solidFill>
                <a:schemeClr val="accent6"/>
              </a:solidFill>
              <a:latin typeface="Arial Black"/>
              <a:cs typeface="Arial Black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4600" y="6490970"/>
            <a:ext cx="2311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Page </a:t>
            </a:r>
            <a:fld id="{7A3D06EB-BE18-314F-9DAD-3080EE8D5A3E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pPr algn="r"/>
              <a:t>1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40" y="1240878"/>
            <a:ext cx="7879976" cy="56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6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107" y="971177"/>
            <a:ext cx="6604000" cy="103904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Arial Black"/>
                <a:cs typeface="Arial Black"/>
              </a:rPr>
              <a:t>AFRINIC at Glance</a:t>
            </a:r>
            <a:endParaRPr lang="en-US" b="1" dirty="0">
              <a:solidFill>
                <a:schemeClr val="accent6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4" y="2010219"/>
            <a:ext cx="8334935" cy="4413996"/>
          </a:xfrm>
        </p:spPr>
        <p:txBody>
          <a:bodyPr>
            <a:normAutofit fontScale="92500"/>
          </a:bodyPr>
          <a:lstStyle/>
          <a:p>
            <a:pPr>
              <a:spcBef>
                <a:spcPts val="72"/>
              </a:spcBef>
            </a:pPr>
            <a:r>
              <a:rPr lang="en-US" sz="2800" dirty="0">
                <a:latin typeface="Arial Black" charset="0"/>
                <a:cs typeface="Arial Black" charset="0"/>
              </a:rPr>
              <a:t>33 full time staff </a:t>
            </a:r>
            <a:r>
              <a:rPr lang="en-US" sz="2800" dirty="0">
                <a:latin typeface="Century Gothic" charset="0"/>
                <a:cs typeface="Century Gothic" charset="0"/>
              </a:rPr>
              <a:t>(</a:t>
            </a:r>
            <a:r>
              <a:rPr lang="en-US" sz="2800" b="1" dirty="0" smtClean="0">
                <a:latin typeface="Century Gothic" charset="0"/>
                <a:cs typeface="Century Gothic" charset="0"/>
              </a:rPr>
              <a:t>11 </a:t>
            </a:r>
            <a:r>
              <a:rPr lang="en-US" sz="2800" dirty="0" smtClean="0">
                <a:latin typeface="Century Gothic" charset="0"/>
                <a:cs typeface="Century Gothic" charset="0"/>
              </a:rPr>
              <a:t>joined </a:t>
            </a:r>
            <a:r>
              <a:rPr lang="en-US" sz="2800" dirty="0">
                <a:latin typeface="Century Gothic" charset="0"/>
                <a:cs typeface="Century Gothic" charset="0"/>
              </a:rPr>
              <a:t>in 2012)</a:t>
            </a:r>
          </a:p>
          <a:p>
            <a:pPr>
              <a:lnSpc>
                <a:spcPct val="140000"/>
              </a:lnSpc>
              <a:spcBef>
                <a:spcPts val="72"/>
              </a:spcBef>
              <a:defRPr/>
            </a:pPr>
            <a:r>
              <a:rPr lang="en-US" sz="2800" dirty="0" smtClean="0">
                <a:latin typeface="Arial Black" charset="0"/>
                <a:cs typeface="Arial Black" charset="0"/>
              </a:rPr>
              <a:t>3,134,028 </a:t>
            </a:r>
            <a:r>
              <a:rPr lang="en-US" sz="2800" dirty="0" smtClean="0">
                <a:latin typeface="Century Gothic" charset="0"/>
              </a:rPr>
              <a:t>IPv4 addresses issued in 2012</a:t>
            </a:r>
            <a:endParaRPr lang="en-US" sz="2800" dirty="0" smtClean="0">
              <a:latin typeface="Century Gothic" charset="0"/>
            </a:endParaRPr>
          </a:p>
          <a:p>
            <a:pPr>
              <a:lnSpc>
                <a:spcPct val="140000"/>
              </a:lnSpc>
              <a:spcBef>
                <a:spcPts val="72"/>
              </a:spcBef>
              <a:defRPr/>
            </a:pPr>
            <a:r>
              <a:rPr lang="en-US" sz="2800" b="1" dirty="0" smtClean="0">
                <a:latin typeface="Arial Black"/>
                <a:cs typeface="Arial Black"/>
              </a:rPr>
              <a:t>67,393,008</a:t>
            </a:r>
            <a:r>
              <a:rPr lang="en-US" sz="2800" b="1" dirty="0" smtClean="0">
                <a:latin typeface="Century Gothic" charset="0"/>
              </a:rPr>
              <a:t> </a:t>
            </a:r>
            <a:r>
              <a:rPr lang="en-US" sz="2800" dirty="0" smtClean="0">
                <a:latin typeface="Century Gothic" charset="0"/>
              </a:rPr>
              <a:t> IPv4 addresses (</a:t>
            </a:r>
            <a:r>
              <a:rPr lang="en-US" sz="2800" b="1" dirty="0" smtClean="0">
                <a:latin typeface="Arial Black"/>
                <a:cs typeface="Arial Black"/>
              </a:rPr>
              <a:t>4.01 /8s</a:t>
            </a:r>
            <a:r>
              <a:rPr lang="en-US" sz="2800" dirty="0" smtClean="0">
                <a:latin typeface="Century Gothic" charset="0"/>
              </a:rPr>
              <a:t>) available</a:t>
            </a:r>
            <a:endParaRPr lang="en-US" sz="2800" dirty="0">
              <a:latin typeface="Century Gothic" charset="0"/>
            </a:endParaRPr>
          </a:p>
          <a:p>
            <a:pPr>
              <a:spcBef>
                <a:spcPts val="72"/>
              </a:spcBef>
            </a:pPr>
            <a:r>
              <a:rPr lang="en-US" sz="2800" dirty="0" smtClean="0">
                <a:latin typeface="Arial Black"/>
                <a:cs typeface="Arial Black"/>
              </a:rPr>
              <a:t>107 </a:t>
            </a:r>
            <a:r>
              <a:rPr lang="en-US" sz="2800" dirty="0" smtClean="0">
                <a:latin typeface="Arial Black"/>
                <a:cs typeface="Arial Black"/>
              </a:rPr>
              <a:t>New members </a:t>
            </a:r>
            <a:r>
              <a:rPr lang="en-US" sz="2800" dirty="0" smtClean="0"/>
              <a:t>in </a:t>
            </a:r>
            <a:r>
              <a:rPr lang="en-US" sz="2800" dirty="0" smtClean="0"/>
              <a:t>2012 making </a:t>
            </a:r>
            <a:r>
              <a:rPr lang="en-US" sz="2800" dirty="0" smtClean="0"/>
              <a:t>our total membership </a:t>
            </a:r>
            <a:r>
              <a:rPr lang="en-US" sz="2800" dirty="0" smtClean="0">
                <a:latin typeface="Arial Black"/>
                <a:cs typeface="Arial Black"/>
              </a:rPr>
              <a:t>866 </a:t>
            </a:r>
            <a:r>
              <a:rPr lang="en-US" sz="2800" dirty="0" smtClean="0"/>
              <a:t>(excluding legacy)</a:t>
            </a:r>
            <a:endParaRPr lang="en-US" sz="2800" dirty="0" smtClean="0"/>
          </a:p>
          <a:p>
            <a:pPr>
              <a:spcBef>
                <a:spcPts val="72"/>
              </a:spcBef>
            </a:pPr>
            <a:r>
              <a:rPr lang="en-US" sz="2800" b="1" dirty="0" smtClean="0">
                <a:latin typeface="Arial Black"/>
                <a:cs typeface="Arial Black"/>
              </a:rPr>
              <a:t>15 </a:t>
            </a:r>
            <a:r>
              <a:rPr lang="en-US" sz="2800" b="1" dirty="0" smtClean="0">
                <a:latin typeface="Arial Black"/>
                <a:cs typeface="Arial Black"/>
              </a:rPr>
              <a:t>training events </a:t>
            </a:r>
            <a:r>
              <a:rPr lang="en-US" sz="2800" dirty="0" smtClean="0"/>
              <a:t>in 2012 </a:t>
            </a:r>
            <a:r>
              <a:rPr lang="en-US" sz="2800" dirty="0" smtClean="0"/>
              <a:t>(14 </a:t>
            </a:r>
            <a:r>
              <a:rPr lang="en-US" sz="2800" dirty="0" smtClean="0"/>
              <a:t>countries)</a:t>
            </a:r>
          </a:p>
          <a:p>
            <a:pPr>
              <a:spcBef>
                <a:spcPts val="72"/>
              </a:spcBef>
            </a:pPr>
            <a:r>
              <a:rPr lang="en-US" sz="2800" dirty="0" smtClean="0">
                <a:latin typeface="Arial Black"/>
                <a:cs typeface="Arial Black"/>
              </a:rPr>
              <a:t>66 new IPv6</a:t>
            </a:r>
            <a:r>
              <a:rPr lang="en-US" sz="2800" dirty="0" smtClean="0"/>
              <a:t> prefixes allocated (100%+ growth in IPv6 Allocations)</a:t>
            </a:r>
          </a:p>
          <a:p>
            <a:pPr>
              <a:spcBef>
                <a:spcPts val="72"/>
              </a:spcBef>
            </a:pPr>
            <a:r>
              <a:rPr lang="en-US" sz="2800" b="1" dirty="0" smtClean="0">
                <a:latin typeface="Arial Black"/>
                <a:cs typeface="Arial Black"/>
              </a:rPr>
              <a:t>5 </a:t>
            </a:r>
            <a:r>
              <a:rPr lang="en-US" sz="2800" b="1" dirty="0" smtClean="0">
                <a:latin typeface="Arial Black"/>
                <a:cs typeface="Arial Black"/>
              </a:rPr>
              <a:t>Policy Proposals </a:t>
            </a:r>
            <a:r>
              <a:rPr lang="en-US" sz="2800" dirty="0" smtClean="0"/>
              <a:t>under </a:t>
            </a:r>
            <a:r>
              <a:rPr lang="en-US" sz="2800" dirty="0" smtClean="0"/>
              <a:t>discussion</a:t>
            </a:r>
          </a:p>
          <a:p>
            <a:pPr>
              <a:spcBef>
                <a:spcPts val="72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A3D06EB-BE18-314F-9DAD-3080EE8D5A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696049"/>
              </p:ext>
            </p:extLst>
          </p:nvPr>
        </p:nvGraphicFramePr>
        <p:xfrm>
          <a:off x="1000549" y="2335052"/>
          <a:ext cx="7859060" cy="32870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44162"/>
                <a:gridCol w="2614898"/>
              </a:tblGrid>
              <a:tr h="38475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Proposal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Status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/>
                </a:tc>
              </a:tr>
              <a:tr h="587963">
                <a:tc>
                  <a:txBody>
                    <a:bodyPr/>
                    <a:lstStyle/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Definition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of “Core DNS Service Provider”</a:t>
                      </a:r>
                      <a:endParaRPr lang="en-US" sz="1800" u="none" dirty="0"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Under Discussion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</a:tr>
              <a:tr h="587963">
                <a:tc>
                  <a:txBody>
                    <a:bodyPr/>
                    <a:lstStyle/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Privacy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For Regional Internet 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Registry Data</a:t>
                      </a:r>
                      <a:endParaRPr lang="en-US" sz="18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Under discussion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</a:tr>
              <a:tr h="550447">
                <a:tc>
                  <a:txBody>
                    <a:bodyPr/>
                    <a:lstStyle/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Anycast Assignment Policy in AFRINIC region</a:t>
                      </a:r>
                      <a:endParaRPr lang="en-US" sz="18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Under discussion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</a:tr>
              <a:tr h="587963">
                <a:tc>
                  <a:txBody>
                    <a:bodyPr/>
                    <a:lstStyle/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No </a:t>
                      </a:r>
                      <a:r>
                        <a:rPr lang="en-US" sz="1800" b="1" u="none" kern="120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rDNS</a:t>
                      </a: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unless prefix is </a:t>
                      </a: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‘assigned’</a:t>
                      </a:r>
                      <a:endParaRPr lang="en-US" sz="18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Under </a:t>
                      </a:r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Discussion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</a:tr>
              <a:tr h="587963">
                <a:tc>
                  <a:txBody>
                    <a:bodyPr/>
                    <a:lstStyle/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Periodical AFRINIC </a:t>
                      </a: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Database Cleanup</a:t>
                      </a:r>
                      <a:endParaRPr lang="en-US" sz="18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Under Discussion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91445" marR="91445" marT="45692" marB="45692"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5697" y="971177"/>
            <a:ext cx="6604000" cy="103904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Arial Black"/>
                <a:cs typeface="Arial Black"/>
              </a:rPr>
              <a:t>Policies under discussion</a:t>
            </a:r>
            <a:endParaRPr lang="en-US" b="1" dirty="0">
              <a:solidFill>
                <a:schemeClr val="accent6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4314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37944"/>
              </p:ext>
            </p:extLst>
          </p:nvPr>
        </p:nvGraphicFramePr>
        <p:xfrm>
          <a:off x="537754" y="1509059"/>
          <a:ext cx="4691658" cy="30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259825"/>
              </p:ext>
            </p:extLst>
          </p:nvPr>
        </p:nvGraphicFramePr>
        <p:xfrm>
          <a:off x="5229412" y="1509059"/>
          <a:ext cx="4437402" cy="30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176" y="484094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Allocation Trend: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50 million </a:t>
            </a:r>
            <a:r>
              <a:rPr lang="en-US" sz="2000" dirty="0" smtClean="0"/>
              <a:t>IPv4 addresses allocated in the region since ‘84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17754" y="4843929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Allocation Trend:</a:t>
            </a:r>
          </a:p>
          <a:p>
            <a:r>
              <a:rPr lang="en-US" sz="2000" dirty="0" smtClean="0"/>
              <a:t>2008 – 2011: </a:t>
            </a:r>
            <a:r>
              <a:rPr lang="en-US" sz="2000" b="1" dirty="0" smtClean="0">
                <a:solidFill>
                  <a:srgbClr val="FF0000"/>
                </a:solidFill>
              </a:rPr>
              <a:t>28 million </a:t>
            </a:r>
            <a:r>
              <a:rPr lang="en-US" sz="2000" dirty="0" smtClean="0"/>
              <a:t>(57%) issued in the last 4½ years.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697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978548" y="1945060"/>
            <a:ext cx="4103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Yearly IPv6 </a:t>
            </a:r>
            <a:r>
              <a:rPr lang="en-US" b="1" dirty="0"/>
              <a:t>Allocation </a:t>
            </a:r>
            <a:r>
              <a:rPr lang="en-US" b="1" dirty="0" smtClean="0"/>
              <a:t>(/</a:t>
            </a:r>
            <a:r>
              <a:rPr lang="en-US" b="1" dirty="0" smtClean="0"/>
              <a:t>48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584172" y="1945060"/>
            <a:ext cx="3769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Top </a:t>
            </a:r>
            <a:r>
              <a:rPr lang="en-US" b="1" dirty="0" smtClean="0"/>
              <a:t>5 </a:t>
            </a:r>
            <a:r>
              <a:rPr lang="en-US" b="1" dirty="0"/>
              <a:t>Leading Countries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>
          <a:xfrm>
            <a:off x="2087656" y="209177"/>
            <a:ext cx="7668932" cy="881530"/>
          </a:xfrm>
        </p:spPr>
        <p:txBody>
          <a:bodyPr lIns="53218" tIns="53218" rIns="146351" bIns="53218"/>
          <a:lstStyle/>
          <a:p>
            <a:pPr marL="29234" defTabSz="957700">
              <a:defRPr/>
            </a:pPr>
            <a:r>
              <a:rPr lang="en-US" b="1" dirty="0" smtClean="0">
                <a:solidFill>
                  <a:schemeClr val="accent6"/>
                </a:solidFill>
                <a:latin typeface="Arial Black"/>
                <a:cs typeface="Arial Black"/>
              </a:rPr>
              <a:t>IPv6 Allocation Growth</a:t>
            </a:r>
            <a:endParaRPr lang="en-US" b="1" dirty="0">
              <a:solidFill>
                <a:schemeClr val="accent6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223568"/>
              </p:ext>
            </p:extLst>
          </p:nvPr>
        </p:nvGraphicFramePr>
        <p:xfrm>
          <a:off x="4953000" y="2201555"/>
          <a:ext cx="4803588" cy="356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292800"/>
              </p:ext>
            </p:extLst>
          </p:nvPr>
        </p:nvGraphicFramePr>
        <p:xfrm>
          <a:off x="209176" y="2486660"/>
          <a:ext cx="5050118" cy="324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6534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200871"/>
            <a:ext cx="9216465" cy="4871600"/>
          </a:xfrm>
        </p:spPr>
        <p:txBody>
          <a:bodyPr/>
          <a:lstStyle/>
          <a:p>
            <a:r>
              <a:rPr lang="en-US" dirty="0" smtClean="0"/>
              <a:t>Enhancement to the usual FTP resource stats to include:</a:t>
            </a:r>
          </a:p>
          <a:p>
            <a:pPr lvl="1"/>
            <a:r>
              <a:rPr lang="en-US" dirty="0" smtClean="0"/>
              <a:t>Available Resources</a:t>
            </a:r>
          </a:p>
          <a:p>
            <a:pPr lvl="1"/>
            <a:r>
              <a:rPr lang="en-US" dirty="0" smtClean="0"/>
              <a:t>Reserved Resources</a:t>
            </a:r>
          </a:p>
          <a:p>
            <a:r>
              <a:rPr lang="en-US" dirty="0" smtClean="0"/>
              <a:t>Now online: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ftp</a:t>
            </a:r>
            <a:r>
              <a:rPr lang="en-US" sz="2800" dirty="0">
                <a:solidFill>
                  <a:srgbClr val="FF0000"/>
                </a:solidFill>
                <a:latin typeface="Arial Narrow"/>
                <a:cs typeface="Arial Narrow"/>
              </a:rPr>
              <a:t>://ftp.afrinic.net/pub/stats/afrinic/delegated-afrinic-extended-latest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2012-10-25 04.5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48" y="4481578"/>
            <a:ext cx="7912100" cy="21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2720" y="2072558"/>
            <a:ext cx="8679633" cy="2663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Logo</a:t>
            </a:r>
          </a:p>
          <a:p>
            <a:r>
              <a:rPr lang="en-US" dirty="0" smtClean="0"/>
              <a:t>New </a:t>
            </a:r>
            <a:r>
              <a:rPr lang="en-US" dirty="0"/>
              <a:t>web </a:t>
            </a:r>
            <a:r>
              <a:rPr lang="en-US" dirty="0" smtClean="0"/>
              <a:t>site </a:t>
            </a:r>
          </a:p>
          <a:p>
            <a:r>
              <a:rPr lang="en-US" dirty="0" smtClean="0"/>
              <a:t>New Meeting Management tool</a:t>
            </a:r>
          </a:p>
          <a:p>
            <a:r>
              <a:rPr lang="en-US" dirty="0" smtClean="0"/>
              <a:t>Join the wave of Social Media use for outreach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| Page </a:t>
            </a:r>
            <a:fld id="{EAEF3E9B-6EE2-8F4B-9C8D-1C3B76B0354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001059" y="1105181"/>
            <a:ext cx="7903882" cy="8080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79646"/>
                </a:solidFill>
                <a:latin typeface="Arial Black"/>
                <a:cs typeface="Arial Black"/>
              </a:rPr>
              <a:t>Communication &amp; Outreach</a:t>
            </a:r>
            <a:endParaRPr lang="en-US" b="1" dirty="0">
              <a:solidFill>
                <a:srgbClr val="F79646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 descr="afrinic-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1" y="5133788"/>
            <a:ext cx="3136392" cy="84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1882" y="5348941"/>
            <a:ext cx="60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pic>
        <p:nvPicPr>
          <p:cNvPr id="8" name="Picture 7" descr="Logo-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40" y="4841161"/>
            <a:ext cx="3346332" cy="13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7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learn.afrinic.net</a:t>
            </a:r>
            <a:r>
              <a:rPr lang="en-US" dirty="0" smtClean="0"/>
              <a:t> | slide </a:t>
            </a:r>
            <a:fld id="{EAEF3E9B-6EE2-8F4B-9C8D-1C3B76B0354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419412" y="1105181"/>
            <a:ext cx="7440706" cy="808037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79646"/>
                </a:solidFill>
                <a:latin typeface="Arial Black"/>
                <a:cs typeface="Arial Black"/>
              </a:rPr>
              <a:t>Dedicated Training Portal</a:t>
            </a:r>
            <a:endParaRPr lang="en-US" sz="3200" b="1" dirty="0">
              <a:solidFill>
                <a:srgbClr val="F79646"/>
              </a:solidFill>
              <a:latin typeface="Arial Black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35" y="2012844"/>
            <a:ext cx="5528236" cy="4407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452326" y="3872539"/>
            <a:ext cx="444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l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earn.afrinic.org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349938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porate-AFRINIC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Coporate-AFRINIC-NEW.potx</Template>
  <TotalTime>273876</TotalTime>
  <Words>343</Words>
  <Application>Microsoft Macintosh PowerPoint</Application>
  <PresentationFormat>A4 Paper (210x297 mm)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Coporate-AFRINIC-NEW</vt:lpstr>
      <vt:lpstr>PowerPoint Presentation</vt:lpstr>
      <vt:lpstr>New Structure</vt:lpstr>
      <vt:lpstr>AFRINIC at Glance</vt:lpstr>
      <vt:lpstr>Policies under discussion</vt:lpstr>
      <vt:lpstr>IPv4 Statistics</vt:lpstr>
      <vt:lpstr>IPv6 Allocation Growth</vt:lpstr>
      <vt:lpstr>Extended Stats</vt:lpstr>
      <vt:lpstr>Communication &amp; Outreach</vt:lpstr>
      <vt:lpstr>Dedicated Training Portal</vt:lpstr>
      <vt:lpstr>FIRE Initiative</vt:lpstr>
      <vt:lpstr>Africa Internet Summit</vt:lpstr>
      <vt:lpstr>Next AFRINIC meeting</vt:lpstr>
      <vt:lpstr>PowerPoint Presentation</vt:lpstr>
    </vt:vector>
  </TitlesOfParts>
  <Company>AfriNIC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Slides: Module : IPv6 Fundamentals</dc:title>
  <dc:creator>Mukom Akong Tamon</dc:creator>
  <cp:lastModifiedBy>Ann B</cp:lastModifiedBy>
  <cp:revision>768</cp:revision>
  <cp:lastPrinted>2010-09-01T06:14:55Z</cp:lastPrinted>
  <dcterms:created xsi:type="dcterms:W3CDTF">2010-11-08T12:56:40Z</dcterms:created>
  <dcterms:modified xsi:type="dcterms:W3CDTF">2012-10-25T11:42:39Z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artment">
    <vt:lpwstr>Operations | Training</vt:lpwstr>
  </property>
  <property fmtid="{D5CDD505-2E9C-101B-9397-08002B2CF9AE}" pid="3" name="Language">
    <vt:lpwstr>English</vt:lpwstr>
  </property>
  <property fmtid="{D5CDD505-2E9C-101B-9397-08002B2CF9AE}" pid="4" name="Purpose">
    <vt:lpwstr>IPv6 Training</vt:lpwstr>
  </property>
</Properties>
</file>