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4" r:id="rId3"/>
    <p:sldId id="280" r:id="rId4"/>
    <p:sldId id="278" r:id="rId5"/>
    <p:sldId id="292" r:id="rId6"/>
    <p:sldId id="293" r:id="rId7"/>
    <p:sldId id="291" r:id="rId8"/>
    <p:sldId id="294" r:id="rId9"/>
    <p:sldId id="283" r:id="rId10"/>
    <p:sldId id="290" r:id="rId11"/>
    <p:sldId id="281" r:id="rId12"/>
    <p:sldId id="282" r:id="rId13"/>
    <p:sldId id="287" r:id="rId14"/>
    <p:sldId id="257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13" autoAdjust="0"/>
  </p:normalViewPr>
  <p:slideViewPr>
    <p:cSldViewPr snapToGrid="0" snapToObjects="1" showGuides="1">
      <p:cViewPr varScale="1">
        <p:scale>
          <a:sx n="37" d="100"/>
          <a:sy n="37" d="100"/>
        </p:scale>
        <p:origin x="-2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005B9-FDDC-453F-B72D-9CA4957906DD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005B9-FDDC-453F-B72D-9CA4957906DD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4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content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-RWS and DNSSEC too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 smtClean="0"/>
              <a:t>Interop</a:t>
            </a:r>
            <a:r>
              <a:rPr lang="en-US" sz="1200" b="1" dirty="0" smtClean="0"/>
              <a:t> – Las Vegas, New York</a:t>
            </a:r>
          </a:p>
          <a:p>
            <a:r>
              <a:rPr lang="en-US" sz="1200" dirty="0" smtClean="0"/>
              <a:t>ARIN on the Road – </a:t>
            </a:r>
            <a:r>
              <a:rPr lang="en-US" sz="1200" b="1" dirty="0" smtClean="0"/>
              <a:t>Louisville &amp; Minneapolis</a:t>
            </a:r>
          </a:p>
          <a:p>
            <a:r>
              <a:rPr lang="en-US" sz="1200" dirty="0" smtClean="0"/>
              <a:t>ICT Roadshow – </a:t>
            </a:r>
            <a:r>
              <a:rPr lang="en-US" sz="1200" b="1" dirty="0" smtClean="0"/>
              <a:t>Barbados</a:t>
            </a:r>
            <a:r>
              <a:rPr lang="en-US" sz="1200" dirty="0" smtClean="0"/>
              <a:t>, Belize</a:t>
            </a:r>
          </a:p>
          <a:p>
            <a:r>
              <a:rPr lang="en-US" sz="1200" dirty="0" smtClean="0"/>
              <a:t>CTIA Wireless – Las Vegas</a:t>
            </a:r>
          </a:p>
          <a:p>
            <a:r>
              <a:rPr lang="en-US" sz="1200" dirty="0" err="1" smtClean="0"/>
              <a:t>HostingCon</a:t>
            </a:r>
            <a:r>
              <a:rPr lang="en-US" sz="1200" dirty="0" smtClean="0"/>
              <a:t> – </a:t>
            </a:r>
            <a:r>
              <a:rPr lang="en-US" sz="1200" b="1" dirty="0" smtClean="0"/>
              <a:t>Boston</a:t>
            </a:r>
          </a:p>
          <a:p>
            <a:r>
              <a:rPr lang="en-US" sz="1200" dirty="0" smtClean="0"/>
              <a:t>NANOG - </a:t>
            </a:r>
            <a:r>
              <a:rPr lang="en-US" sz="1200" b="1" dirty="0" smtClean="0"/>
              <a:t>Vancouver</a:t>
            </a:r>
          </a:p>
          <a:p>
            <a:r>
              <a:rPr lang="en-US" sz="1200" dirty="0" smtClean="0"/>
              <a:t>So. Florida Tech Alliance: IPv6 – </a:t>
            </a:r>
            <a:r>
              <a:rPr lang="en-US" sz="1200" b="1" dirty="0" smtClean="0"/>
              <a:t>Fort Lauderdale, FL</a:t>
            </a:r>
          </a:p>
          <a:p>
            <a:r>
              <a:rPr lang="en-US" sz="1200" dirty="0" smtClean="0"/>
              <a:t>Canto – </a:t>
            </a:r>
            <a:r>
              <a:rPr lang="en-US" sz="1200" b="1" dirty="0" smtClean="0"/>
              <a:t>Miami </a:t>
            </a:r>
          </a:p>
          <a:p>
            <a:r>
              <a:rPr lang="en-US" sz="1200" b="1" dirty="0" smtClean="0"/>
              <a:t>IGF USA – </a:t>
            </a:r>
            <a:r>
              <a:rPr lang="en-US" sz="1200" b="1" dirty="0" err="1" smtClean="0"/>
              <a:t>Washignton</a:t>
            </a:r>
            <a:r>
              <a:rPr lang="en-US" sz="1200" b="1" dirty="0" smtClean="0"/>
              <a:t>, DC</a:t>
            </a:r>
          </a:p>
          <a:p>
            <a:r>
              <a:rPr lang="en-US" sz="1200" dirty="0" smtClean="0"/>
              <a:t>Caribbean Interview Governance Forum </a:t>
            </a:r>
            <a:r>
              <a:rPr lang="en-US" sz="1200" b="1" dirty="0" smtClean="0"/>
              <a:t>– St. Lucia, Trinidad</a:t>
            </a:r>
          </a:p>
          <a:p>
            <a:r>
              <a:rPr lang="en-US" sz="1200" dirty="0" err="1" smtClean="0"/>
              <a:t>CaribNOG</a:t>
            </a:r>
            <a:r>
              <a:rPr lang="en-US" sz="1200" dirty="0" smtClean="0"/>
              <a:t> 3</a:t>
            </a:r>
          </a:p>
          <a:p>
            <a:r>
              <a:rPr lang="en-US" sz="1200" dirty="0" smtClean="0"/>
              <a:t>National ICT Day – </a:t>
            </a:r>
            <a:r>
              <a:rPr lang="en-US" sz="1200" b="1" dirty="0" smtClean="0"/>
              <a:t>Montserrat</a:t>
            </a:r>
          </a:p>
          <a:p>
            <a:r>
              <a:rPr lang="en-US" sz="1200" dirty="0" smtClean="0"/>
              <a:t>GDC Online</a:t>
            </a:r>
          </a:p>
          <a:p>
            <a:r>
              <a:rPr lang="en-US" sz="1200" dirty="0" smtClean="0"/>
              <a:t>Internet 2/Joint Techs – </a:t>
            </a:r>
            <a:r>
              <a:rPr lang="en-US" sz="1200" b="1" dirty="0" smtClean="0"/>
              <a:t>Palo Alto, CA</a:t>
            </a:r>
          </a:p>
          <a:p>
            <a:r>
              <a:rPr lang="en-US" sz="1200" dirty="0" smtClean="0"/>
              <a:t>The Cable Show</a:t>
            </a:r>
          </a:p>
          <a:p>
            <a:r>
              <a:rPr lang="en-US" sz="1200" dirty="0" smtClean="0"/>
              <a:t>UCC Internet Day - </a:t>
            </a:r>
            <a:r>
              <a:rPr lang="en-US" sz="1200" b="1" dirty="0" smtClean="0"/>
              <a:t>Jamaica</a:t>
            </a:r>
          </a:p>
          <a:p>
            <a:r>
              <a:rPr lang="en-US" sz="1200" dirty="0" err="1" smtClean="0"/>
              <a:t>iNet</a:t>
            </a:r>
            <a:r>
              <a:rPr lang="en-US" sz="1200" dirty="0" smtClean="0"/>
              <a:t>/IPv6 Day – Curacao</a:t>
            </a:r>
          </a:p>
          <a:p>
            <a:r>
              <a:rPr lang="en-US" dirty="0" smtClean="0"/>
              <a:t>Canadian ISP Summit – </a:t>
            </a:r>
            <a:r>
              <a:rPr lang="en-US" b="1" dirty="0" smtClean="0"/>
              <a:t>Toronto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in November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2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2506" y="6217925"/>
            <a:ext cx="4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58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 descr="Dallas_master_bckgrnd-02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rin-consult@arin.ne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n.net" TargetMode="External"/><Relationship Id="rId4" Type="http://schemas.openxmlformats.org/officeDocument/2006/relationships/hyperlink" Target="http://www.teamarin.net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teamarin.net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7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24905" y="1937440"/>
            <a:ext cx="4854455" cy="3174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Communications and Member Services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Susan Hamlin</a:t>
            </a:r>
          </a:p>
          <a:p>
            <a:r>
              <a:rPr lang="en-US" dirty="0" smtClean="0"/>
              <a:t>Director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dirty="0" smtClean="0"/>
              <a:t>ew community consultations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Changes to the ARIN Fee </a:t>
            </a:r>
            <a:r>
              <a:rPr lang="en-US" b="1" dirty="0" smtClean="0"/>
              <a:t>Schedule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Coming soon: </a:t>
            </a:r>
            <a:r>
              <a:rPr lang="en-US" b="1" dirty="0"/>
              <a:t>A revised Policy Development Process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Open until 26 November</a:t>
            </a:r>
          </a:p>
          <a:p>
            <a:endParaRPr lang="en-US" dirty="0"/>
          </a:p>
          <a:p>
            <a:r>
              <a:rPr lang="en-US" dirty="0" smtClean="0"/>
              <a:t>Join </a:t>
            </a:r>
            <a:r>
              <a:rPr lang="en-US" dirty="0" smtClean="0">
                <a:hlinkClick r:id="rId2"/>
              </a:rPr>
              <a:t>arin-consult@arin.net</a:t>
            </a:r>
            <a:r>
              <a:rPr lang="en-US" dirty="0" smtClean="0"/>
              <a:t> to make your opinion known and to offer constructive comment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lists.arin.net</a:t>
            </a:r>
            <a:r>
              <a:rPr lang="en-US" dirty="0"/>
              <a:t>/mailman/</a:t>
            </a:r>
            <a:r>
              <a:rPr lang="en-US" dirty="0" err="1"/>
              <a:t>listinfo</a:t>
            </a:r>
            <a:r>
              <a:rPr lang="en-US" dirty="0"/>
              <a:t>/</a:t>
            </a:r>
            <a:r>
              <a:rPr lang="en-US" dirty="0" err="1"/>
              <a:t>arin</a:t>
            </a:r>
            <a:r>
              <a:rPr lang="en-US" dirty="0"/>
              <a:t>-consult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5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2013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778"/>
            <a:ext cx="8229600" cy="424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Changes coming:</a:t>
            </a:r>
          </a:p>
          <a:p>
            <a:r>
              <a:rPr lang="en-US" dirty="0" smtClean="0"/>
              <a:t>ARIN is eliminating meeting registration fees for advance online meeting registration.</a:t>
            </a:r>
          </a:p>
          <a:p>
            <a:r>
              <a:rPr lang="en-US" dirty="0" smtClean="0"/>
              <a:t>Fees </a:t>
            </a:r>
            <a:r>
              <a:rPr lang="en-US" dirty="0" smtClean="0"/>
              <a:t>for social guests will still be charged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2013 Meetings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Barbados_logo-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3" b="16273"/>
          <a:stretch>
            <a:fillRect/>
          </a:stretch>
        </p:blipFill>
        <p:spPr>
          <a:xfrm>
            <a:off x="457201" y="2073675"/>
            <a:ext cx="4148862" cy="21379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3224" y="4517077"/>
            <a:ext cx="242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21-24 April 2013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4" y="2184544"/>
            <a:ext cx="4308501" cy="2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1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https://</a:t>
            </a:r>
            <a:r>
              <a:rPr lang="en-US" sz="3600" dirty="0" err="1"/>
              <a:t>www.arin.net</a:t>
            </a:r>
            <a:r>
              <a:rPr lang="en-US" sz="3600" dirty="0"/>
              <a:t>/app/election/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 descr="Elections_2012_For_Susan-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" b="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908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two words information and communication are often used interchangeably, but they signify quite different things. Information is giving out; communication is getting through.”</a:t>
            </a:r>
          </a:p>
          <a:p>
            <a:pPr algn="r">
              <a:buFontTx/>
              <a:buChar char="-"/>
            </a:pPr>
            <a:r>
              <a:rPr lang="en-US" dirty="0" smtClean="0"/>
              <a:t>Sydney Harris</a:t>
            </a:r>
          </a:p>
          <a:p>
            <a:pPr marL="0" indent="0">
              <a:buNone/>
            </a:pPr>
            <a:r>
              <a:rPr lang="en-US" dirty="0" smtClean="0"/>
              <a:t>Are we succeeding?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algn="r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095" y="838821"/>
            <a:ext cx="8497529" cy="227973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/>
              <a:t>Let us hear from you!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err="1" smtClean="0"/>
              <a:t>info@arin.net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7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CMSD Team that “kicks boot”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19" y="1578471"/>
            <a:ext cx="8497529" cy="47089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dirty="0" err="1" smtClean="0"/>
              <a:t>Einar</a:t>
            </a:r>
            <a:r>
              <a:rPr lang="en-US" sz="3000" dirty="0" smtClean="0"/>
              <a:t> </a:t>
            </a:r>
            <a:r>
              <a:rPr lang="en-US" sz="3000" dirty="0" err="1" smtClean="0"/>
              <a:t>Bohlin</a:t>
            </a:r>
            <a:r>
              <a:rPr lang="en-US" sz="3000" dirty="0" smtClean="0"/>
              <a:t> – Senior Policy Analyst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De Harvey – Meeting Planner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Jud Lewis – Membership Coordinator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Hollis Kara – Communications Manager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  Jennifer </a:t>
            </a:r>
            <a:r>
              <a:rPr lang="en-US" sz="3000" dirty="0"/>
              <a:t>Bly – Outreach Coordinator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  Jason Byrne – Communications Strategist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  Sean Hopkins – Communications Writer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/>
              <a:t> </a:t>
            </a:r>
            <a:r>
              <a:rPr lang="en-US" sz="3000" dirty="0" smtClean="0"/>
              <a:t> Erin Sellers – Graphic Designer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7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4255 ARIN Members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434    Canada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48      Caribbean and North Atlantic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3764  United States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9  		Outside region</a:t>
            </a:r>
          </a:p>
          <a:p>
            <a:r>
              <a:rPr lang="en-US" dirty="0" smtClean="0"/>
              <a:t>2046  subscribers to PPML</a:t>
            </a:r>
          </a:p>
          <a:p>
            <a:r>
              <a:rPr lang="en-US" dirty="0" smtClean="0"/>
              <a:t>3637 Subscribers to ARIN-announce</a:t>
            </a:r>
          </a:p>
          <a:p>
            <a:r>
              <a:rPr lang="en-US" dirty="0" smtClean="0"/>
              <a:t>2528 Subscribers to ARIN-discuss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6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0493"/>
            <a:ext cx="9143999" cy="109243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6633"/>
                </a:solidFill>
                <a:latin typeface="Century Gothic" pitchFamily="34" charset="0"/>
                <a:ea typeface="ＭＳ Ｐゴシック" charset="-128"/>
              </a:rPr>
              <a:t>Organization Services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912926"/>
            <a:ext cx="8001000" cy="41862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entury Gothic" pitchFamily="34" charset="0"/>
                <a:ea typeface="ＭＳ Ｐゴシック" charset="-128"/>
              </a:rPr>
              <a:t>Information publication and dissemination</a:t>
            </a:r>
          </a:p>
          <a:p>
            <a:pPr lvl="1"/>
            <a:r>
              <a:rPr lang="en-US" dirty="0" smtClean="0">
                <a:latin typeface="Century Gothic" pitchFamily="34" charset="0"/>
                <a:ea typeface="ＭＳ Ｐゴシック" charset="-128"/>
                <a:hlinkClick r:id="rId3"/>
              </a:rPr>
              <a:t>www.arin.net</a:t>
            </a: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/>
            <a:r>
              <a:rPr lang="en-US" dirty="0" smtClean="0">
                <a:latin typeface="Century Gothic" pitchFamily="34" charset="0"/>
                <a:ea typeface="ＭＳ Ｐゴシック" charset="-128"/>
                <a:hlinkClick r:id="rId4"/>
              </a:rPr>
              <a:t>www.teamarin.net</a:t>
            </a: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/>
            <a:r>
              <a:rPr lang="en-US" b="0" dirty="0" smtClean="0">
                <a:latin typeface="Century Gothic" pitchFamily="34" charset="0"/>
                <a:ea typeface="ＭＳ Ｐゴシック" charset="-128"/>
              </a:rPr>
              <a:t>social media</a:t>
            </a:r>
          </a:p>
          <a:p>
            <a:pPr lvl="1"/>
            <a:r>
              <a:rPr lang="en-US" b="0" dirty="0" smtClean="0">
                <a:latin typeface="Century Gothic" pitchFamily="34" charset="0"/>
                <a:ea typeface="ＭＳ Ｐゴシック" charset="-128"/>
              </a:rPr>
              <a:t>media relations, LEWIS PR</a:t>
            </a:r>
          </a:p>
          <a:p>
            <a:pPr lvl="1"/>
            <a:r>
              <a:rPr lang="en-US" b="0" dirty="0" smtClean="0">
                <a:latin typeface="Century Gothic" pitchFamily="34" charset="0"/>
                <a:ea typeface="ＭＳ Ｐゴシック" charset="-128"/>
              </a:rPr>
              <a:t>supports external relations</a:t>
            </a:r>
          </a:p>
          <a:p>
            <a:r>
              <a:rPr lang="en-US" dirty="0" smtClean="0">
                <a:latin typeface="Century Gothic" pitchFamily="34" charset="0"/>
                <a:ea typeface="ＭＳ Ｐゴシック" charset="-128"/>
              </a:rPr>
              <a:t>Conducting Members Meetings</a:t>
            </a:r>
          </a:p>
          <a:p>
            <a:r>
              <a:rPr lang="en-US" dirty="0" smtClean="0">
                <a:latin typeface="Century Gothic" pitchFamily="34" charset="0"/>
                <a:ea typeface="ＭＳ Ｐゴシック" charset="-128"/>
              </a:rPr>
              <a:t>New member orientation</a:t>
            </a:r>
          </a:p>
          <a:p>
            <a:r>
              <a:rPr lang="en-US" dirty="0" smtClean="0">
                <a:latin typeface="Century Gothic" pitchFamily="34" charset="0"/>
                <a:ea typeface="ＭＳ Ｐゴシック" charset="-128"/>
              </a:rPr>
              <a:t>Elections</a:t>
            </a:r>
          </a:p>
          <a:p>
            <a:r>
              <a:rPr lang="en-US" dirty="0" smtClean="0">
                <a:latin typeface="Century Gothic" pitchFamily="34" charset="0"/>
                <a:ea typeface="ＭＳ Ｐゴシック" charset="-128"/>
              </a:rPr>
              <a:t>Outreach and training</a:t>
            </a:r>
          </a:p>
          <a:p>
            <a:r>
              <a:rPr lang="en-US" dirty="0" smtClean="0">
                <a:latin typeface="Century Gothic" pitchFamily="34" charset="0"/>
                <a:ea typeface="ＭＳ Ｐゴシック" charset="-128"/>
              </a:rPr>
              <a:t>ARIN Consultation and Suggestion Process</a:t>
            </a: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85800" y="38862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 smtClean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Wingdings 2" pitchFamily="-106" charset="2"/>
              <a:buChar char=""/>
              <a:tabLst>
                <a:tab pos="0" algn="l"/>
                <a:tab pos="515938" algn="l"/>
              </a:tabLst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36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0493"/>
            <a:ext cx="9143999" cy="109243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6633"/>
                </a:solidFill>
                <a:latin typeface="Century Gothic" pitchFamily="34" charset="0"/>
                <a:ea typeface="ＭＳ Ｐゴシック" charset="-128"/>
              </a:rPr>
              <a:t>Policy Development Services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912926"/>
            <a:ext cx="8001000" cy="418624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Facilitating the Policy Development Process</a:t>
            </a:r>
          </a:p>
          <a:p>
            <a:pPr lvl="1"/>
            <a:r>
              <a:rPr lang="en-US" b="0" dirty="0" smtClean="0">
                <a:latin typeface="Century Gothic" pitchFamily="34" charset="0"/>
                <a:ea typeface="ＭＳ Ｐゴシック" charset="-128"/>
              </a:rPr>
              <a:t>Maintaining discuss email lists</a:t>
            </a:r>
          </a:p>
          <a:p>
            <a:pPr lvl="1"/>
            <a:r>
              <a:rPr lang="en-US" b="0" dirty="0" smtClean="0">
                <a:latin typeface="Century Gothic" pitchFamily="34" charset="0"/>
                <a:ea typeface="ＭＳ Ｐゴシック" charset="-128"/>
              </a:rPr>
              <a:t>Publishing policy documents</a:t>
            </a:r>
          </a:p>
          <a:p>
            <a:pPr lvl="1"/>
            <a:r>
              <a:rPr lang="en-US" b="0" dirty="0" smtClean="0">
                <a:latin typeface="Century Gothic" pitchFamily="34" charset="0"/>
                <a:ea typeface="ＭＳ Ｐゴシック" charset="-128"/>
              </a:rPr>
              <a:t>Supporting the Advisory Council</a:t>
            </a:r>
          </a:p>
          <a:p>
            <a:r>
              <a:rPr lang="en-US" dirty="0" smtClean="0">
                <a:latin typeface="Century Gothic" pitchFamily="34" charset="0"/>
                <a:ea typeface="ＭＳ Ｐゴシック" charset="-128"/>
              </a:rPr>
              <a:t>Conducting Public Policy Meetings</a:t>
            </a:r>
            <a:endParaRPr lang="en-US" b="0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85800" y="38862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 smtClean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Wingdings 2" pitchFamily="-106" charset="2"/>
              <a:buChar char=""/>
              <a:tabLst>
                <a:tab pos="0" algn="l"/>
                <a:tab pos="515938" algn="l"/>
              </a:tabLst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6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2620" y="2211681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85640" y="2880106"/>
            <a:ext cx="6082825" cy="34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98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600" dirty="0" smtClean="0">
                <a:latin typeface="Century Gothic"/>
                <a:cs typeface="Century Gothic"/>
              </a:rPr>
              <a:t>	1,654 likes</a:t>
            </a:r>
            <a:endParaRPr lang="en-US" sz="3600" dirty="0">
              <a:latin typeface="Century Gothic"/>
              <a:cs typeface="Century Gothic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600" dirty="0" smtClean="0">
                <a:latin typeface="Century Gothic"/>
                <a:cs typeface="Century Gothic"/>
              </a:rPr>
              <a:t>3,337 followers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600" dirty="0" smtClean="0">
                <a:latin typeface="Century Gothic"/>
                <a:cs typeface="Century Gothic"/>
              </a:rPr>
              <a:t>	419 group members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600" dirty="0" smtClean="0">
                <a:latin typeface="Century Gothic"/>
                <a:cs typeface="Century Gothic"/>
              </a:rPr>
              <a:t>70 </a:t>
            </a:r>
            <a:r>
              <a:rPr lang="en-US" sz="3600" dirty="0">
                <a:latin typeface="Century Gothic"/>
                <a:cs typeface="Century Gothic"/>
              </a:rPr>
              <a:t>+1s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en-US" sz="4400" dirty="0" smtClean="0">
              <a:latin typeface="Century Gothic"/>
              <a:cs typeface="Century Gothic"/>
            </a:endParaRPr>
          </a:p>
        </p:txBody>
      </p:sp>
      <p:pic>
        <p:nvPicPr>
          <p:cNvPr id="6" name="Picture 3" descr="facebook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96" y="2955938"/>
            <a:ext cx="1431231" cy="143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icrosite_logo-01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88" y="1730130"/>
            <a:ext cx="4059404" cy="1068934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63227" y="1711172"/>
            <a:ext cx="4310458" cy="157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98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600" dirty="0">
                <a:latin typeface="Century Gothic"/>
                <a:cs typeface="Century Gothic"/>
              </a:rPr>
              <a:t>G</a:t>
            </a:r>
            <a:r>
              <a:rPr lang="en-US" sz="3600" dirty="0" smtClean="0">
                <a:latin typeface="Century Gothic"/>
                <a:cs typeface="Century Gothic"/>
              </a:rPr>
              <a:t>uest blogs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600" dirty="0" smtClean="0">
                <a:latin typeface="Century Gothic"/>
                <a:cs typeface="Century Gothic"/>
              </a:rPr>
              <a:t>New blog 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87" y="3677216"/>
            <a:ext cx="1270782" cy="1270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62" y="4588135"/>
            <a:ext cx="1264166" cy="1264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029" y="5482716"/>
            <a:ext cx="1039049" cy="10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2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46" y="356571"/>
            <a:ext cx="8739083" cy="1458932"/>
          </a:xfrm>
        </p:spPr>
        <p:txBody>
          <a:bodyPr/>
          <a:lstStyle/>
          <a:p>
            <a:pPr algn="ctr"/>
            <a:r>
              <a:rPr lang="en-US" dirty="0" smtClean="0"/>
              <a:t>New Materials &amp;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i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6" y="4900002"/>
            <a:ext cx="3966564" cy="1156349"/>
          </a:xfrm>
          <a:prstGeom prst="rect">
            <a:avLst/>
          </a:prstGeom>
        </p:spPr>
      </p:pic>
      <p:pic>
        <p:nvPicPr>
          <p:cNvPr id="6" name="Picture 5" descr="RPKI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64" y="3478256"/>
            <a:ext cx="1771227" cy="1197310"/>
          </a:xfrm>
          <a:prstGeom prst="rect">
            <a:avLst/>
          </a:prstGeom>
        </p:spPr>
      </p:pic>
      <p:pic>
        <p:nvPicPr>
          <p:cNvPr id="7" name="Picture 6" descr="transfe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92" y="1568719"/>
            <a:ext cx="1636025" cy="1581982"/>
          </a:xfrm>
          <a:prstGeom prst="rect">
            <a:avLst/>
          </a:prstGeom>
        </p:spPr>
      </p:pic>
      <p:pic>
        <p:nvPicPr>
          <p:cNvPr id="8" name="Picture 7" descr="phase 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9032"/>
            <a:ext cx="3706405" cy="1451669"/>
          </a:xfrm>
          <a:prstGeom prst="rect">
            <a:avLst/>
          </a:prstGeom>
        </p:spPr>
      </p:pic>
      <p:pic>
        <p:nvPicPr>
          <p:cNvPr id="9" name="Picture 8" descr="v6 scrren shot 2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23" y="3343642"/>
            <a:ext cx="3303590" cy="26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00" y="224769"/>
            <a:ext cx="8497529" cy="1458932"/>
          </a:xfrm>
        </p:spPr>
        <p:txBody>
          <a:bodyPr/>
          <a:lstStyle/>
          <a:p>
            <a:r>
              <a:rPr lang="en-US" dirty="0" smtClean="0"/>
              <a:t>Outreach since ARIN XXIX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arinregion_map_Hamlin_outreach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2" y="1373394"/>
            <a:ext cx="6773894" cy="47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2013 Outreach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000" dirty="0" smtClean="0"/>
              <a:t>CES, </a:t>
            </a:r>
            <a:r>
              <a:rPr lang="en-US" sz="3000" dirty="0" err="1" smtClean="0"/>
              <a:t>Interop</a:t>
            </a:r>
            <a:r>
              <a:rPr lang="en-US" sz="3000" dirty="0" smtClean="0"/>
              <a:t>, North American IPv6 Summit, CANTO, Canadian ISP Summit,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Caribbean ICT Roadshows, </a:t>
            </a:r>
            <a:r>
              <a:rPr lang="en-US" sz="3000" dirty="0" err="1" smtClean="0"/>
              <a:t>CaribNOG</a:t>
            </a:r>
            <a:endParaRPr lang="en-US" sz="3000" dirty="0" smtClean="0"/>
          </a:p>
          <a:p>
            <a:r>
              <a:rPr lang="en-US" sz="3000" dirty="0" smtClean="0"/>
              <a:t>Check out ARIN’s Speakers Bureau: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err="1" smtClean="0"/>
              <a:t>TeamARIN</a:t>
            </a:r>
            <a:r>
              <a:rPr lang="en-US" sz="3000" dirty="0" smtClean="0"/>
              <a:t>, Spread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36" y="1688667"/>
            <a:ext cx="2424609" cy="1558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8788" y="1879803"/>
            <a:ext cx="4962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Coming to a location near you…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398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454</Words>
  <Application>Microsoft Macintosh PowerPoint</Application>
  <PresentationFormat>On-screen Show (4:3)</PresentationFormat>
  <Paragraphs>131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Communications and Member Services </vt:lpstr>
      <vt:lpstr>The CMSD Team that “kicks boot”</vt:lpstr>
      <vt:lpstr>Participation Statistics</vt:lpstr>
      <vt:lpstr>Organization Services</vt:lpstr>
      <vt:lpstr>Policy Development Services</vt:lpstr>
      <vt:lpstr>Social Media Update</vt:lpstr>
      <vt:lpstr>New Materials &amp; Information</vt:lpstr>
      <vt:lpstr>Outreach since ARIN XXIX in April</vt:lpstr>
      <vt:lpstr>2013 Outreach Activities</vt:lpstr>
      <vt:lpstr>New community consultations:</vt:lpstr>
      <vt:lpstr>2013 Meetings</vt:lpstr>
      <vt:lpstr> 2013 Meetings </vt:lpstr>
      <vt:lpstr>https://www.arin.net/app/election/</vt:lpstr>
      <vt:lpstr>PowerPoint Presentation</vt:lpstr>
      <vt:lpstr> Let us hear from you!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Susan Hamlin</cp:lastModifiedBy>
  <cp:revision>94</cp:revision>
  <dcterms:created xsi:type="dcterms:W3CDTF">2010-08-12T13:39:46Z</dcterms:created>
  <dcterms:modified xsi:type="dcterms:W3CDTF">2012-10-25T18:52:43Z</dcterms:modified>
</cp:coreProperties>
</file>