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5" r:id="rId2"/>
    <p:sldId id="322" r:id="rId3"/>
    <p:sldId id="320" r:id="rId4"/>
    <p:sldId id="323" r:id="rId5"/>
    <p:sldId id="326" r:id="rId6"/>
    <p:sldId id="291" r:id="rId7"/>
    <p:sldId id="274" r:id="rId8"/>
    <p:sldId id="324" r:id="rId9"/>
    <p:sldId id="305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68EB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626" autoAdjust="0"/>
    <p:restoredTop sz="94660"/>
  </p:normalViewPr>
  <p:slideViewPr>
    <p:cSldViewPr snapToObjects="1">
      <p:cViewPr varScale="1">
        <p:scale>
          <a:sx n="89" d="100"/>
          <a:sy n="89" d="100"/>
        </p:scale>
        <p:origin x="-120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530FF-CA8D-2145-B2A9-DED29670EC60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21DEE-8E0D-FC4C-93C9-7DEF49601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849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74387-9BF5-8148-A487-66D16D6EF3EC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AD054-2764-B14B-AA9B-E35C0EB69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980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Check the actual name of the RIR meeting.</a:t>
            </a:r>
            <a:r>
              <a:rPr lang="en-AU" baseline="0" dirty="0" smtClean="0"/>
              <a:t> Coming meetings</a:t>
            </a:r>
          </a:p>
          <a:p>
            <a:r>
              <a:rPr lang="en-AU" baseline="0" dirty="0" smtClean="0"/>
              <a:t>- LACNIC XVI</a:t>
            </a:r>
          </a:p>
          <a:p>
            <a:r>
              <a:rPr lang="en-AU" baseline="0" dirty="0" smtClean="0"/>
              <a:t>- ARIN XXVIII</a:t>
            </a:r>
          </a:p>
          <a:p>
            <a:pPr>
              <a:buFontTx/>
              <a:buChar char="-"/>
            </a:pPr>
            <a:r>
              <a:rPr lang="en-AU" dirty="0" smtClean="0"/>
              <a:t>RIPE 63</a:t>
            </a:r>
          </a:p>
          <a:p>
            <a:pPr>
              <a:buFontTx/>
              <a:buChar char="-"/>
            </a:pPr>
            <a:r>
              <a:rPr lang="en-AU" dirty="0" smtClean="0"/>
              <a:t>AFRINIC 15</a:t>
            </a:r>
            <a:r>
              <a:rPr lang="en-AU" baseline="0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D054-2764-B14B-AA9B-E35C0EB69B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Measuring</a:t>
            </a:r>
            <a:r>
              <a:rPr lang="en-US" baseline="0" dirty="0" smtClean="0"/>
              <a:t> whether or not you can or can’t use IPv6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D054-2764-B14B-AA9B-E35C0EB69B5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</a:t>
            </a:r>
            <a:r>
              <a:rPr lang="en-US" baseline="0" dirty="0" smtClean="0"/>
              <a:t> in the original dates, now starting a day before.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D054-2764-B14B-AA9B-E35C0EB69B5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17192-4795-C04C-AE03-5DCA5CC63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17192-4795-C04C-AE03-5DCA5CC63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295401"/>
            <a:ext cx="4043520" cy="483388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241" y="1295401"/>
            <a:ext cx="4044960" cy="48338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17192-4795-C04C-AE03-5DCA5CC63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17192-4795-C04C-AE03-5DCA5CC63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17192-4795-C04C-AE03-5DCA5CC632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olour flick for PPT template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384191"/>
            <a:ext cx="9144000" cy="473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152401"/>
            <a:ext cx="8226720" cy="91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219200"/>
            <a:ext cx="8226720" cy="49100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1462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the outline text format</a:t>
            </a:r>
          </a:p>
          <a:p>
            <a:pPr lvl="1"/>
            <a:r>
              <a:rPr lang="en-US" dirty="0"/>
              <a:t>Second Outline Level</a:t>
            </a:r>
          </a:p>
          <a:p>
            <a:pPr lvl="2"/>
            <a:r>
              <a:rPr lang="en-US" dirty="0"/>
              <a:t>Third Outline Level</a:t>
            </a:r>
          </a:p>
          <a:p>
            <a:pPr lvl="3"/>
            <a:r>
              <a:rPr lang="en-US" dirty="0"/>
              <a:t>Fourth Outline Level</a:t>
            </a:r>
          </a:p>
          <a:p>
            <a:pPr lvl="4"/>
            <a:r>
              <a:rPr lang="en-US" dirty="0"/>
              <a:t>Fifth Outline Level</a:t>
            </a:r>
          </a:p>
          <a:p>
            <a:pPr lvl="4"/>
            <a:r>
              <a:rPr lang="en-US" dirty="0"/>
              <a:t>Sixth Outline Level</a:t>
            </a:r>
          </a:p>
          <a:p>
            <a:pPr lvl="4"/>
            <a:r>
              <a:rPr lang="en-US" dirty="0"/>
              <a:t>Seventh Outline Level</a:t>
            </a:r>
          </a:p>
          <a:p>
            <a:pPr lvl="4"/>
            <a:r>
              <a:rPr lang="en-US" dirty="0"/>
              <a:t>Eighth Outline Level</a:t>
            </a:r>
          </a:p>
          <a:p>
            <a:pPr lvl="4"/>
            <a:r>
              <a:rPr lang="en-US" dirty="0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89600" y="6194091"/>
            <a:ext cx="8161920" cy="3254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6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 sz="13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677560" y="6629017"/>
            <a:ext cx="314040" cy="150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6000"/>
              </a:lnSpc>
              <a:buClr>
                <a:srgbClr val="000000"/>
              </a:buClr>
              <a:buSzPct val="100000"/>
              <a:buFont typeface="Times New Roman" charset="0"/>
              <a:buNone/>
              <a:defRPr sz="1300">
                <a:solidFill>
                  <a:srgbClr val="000000"/>
                </a:solidFill>
                <a:latin typeface="Arial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 dt="0"/>
  <p:txStyles>
    <p:titleStyle>
      <a:lvl1pPr algn="ctr" defTabSz="407526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526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526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526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280994" indent="-207363" algn="ctr" defTabSz="407526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695720" indent="-207363" algn="ctr" defTabSz="407526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110446" indent="-207363" algn="ctr" defTabSz="407526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525172" indent="-207363" algn="ctr" defTabSz="407526" rtl="0" eaLnBrk="1" fontAlgn="base" hangingPunct="1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11045" indent="-311045" algn="l" defTabSz="407526" rtl="0" eaLnBrk="1" fontAlgn="base" hangingPunct="1">
        <a:lnSpc>
          <a:spcPct val="9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Arial" charset="0"/>
        <a:buChar char="•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Arial" charset="0"/>
        <a:buChar char="•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9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Arial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9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Arial" charset="0"/>
        <a:buChar char="•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9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Arial" charset="0"/>
        <a:buChar char="•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eaLnBrk="1" fontAlgn="base" hangingPunct="1">
        <a:lnSpc>
          <a:spcPct val="9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eaLnBrk="1" fontAlgn="base" hangingPunct="1">
        <a:lnSpc>
          <a:spcPct val="9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eaLnBrk="1" fontAlgn="base" hangingPunct="1">
        <a:lnSpc>
          <a:spcPct val="9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eaLnBrk="1" fontAlgn="base" hangingPunct="1">
        <a:lnSpc>
          <a:spcPct val="9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762000"/>
            <a:ext cx="7773120" cy="1470394"/>
          </a:xfrm>
        </p:spPr>
        <p:txBody>
          <a:bodyPr/>
          <a:lstStyle/>
          <a:p>
            <a:r>
              <a:rPr lang="en-US" b="0" dirty="0" smtClean="0"/>
              <a:t>APNIC Update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2590800"/>
            <a:ext cx="6400800" cy="1752664"/>
          </a:xfrm>
        </p:spPr>
        <p:txBody>
          <a:bodyPr/>
          <a:lstStyle/>
          <a:p>
            <a:r>
              <a:rPr lang="en-US" dirty="0" smtClean="0"/>
              <a:t>ARIN XXVIII</a:t>
            </a:r>
            <a:endParaRPr lang="en-US" dirty="0" smtClean="0"/>
          </a:p>
          <a:p>
            <a:r>
              <a:rPr lang="en-US" dirty="0" smtClean="0"/>
              <a:t>13</a:t>
            </a:r>
            <a:r>
              <a:rPr lang="en-US" dirty="0" smtClean="0"/>
              <a:t> </a:t>
            </a:r>
            <a:r>
              <a:rPr lang="en-US" dirty="0" smtClean="0"/>
              <a:t>October 2011</a:t>
            </a:r>
          </a:p>
          <a:p>
            <a:r>
              <a:rPr lang="en-US" dirty="0" smtClean="0"/>
              <a:t>Philadelphia</a:t>
            </a:r>
          </a:p>
          <a:p>
            <a:endParaRPr lang="en-US" dirty="0" smtClean="0"/>
          </a:p>
          <a:p>
            <a:r>
              <a:rPr lang="en-US" dirty="0" smtClean="0"/>
              <a:t>Geoff Huston,</a:t>
            </a:r>
          </a:p>
          <a:p>
            <a:r>
              <a:rPr lang="en-US" dirty="0" smtClean="0"/>
              <a:t>APNIC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017192-4795-C04C-AE03-5DCA5CC6325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4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Conference – APNIC 33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Where: Delhi, India</a:t>
            </a:r>
          </a:p>
          <a:p>
            <a:r>
              <a:rPr lang="en-US" smtClean="0"/>
              <a:t>When: 27 February – 2 March 2012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017192-4795-C04C-AE03-5DCA5CC63257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 descr="APNIC 33 Theme banner_Red Fo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481" y="3200400"/>
            <a:ext cx="8375355" cy="18220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 Delegations</a:t>
            </a:r>
            <a:endParaRPr lang="en-US" dirty="0"/>
          </a:p>
        </p:txBody>
      </p:sp>
      <p:pic>
        <p:nvPicPr>
          <p:cNvPr id="5" name="Content Placeholder 5" descr="IP &amp; ASN Delegation_Sept 201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1134" r="-51134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017192-4795-C04C-AE03-5DCA5CC632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IPv4 Exhaustion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stage 3, as 15 April 2011</a:t>
            </a:r>
          </a:p>
          <a:p>
            <a:r>
              <a:rPr lang="en-US" dirty="0" smtClean="0"/>
              <a:t>APNIC final block: 103.0.0.0/8</a:t>
            </a:r>
          </a:p>
          <a:p>
            <a:pPr lvl="1"/>
            <a:r>
              <a:rPr lang="en-US" dirty="0" smtClean="0"/>
              <a:t>Each account holder may receive a max. of /22</a:t>
            </a:r>
          </a:p>
          <a:p>
            <a:r>
              <a:rPr lang="en-US" dirty="0" smtClean="0"/>
              <a:t>From 15 April to 27 August 2011, made 583 delegations to 30 economies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017192-4795-C04C-AE03-5DCA5CC632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Last /8</a:t>
            </a:r>
            <a:endParaRPr lang="en-US" dirty="0"/>
          </a:p>
        </p:txBody>
      </p:sp>
      <p:pic>
        <p:nvPicPr>
          <p:cNvPr id="5" name="Content Placeholder 8" descr="last -8 Delegation_Sept 201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7940" r="-57940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017192-4795-C04C-AE03-5DCA5CC6325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Implemented Policies During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in May 2011</a:t>
            </a:r>
          </a:p>
          <a:p>
            <a:pPr lvl="1"/>
            <a:r>
              <a:rPr lang="en-US" dirty="0" smtClean="0"/>
              <a:t>prop-088: Distribution of IPv4 Addresses Once the Final /8 Period Starts</a:t>
            </a:r>
          </a:p>
          <a:p>
            <a:pPr lvl="1"/>
            <a:r>
              <a:rPr lang="en-US" dirty="0" smtClean="0"/>
              <a:t>prop-093: Reducing the Minimum Delegation Size for the Final /8 Policy</a:t>
            </a:r>
          </a:p>
          <a:p>
            <a:pPr lvl="1"/>
            <a:r>
              <a:rPr lang="en-US" dirty="0" smtClean="0"/>
              <a:t>prop-094: Removing Renumbering Requirement from Final /8 Policy</a:t>
            </a:r>
          </a:p>
          <a:p>
            <a:r>
              <a:rPr lang="en-US" dirty="0" smtClean="0"/>
              <a:t>Implemented in August 2011</a:t>
            </a:r>
          </a:p>
          <a:p>
            <a:pPr lvl="1"/>
            <a:r>
              <a:rPr lang="en-US" dirty="0" smtClean="0"/>
              <a:t>prop-083: Alternative criteria for subsequent IPv6 allocations</a:t>
            </a:r>
          </a:p>
          <a:p>
            <a:pPr lvl="1"/>
            <a:r>
              <a:rPr lang="en-US" dirty="0" smtClean="0"/>
              <a:t>prop-095: Inter-RIR IPv4 address </a:t>
            </a:r>
            <a:r>
              <a:rPr lang="en-US" smtClean="0"/>
              <a:t>transfer proposal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017192-4795-C04C-AE03-5DCA5CC632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Policies at APNIC 32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Reached consensus at APNIC 32:</a:t>
            </a:r>
          </a:p>
          <a:p>
            <a:pPr lvl="1"/>
            <a:r>
              <a:rPr lang="en-AU" dirty="0" smtClean="0"/>
              <a:t>prop-096: Maintaining Demonstrated Needs Requirement in Transfer Policy after the Final /8 Phase</a:t>
            </a:r>
          </a:p>
          <a:p>
            <a:r>
              <a:rPr lang="en-AU" dirty="0" smtClean="0"/>
              <a:t>Did not reach consensus at APNIC 32 - returned to mailing list for further discussion:</a:t>
            </a:r>
          </a:p>
          <a:p>
            <a:pPr lvl="1"/>
            <a:r>
              <a:rPr lang="en-AU" dirty="0" smtClean="0"/>
              <a:t>prop-100: National IP Address Plan – Allocation of Country-wide IP Address Blocks</a:t>
            </a:r>
          </a:p>
          <a:p>
            <a:pPr lvl="1"/>
            <a:r>
              <a:rPr lang="en-AU" dirty="0" smtClean="0"/>
              <a:t>prop-099: IPv6 Reservation for Large Networks</a:t>
            </a:r>
          </a:p>
          <a:p>
            <a:pPr lvl="1"/>
            <a:r>
              <a:rPr lang="en-AU" dirty="0" smtClean="0"/>
              <a:t>prop-098: Optimizing IPv6 Allocation Strategies (simplified)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017192-4795-C04C-AE03-5DCA5CC632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APNIC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Supporting R&amp;D with remote measurement techniques</a:t>
            </a:r>
          </a:p>
          <a:p>
            <a:pPr lvl="1"/>
            <a:r>
              <a:rPr lang="en-US" smtClean="0"/>
              <a:t>Software expertise provided for client-side IPv6 capability measurements</a:t>
            </a:r>
          </a:p>
          <a:p>
            <a:r>
              <a:rPr lang="en-US" smtClean="0"/>
              <a:t>Google analytics measurements for IPv6 client capability targeted at website owners</a:t>
            </a:r>
          </a:p>
          <a:p>
            <a:r>
              <a:rPr lang="en-US" smtClean="0"/>
              <a:t>http://labs.apnic.net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017192-4795-C04C-AE03-5DCA5CC632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Society Information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ISIF is a small grants and awards program aimed at stimulating creative solutions to ICT development needs in the Asia Pacific region</a:t>
            </a:r>
          </a:p>
          <a:p>
            <a:r>
              <a:rPr lang="en-US" dirty="0" smtClean="0"/>
              <a:t>23 projects from 12 AP economies, showcasing innovation, cooperation, and technical knowledge. Reports available for download</a:t>
            </a:r>
          </a:p>
          <a:p>
            <a:r>
              <a:rPr lang="en-US" dirty="0" smtClean="0"/>
              <a:t>ISIF Award ceremony held at 2011 IGF in Nairobi on 28 September 2011</a:t>
            </a:r>
          </a:p>
          <a:p>
            <a:r>
              <a:rPr lang="en-US" dirty="0" smtClean="0"/>
              <a:t>APNIC, LACNIC, </a:t>
            </a:r>
            <a:r>
              <a:rPr lang="en-US" dirty="0" err="1" smtClean="0"/>
              <a:t>AfriNIC</a:t>
            </a:r>
            <a:r>
              <a:rPr lang="en-US" dirty="0" smtClean="0"/>
              <a:t> and IDRC to launch a global alliance to start early in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017192-4795-C04C-AE03-5DCA5CC632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Corporate Identity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6480" y="1216980"/>
            <a:ext cx="4043520" cy="4912305"/>
          </a:xfrm>
        </p:spPr>
        <p:txBody>
          <a:bodyPr/>
          <a:lstStyle/>
          <a:p>
            <a:r>
              <a:rPr lang="en-US" sz="2900" dirty="0" smtClean="0"/>
              <a:t>New image for a new era</a:t>
            </a:r>
          </a:p>
          <a:p>
            <a:r>
              <a:rPr lang="en-US" sz="2900" dirty="0" smtClean="0"/>
              <a:t>:: representing our new IPv6 world</a:t>
            </a:r>
          </a:p>
          <a:p>
            <a:r>
              <a:rPr lang="en-US" sz="2900" dirty="0" smtClean="0"/>
              <a:t>() representing our collaborative community</a:t>
            </a:r>
          </a:p>
          <a:p>
            <a:r>
              <a:rPr lang="en-US" sz="2900" dirty="0" smtClean="0"/>
              <a:t>Changing icon represents our dynamic and diverse community</a:t>
            </a:r>
            <a:endParaRPr lang="en-US" sz="2900" dirty="0"/>
          </a:p>
        </p:txBody>
      </p:sp>
      <p:pic>
        <p:nvPicPr>
          <p:cNvPr id="12" name="Content Placeholder 11" descr="Untitled6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23250" b="-123250"/>
          <a:stretch>
            <a:fillRect/>
          </a:stretch>
        </p:blipFill>
        <p:spPr>
          <a:xfrm>
            <a:off x="4638241" y="609600"/>
            <a:ext cx="4044960" cy="467735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017192-4795-C04C-AE03-5DCA5CC6325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216980"/>
            <a:ext cx="2842260" cy="774700"/>
          </a:xfrm>
          <a:prstGeom prst="rect">
            <a:avLst/>
          </a:prstGeom>
        </p:spPr>
      </p:pic>
      <p:pic>
        <p:nvPicPr>
          <p:cNvPr id="13" name="Picture 12" descr="Untitled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3810000"/>
            <a:ext cx="3224569" cy="1767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PNIC_PPT template copy 2">
  <a:themeElements>
    <a:clrScheme name="APNIC colours">
      <a:dk1>
        <a:srgbClr val="000000"/>
      </a:dk1>
      <a:lt1>
        <a:srgbClr val="FFFFFF"/>
      </a:lt1>
      <a:dk2>
        <a:srgbClr val="221C4B"/>
      </a:dk2>
      <a:lt2>
        <a:srgbClr val="233D80"/>
      </a:lt2>
      <a:accent1>
        <a:srgbClr val="228FC2"/>
      </a:accent1>
      <a:accent2>
        <a:srgbClr val="FFFFFE"/>
      </a:accent2>
      <a:accent3>
        <a:srgbClr val="FFFFFF"/>
      </a:accent3>
      <a:accent4>
        <a:srgbClr val="FFFFFE"/>
      </a:accent4>
      <a:accent5>
        <a:srgbClr val="FFFFFE"/>
      </a:accent5>
      <a:accent6>
        <a:srgbClr val="FFFFFE"/>
      </a:accent6>
      <a:hlink>
        <a:srgbClr val="FFFFFE"/>
      </a:hlink>
      <a:folHlink>
        <a:srgbClr val="FFFFFE"/>
      </a:folHlink>
    </a:clrScheme>
    <a:fontScheme name="Office Them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APNIC_PPT template.pot</Template>
  <TotalTime>3143</TotalTime>
  <Words>432</Words>
  <Application>Microsoft Macintosh PowerPoint</Application>
  <PresentationFormat>On-screen Show (4:3)</PresentationFormat>
  <Paragraphs>67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APNIC_PPT template copy 2</vt:lpstr>
      <vt:lpstr>APNIC Update</vt:lpstr>
      <vt:lpstr>Resource Delegations</vt:lpstr>
      <vt:lpstr>IPv4 Exhaustion</vt:lpstr>
      <vt:lpstr>Use of Last /8</vt:lpstr>
      <vt:lpstr>Implemented Policies During 2011</vt:lpstr>
      <vt:lpstr>Policies at APNIC 32</vt:lpstr>
      <vt:lpstr>APNIC Labs</vt:lpstr>
      <vt:lpstr>Innovation Society Information Fund</vt:lpstr>
      <vt:lpstr>New Corporate Identity</vt:lpstr>
      <vt:lpstr>Next Conference – APNIC 33</vt:lpstr>
    </vt:vector>
  </TitlesOfParts>
  <Manager/>
  <Company>APNIC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APNIC Update</dc:title>
  <dc:subject/>
  <dc:creator>Bhadrika Magan</dc:creator>
  <cp:keywords/>
  <dc:description/>
  <cp:lastModifiedBy>Geoff Huston</cp:lastModifiedBy>
  <cp:revision>177</cp:revision>
  <cp:lastPrinted>2011-09-27T04:00:46Z</cp:lastPrinted>
  <dcterms:created xsi:type="dcterms:W3CDTF">2011-10-07T16:32:57Z</dcterms:created>
  <dcterms:modified xsi:type="dcterms:W3CDTF">2011-10-07T22:14:16Z</dcterms:modified>
  <cp:category/>
</cp:coreProperties>
</file>