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handoutMasterIdLst>
    <p:handoutMasterId r:id="rId11"/>
  </p:handoutMasterIdLst>
  <p:sldIdLst>
    <p:sldId id="256" r:id="rId3"/>
    <p:sldId id="261" r:id="rId4"/>
    <p:sldId id="263" r:id="rId5"/>
    <p:sldId id="262" r:id="rId6"/>
    <p:sldId id="260" r:id="rId7"/>
    <p:sldId id="258" r:id="rId8"/>
    <p:sldId id="264" r:id="rId9"/>
    <p:sldId id="259" r:id="rId1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96" autoAdjust="0"/>
    <p:restoredTop sz="94660"/>
  </p:normalViewPr>
  <p:slideViewPr>
    <p:cSldViewPr snapToGrid="0" snapToObjects="1">
      <p:cViewPr varScale="1">
        <p:scale>
          <a:sx n="82" d="100"/>
          <a:sy n="82" d="100"/>
        </p:scale>
        <p:origin x="-151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C984C7E-89C2-4F25-924E-3819F9D28A4B}" type="datetimeFigureOut">
              <a:rPr lang="en-US"/>
              <a:pPr>
                <a:defRPr/>
              </a:pPr>
              <a:t>10/13/2011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FC0091F-982C-446E-85E2-5239C4F4B38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46372" y="4442347"/>
            <a:ext cx="8284081" cy="1339264"/>
          </a:xfrm>
        </p:spPr>
        <p:txBody>
          <a:bodyPr>
            <a:normAutofit/>
          </a:bodyPr>
          <a:lstStyle>
            <a:lvl1pPr algn="ctr">
              <a:defRPr sz="3600">
                <a:solidFill>
                  <a:srgbClr val="FFFFFF"/>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346372" y="5781611"/>
            <a:ext cx="8284081" cy="1422852"/>
          </a:xfrm>
        </p:spPr>
        <p:txBody>
          <a:bodyPr>
            <a:normAutofit/>
          </a:bodyPr>
          <a:lstStyle>
            <a:lvl1pPr marL="0" indent="0" algn="ctr">
              <a:buNone/>
              <a:defRPr sz="3000">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A4537DB-D3F7-4757-8200-21AD5EA9DDE0}" type="datetimeFigureOut">
              <a:rPr lang="en-US"/>
              <a:pPr>
                <a:defRPr/>
              </a:pPr>
              <a:t>10/13/2011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A48D853-1E56-4472-BAAD-B21A63B046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39F4491-E77F-4206-B9D7-B599B4E4A058}" type="datetimeFigureOut">
              <a:rPr lang="en-US"/>
              <a:pPr>
                <a:defRPr/>
              </a:pPr>
              <a:t>10/13/2011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91BCD3D-3CC4-4408-897F-F679BE7500B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140FE09-5B57-4C60-B2A8-81AED2219E7F}" type="datetimeFigureOut">
              <a:rPr lang="en-US"/>
              <a:pPr>
                <a:defRPr/>
              </a:pPr>
              <a:t>10/13/2011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FC5F94EE-EA0C-463D-9183-96351E42D1B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91A10DA-A3AF-41D6-82D6-16A754B3009C}" type="datetimeFigureOut">
              <a:rPr lang="en-US"/>
              <a:pPr>
                <a:defRPr/>
              </a:pPr>
              <a:t>10/13/2011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64F86B0-4EAC-4A0C-B636-6969AFF27E1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9074981-7201-4001-B0C7-93C178D26FC3}" type="datetimeFigureOut">
              <a:rPr lang="en-US"/>
              <a:pPr>
                <a:defRPr/>
              </a:pPr>
              <a:t>10/13/2011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A89568F-1852-4B96-A978-C3F0A35C04F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7A42985-5F7A-45A6-9FD7-484AB7377E07}" type="datetimeFigureOut">
              <a:rPr lang="en-US"/>
              <a:pPr>
                <a:defRPr/>
              </a:pPr>
              <a:t>10/13/2011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264CCFA-526A-4D6C-A6B6-0DE5B4166D6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2FE443E4-390E-4A54-84C8-28A910589569}" type="datetimeFigureOut">
              <a:rPr lang="en-US"/>
              <a:pPr>
                <a:defRPr/>
              </a:pPr>
              <a:t>10/13/2011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0718DC8-4AE3-40F8-AE0A-991B7892214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EF5DB5CE-2EAD-4FDB-B9FE-CDC6ED67A40B}" type="datetimeFigureOut">
              <a:rPr lang="en-US"/>
              <a:pPr>
                <a:defRPr/>
              </a:pPr>
              <a:t>10/13/2011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D24C72A-8E38-44F8-878B-20F0ADD2B97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307529E-8334-4295-81B6-063E20EF338C}" type="datetimeFigureOut">
              <a:rPr lang="en-US"/>
              <a:pPr>
                <a:defRPr/>
              </a:pPr>
              <a:t>10/13/2011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6A12C6E-9DEB-4AAB-997C-6CB5FA40C420}"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21A0FD4-D5FB-486B-9BDF-C00D3C73655C}" type="datetimeFigureOut">
              <a:rPr lang="en-US"/>
              <a:pPr>
                <a:defRPr/>
              </a:pPr>
              <a:t>10/13/2011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C941D31E-77F0-46FE-B037-C0852354055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177" y="592667"/>
            <a:ext cx="7264990" cy="180427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96940"/>
            <a:ext cx="8229600" cy="51770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A5445893-C433-40A0-9986-1D97B3D5A124}" type="datetimeFigureOut">
              <a:rPr lang="en-US"/>
              <a:pPr>
                <a:defRPr/>
              </a:pPr>
              <a:t>10/13/2011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73C4F28-C20D-42CA-9695-EE70A8372AB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2BE3B99-F013-431C-B91D-EC26AB7325E0}" type="datetimeFigureOut">
              <a:rPr lang="en-US"/>
              <a:pPr>
                <a:defRPr/>
              </a:pPr>
              <a:t>10/13/2011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A6D5C20-883F-49F7-9165-94CC04508E6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419C8F3-4266-4676-8981-0C56D77C000D}" type="datetimeFigureOut">
              <a:rPr lang="en-US"/>
              <a:pPr>
                <a:defRPr/>
              </a:pPr>
              <a:t>10/13/2011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288700F-83B0-4F11-9ECA-E0AB19101A1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7C90A71-8C81-410A-9F96-ADF60964DD15}" type="datetimeFigureOut">
              <a:rPr lang="en-US"/>
              <a:pPr>
                <a:defRPr/>
              </a:pPr>
              <a:t>10/13/2011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A2BE2CD-91A7-442D-A99D-816D8B0F89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7E3BE7F7-DAC2-426F-B9C7-BD025969DF0F}" type="datetimeFigureOut">
              <a:rPr lang="en-US"/>
              <a:pPr>
                <a:defRPr/>
              </a:pPr>
              <a:t>10/13/2011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844C9C5-71C8-4692-87AF-8F70B1C32B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E284A2E-740C-4FDB-BBF9-39A77E17282B}" type="datetimeFigureOut">
              <a:rPr lang="en-US"/>
              <a:pPr>
                <a:defRPr/>
              </a:pPr>
              <a:t>10/13/2011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07123882-F9D9-408C-8DD9-4EF452720C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2C20A63-802E-41D6-8890-DFA147F293C2}" type="datetimeFigureOut">
              <a:rPr lang="en-US"/>
              <a:pPr>
                <a:defRPr/>
              </a:pPr>
              <a:t>10/13/2011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2BFE8AF-CA36-4A57-B334-D10540CE7E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B6AEFF7-E4A3-4DED-A23A-C3F477E4755E}" type="datetimeFigureOut">
              <a:rPr lang="en-US"/>
              <a:pPr>
                <a:defRPr/>
              </a:pPr>
              <a:t>10/13/2011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96C7728-41A0-4C9D-B431-945636C1B99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62EC7F5-B2EC-4BBD-82D2-E1C8E8957F23}" type="datetimeFigureOut">
              <a:rPr lang="en-US"/>
              <a:pPr>
                <a:defRPr/>
              </a:pPr>
              <a:t>10/13/2011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DD3F63A-E796-4449-8CCE-0B9FFFDB56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07510FB-5EE1-4DB5-BF46-71E81933B76A}" type="datetimeFigureOut">
              <a:rPr lang="en-US"/>
              <a:pPr>
                <a:defRPr/>
              </a:pPr>
              <a:t>10/13/2011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4DC4DC9-7855-44F3-AB86-7B0E1FF6537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EFCB11D-2553-4ED5-9D43-D97AD6ED4474}" type="datetimeFigureOut">
              <a:rPr lang="en-US"/>
              <a:pPr>
                <a:defRPr/>
              </a:pPr>
              <a:t>10/13/2011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4BE7A21-71B6-4AD8-B191-A97D71D23A7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4"/>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0" y="798513"/>
            <a:ext cx="9144000" cy="1600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398713"/>
            <a:ext cx="8229600" cy="40401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457200" rtl="0" eaLnBrk="0" fontAlgn="base" hangingPunct="0">
        <a:spcBef>
          <a:spcPct val="0"/>
        </a:spcBef>
        <a:spcAft>
          <a:spcPct val="0"/>
        </a:spcAft>
        <a:defRPr sz="4400" b="1" kern="1200">
          <a:solidFill>
            <a:schemeClr val="tx1"/>
          </a:solidFill>
          <a:latin typeface="Century Gothic"/>
          <a:ea typeface="+mj-ea"/>
          <a:cs typeface="Century Gothic"/>
        </a:defRPr>
      </a:lvl1pPr>
      <a:lvl2pPr algn="ctr" defTabSz="457200" rtl="0" eaLnBrk="0" fontAlgn="base" hangingPunct="0">
        <a:spcBef>
          <a:spcPct val="0"/>
        </a:spcBef>
        <a:spcAft>
          <a:spcPct val="0"/>
        </a:spcAft>
        <a:defRPr sz="4400" b="1">
          <a:solidFill>
            <a:schemeClr val="tx1"/>
          </a:solidFill>
          <a:latin typeface="Century Gothic" pitchFamily="34" charset="0"/>
        </a:defRPr>
      </a:lvl2pPr>
      <a:lvl3pPr algn="ctr" defTabSz="457200" rtl="0" eaLnBrk="0" fontAlgn="base" hangingPunct="0">
        <a:spcBef>
          <a:spcPct val="0"/>
        </a:spcBef>
        <a:spcAft>
          <a:spcPct val="0"/>
        </a:spcAft>
        <a:defRPr sz="4400" b="1">
          <a:solidFill>
            <a:schemeClr val="tx1"/>
          </a:solidFill>
          <a:latin typeface="Century Gothic" pitchFamily="34" charset="0"/>
        </a:defRPr>
      </a:lvl3pPr>
      <a:lvl4pPr algn="ctr" defTabSz="457200" rtl="0" eaLnBrk="0" fontAlgn="base" hangingPunct="0">
        <a:spcBef>
          <a:spcPct val="0"/>
        </a:spcBef>
        <a:spcAft>
          <a:spcPct val="0"/>
        </a:spcAft>
        <a:defRPr sz="4400" b="1">
          <a:solidFill>
            <a:schemeClr val="tx1"/>
          </a:solidFill>
          <a:latin typeface="Century Gothic" pitchFamily="34" charset="0"/>
        </a:defRPr>
      </a:lvl4pPr>
      <a:lvl5pPr algn="ctr" defTabSz="457200" rtl="0" eaLnBrk="0" fontAlgn="base" hangingPunct="0">
        <a:spcBef>
          <a:spcPct val="0"/>
        </a:spcBef>
        <a:spcAft>
          <a:spcPct val="0"/>
        </a:spcAft>
        <a:defRPr sz="4400" b="1">
          <a:solidFill>
            <a:schemeClr val="tx1"/>
          </a:solidFill>
          <a:latin typeface="Century Gothic" pitchFamily="34" charset="0"/>
        </a:defRPr>
      </a:lvl5pPr>
      <a:lvl6pPr marL="457200" algn="ctr" defTabSz="457200" rtl="0" fontAlgn="base">
        <a:spcBef>
          <a:spcPct val="0"/>
        </a:spcBef>
        <a:spcAft>
          <a:spcPct val="0"/>
        </a:spcAft>
        <a:defRPr sz="4400" b="1">
          <a:solidFill>
            <a:schemeClr val="tx1"/>
          </a:solidFill>
          <a:latin typeface="Century Gothic" pitchFamily="34" charset="0"/>
        </a:defRPr>
      </a:lvl6pPr>
      <a:lvl7pPr marL="914400" algn="ctr" defTabSz="457200" rtl="0" fontAlgn="base">
        <a:spcBef>
          <a:spcPct val="0"/>
        </a:spcBef>
        <a:spcAft>
          <a:spcPct val="0"/>
        </a:spcAft>
        <a:defRPr sz="4400" b="1">
          <a:solidFill>
            <a:schemeClr val="tx1"/>
          </a:solidFill>
          <a:latin typeface="Century Gothic" pitchFamily="34" charset="0"/>
        </a:defRPr>
      </a:lvl7pPr>
      <a:lvl8pPr marL="1371600" algn="ctr" defTabSz="457200" rtl="0" fontAlgn="base">
        <a:spcBef>
          <a:spcPct val="0"/>
        </a:spcBef>
        <a:spcAft>
          <a:spcPct val="0"/>
        </a:spcAft>
        <a:defRPr sz="4400" b="1">
          <a:solidFill>
            <a:schemeClr val="tx1"/>
          </a:solidFill>
          <a:latin typeface="Century Gothic" pitchFamily="34" charset="0"/>
        </a:defRPr>
      </a:lvl8pPr>
      <a:lvl9pPr marL="1828800" algn="ctr" defTabSz="457200" rtl="0" fontAlgn="base">
        <a:spcBef>
          <a:spcPct val="0"/>
        </a:spcBef>
        <a:spcAft>
          <a:spcPct val="0"/>
        </a:spcAft>
        <a:defRPr sz="4400" b="1">
          <a:solidFill>
            <a:schemeClr val="tx1"/>
          </a:solidFill>
          <a:latin typeface="Century Gothic"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charset="0"/>
        <a:buChar char="–"/>
        <a:defRPr sz="2800" b="1" kern="1200">
          <a:solidFill>
            <a:schemeClr val="tx1"/>
          </a:solidFill>
          <a:latin typeface="Century Gothic"/>
          <a:ea typeface="+mn-ea"/>
          <a:cs typeface="Century 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Century Gothic"/>
          <a:ea typeface="+mn-ea"/>
          <a:cs typeface="Century 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Century Gothic"/>
          <a:ea typeface="+mn-ea"/>
          <a:cs typeface="Century 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Philly_master_bckgrnd-04.pn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6429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882775"/>
            <a:ext cx="8229600" cy="4689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457200" rtl="0" eaLnBrk="0" fontAlgn="base" hangingPunct="0">
        <a:spcBef>
          <a:spcPct val="0"/>
        </a:spcBef>
        <a:spcAft>
          <a:spcPct val="0"/>
        </a:spcAft>
        <a:defRPr sz="4400" b="1" kern="1200">
          <a:solidFill>
            <a:schemeClr val="tx1"/>
          </a:solidFill>
          <a:latin typeface="Century Gothic"/>
          <a:ea typeface="+mj-ea"/>
          <a:cs typeface="Century Gothic"/>
        </a:defRPr>
      </a:lvl1pPr>
      <a:lvl2pPr algn="ctr" defTabSz="457200" rtl="0" eaLnBrk="0" fontAlgn="base" hangingPunct="0">
        <a:spcBef>
          <a:spcPct val="0"/>
        </a:spcBef>
        <a:spcAft>
          <a:spcPct val="0"/>
        </a:spcAft>
        <a:defRPr sz="4400" b="1">
          <a:solidFill>
            <a:schemeClr val="tx1"/>
          </a:solidFill>
          <a:latin typeface="Century Gothic" pitchFamily="34" charset="0"/>
        </a:defRPr>
      </a:lvl2pPr>
      <a:lvl3pPr algn="ctr" defTabSz="457200" rtl="0" eaLnBrk="0" fontAlgn="base" hangingPunct="0">
        <a:spcBef>
          <a:spcPct val="0"/>
        </a:spcBef>
        <a:spcAft>
          <a:spcPct val="0"/>
        </a:spcAft>
        <a:defRPr sz="4400" b="1">
          <a:solidFill>
            <a:schemeClr val="tx1"/>
          </a:solidFill>
          <a:latin typeface="Century Gothic" pitchFamily="34" charset="0"/>
        </a:defRPr>
      </a:lvl3pPr>
      <a:lvl4pPr algn="ctr" defTabSz="457200" rtl="0" eaLnBrk="0" fontAlgn="base" hangingPunct="0">
        <a:spcBef>
          <a:spcPct val="0"/>
        </a:spcBef>
        <a:spcAft>
          <a:spcPct val="0"/>
        </a:spcAft>
        <a:defRPr sz="4400" b="1">
          <a:solidFill>
            <a:schemeClr val="tx1"/>
          </a:solidFill>
          <a:latin typeface="Century Gothic" pitchFamily="34" charset="0"/>
        </a:defRPr>
      </a:lvl4pPr>
      <a:lvl5pPr algn="ctr" defTabSz="457200" rtl="0" eaLnBrk="0" fontAlgn="base" hangingPunct="0">
        <a:spcBef>
          <a:spcPct val="0"/>
        </a:spcBef>
        <a:spcAft>
          <a:spcPct val="0"/>
        </a:spcAft>
        <a:defRPr sz="4400" b="1">
          <a:solidFill>
            <a:schemeClr val="tx1"/>
          </a:solidFill>
          <a:latin typeface="Century Gothic" pitchFamily="34" charset="0"/>
        </a:defRPr>
      </a:lvl5pPr>
      <a:lvl6pPr marL="457200" algn="ctr" defTabSz="457200" rtl="0" fontAlgn="base">
        <a:spcBef>
          <a:spcPct val="0"/>
        </a:spcBef>
        <a:spcAft>
          <a:spcPct val="0"/>
        </a:spcAft>
        <a:defRPr sz="4400" b="1">
          <a:solidFill>
            <a:schemeClr val="tx1"/>
          </a:solidFill>
          <a:latin typeface="Century Gothic" pitchFamily="34" charset="0"/>
        </a:defRPr>
      </a:lvl6pPr>
      <a:lvl7pPr marL="914400" algn="ctr" defTabSz="457200" rtl="0" fontAlgn="base">
        <a:spcBef>
          <a:spcPct val="0"/>
        </a:spcBef>
        <a:spcAft>
          <a:spcPct val="0"/>
        </a:spcAft>
        <a:defRPr sz="4400" b="1">
          <a:solidFill>
            <a:schemeClr val="tx1"/>
          </a:solidFill>
          <a:latin typeface="Century Gothic" pitchFamily="34" charset="0"/>
        </a:defRPr>
      </a:lvl7pPr>
      <a:lvl8pPr marL="1371600" algn="ctr" defTabSz="457200" rtl="0" fontAlgn="base">
        <a:spcBef>
          <a:spcPct val="0"/>
        </a:spcBef>
        <a:spcAft>
          <a:spcPct val="0"/>
        </a:spcAft>
        <a:defRPr sz="4400" b="1">
          <a:solidFill>
            <a:schemeClr val="tx1"/>
          </a:solidFill>
          <a:latin typeface="Century Gothic" pitchFamily="34" charset="0"/>
        </a:defRPr>
      </a:lvl8pPr>
      <a:lvl9pPr marL="1828800" algn="ctr" defTabSz="457200" rtl="0" fontAlgn="base">
        <a:spcBef>
          <a:spcPct val="0"/>
        </a:spcBef>
        <a:spcAft>
          <a:spcPct val="0"/>
        </a:spcAft>
        <a:defRPr sz="4400" b="1">
          <a:solidFill>
            <a:schemeClr val="tx1"/>
          </a:solidFill>
          <a:latin typeface="Century Gothic"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Century Gothic"/>
          <a:ea typeface="+mn-ea"/>
          <a:cs typeface="Century Gothic"/>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Century Gothic"/>
          <a:ea typeface="+mn-ea"/>
          <a:cs typeface="Century Gothic"/>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Century Gothic"/>
          <a:ea typeface="+mn-ea"/>
          <a:cs typeface="Century Gothic"/>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Century Gothic"/>
          <a:ea typeface="+mn-ea"/>
          <a:cs typeface="Century Gothic"/>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tools.ietf.org/html/rfc2050"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1"/>
          <p:cNvSpPr>
            <a:spLocks noGrp="1"/>
          </p:cNvSpPr>
          <p:nvPr>
            <p:ph type="subTitle" idx="1"/>
          </p:nvPr>
        </p:nvSpPr>
        <p:spPr>
          <a:xfrm>
            <a:off x="346075" y="5781675"/>
            <a:ext cx="8285163" cy="1422400"/>
          </a:xfrm>
        </p:spPr>
        <p:txBody>
          <a:bodyPr/>
          <a:lstStyle/>
          <a:p>
            <a:pPr eaLnBrk="1" hangingPunct="1"/>
            <a:r>
              <a:rPr lang="en-US" smtClean="0">
                <a:latin typeface="Century Gothic" pitchFamily="34" charset="0"/>
              </a:rPr>
              <a:t>Bill Darte</a:t>
            </a:r>
          </a:p>
        </p:txBody>
      </p:sp>
      <p:sp>
        <p:nvSpPr>
          <p:cNvPr id="25603" name="Title 2"/>
          <p:cNvSpPr>
            <a:spLocks noGrp="1"/>
          </p:cNvSpPr>
          <p:nvPr>
            <p:ph type="ctrTitle"/>
          </p:nvPr>
        </p:nvSpPr>
        <p:spPr>
          <a:xfrm>
            <a:off x="346075" y="4441825"/>
            <a:ext cx="8285163" cy="1339850"/>
          </a:xfrm>
        </p:spPr>
        <p:txBody>
          <a:bodyPr/>
          <a:lstStyle/>
          <a:p>
            <a:pPr eaLnBrk="1" hangingPunct="1"/>
            <a:r>
              <a:rPr lang="en-US" smtClean="0">
                <a:latin typeface="Century Gothic" pitchFamily="34" charset="0"/>
              </a:rPr>
              <a:t>ARIN-2011-1 Inter-RIR Transfers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0" y="1001713"/>
            <a:ext cx="9144000" cy="1139825"/>
          </a:xfrm>
        </p:spPr>
        <p:txBody>
          <a:bodyPr/>
          <a:lstStyle/>
          <a:p>
            <a:r>
              <a:rPr lang="en-US" smtClean="0">
                <a:latin typeface="Century Gothic" pitchFamily="34" charset="0"/>
              </a:rPr>
              <a:t>Principles</a:t>
            </a:r>
          </a:p>
        </p:txBody>
      </p:sp>
      <p:sp>
        <p:nvSpPr>
          <p:cNvPr id="26627" name="Rectangle 3"/>
          <p:cNvSpPr>
            <a:spLocks noGrp="1"/>
          </p:cNvSpPr>
          <p:nvPr>
            <p:ph type="body" idx="4294967295"/>
          </p:nvPr>
        </p:nvSpPr>
        <p:spPr>
          <a:xfrm>
            <a:off x="457200" y="2141538"/>
            <a:ext cx="8229600" cy="4040187"/>
          </a:xfrm>
        </p:spPr>
        <p:txBody>
          <a:bodyPr/>
          <a:lstStyle/>
          <a:p>
            <a:pPr>
              <a:lnSpc>
                <a:spcPct val="80000"/>
              </a:lnSpc>
            </a:pPr>
            <a:r>
              <a:rPr lang="en-US" sz="2800" smtClean="0">
                <a:latin typeface="Century Gothic" pitchFamily="34" charset="0"/>
              </a:rPr>
              <a:t>To the extent possible, IPv4 addresses should be available for use</a:t>
            </a:r>
          </a:p>
          <a:p>
            <a:pPr>
              <a:lnSpc>
                <a:spcPct val="80000"/>
              </a:lnSpc>
            </a:pPr>
            <a:r>
              <a:rPr lang="en-US" sz="2800" smtClean="0">
                <a:latin typeface="Century Gothic" pitchFamily="34" charset="0"/>
              </a:rPr>
              <a:t>IPv4 addresses should be distributed to those who have need</a:t>
            </a:r>
          </a:p>
          <a:p>
            <a:pPr>
              <a:lnSpc>
                <a:spcPct val="80000"/>
              </a:lnSpc>
            </a:pPr>
            <a:r>
              <a:rPr lang="en-US" sz="2800" smtClean="0">
                <a:latin typeface="Century Gothic" pitchFamily="34" charset="0"/>
              </a:rPr>
              <a:t>Those with available IPv4 addresses should be able to specify the recipient of their choice</a:t>
            </a:r>
          </a:p>
          <a:p>
            <a:pPr>
              <a:lnSpc>
                <a:spcPct val="80000"/>
              </a:lnSpc>
            </a:pPr>
            <a:r>
              <a:rPr lang="en-US" sz="2800" smtClean="0">
                <a:latin typeface="Century Gothic" pitchFamily="34" charset="0"/>
              </a:rPr>
              <a:t>RIR policies should govern any transfer process and should control the registration of address resources</a:t>
            </a:r>
          </a:p>
          <a:p>
            <a:pPr>
              <a:lnSpc>
                <a:spcPct val="80000"/>
              </a:lnSpc>
            </a:pPr>
            <a:endParaRPr lang="en-US" sz="2800" smtClean="0">
              <a:latin typeface="Century Gothic"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idx="4294967295"/>
          </p:nvPr>
        </p:nvSpPr>
        <p:spPr>
          <a:xfrm>
            <a:off x="0" y="798513"/>
            <a:ext cx="9144000" cy="1098550"/>
          </a:xfrm>
        </p:spPr>
        <p:txBody>
          <a:bodyPr/>
          <a:lstStyle/>
          <a:p>
            <a:r>
              <a:rPr lang="en-US" smtClean="0">
                <a:latin typeface="Century Gothic" pitchFamily="34" charset="0"/>
              </a:rPr>
              <a:t>Misnomer</a:t>
            </a:r>
          </a:p>
        </p:txBody>
      </p:sp>
      <p:sp>
        <p:nvSpPr>
          <p:cNvPr id="27651" name="Rectangle 3"/>
          <p:cNvSpPr>
            <a:spLocks noGrp="1"/>
          </p:cNvSpPr>
          <p:nvPr>
            <p:ph type="body" idx="4294967295"/>
          </p:nvPr>
        </p:nvSpPr>
        <p:spPr>
          <a:xfrm>
            <a:off x="457200" y="1897063"/>
            <a:ext cx="8229600" cy="4040187"/>
          </a:xfrm>
        </p:spPr>
        <p:txBody>
          <a:bodyPr/>
          <a:lstStyle/>
          <a:p>
            <a:pPr marL="0" indent="0">
              <a:buFont typeface="Arial" charset="0"/>
              <a:buNone/>
            </a:pPr>
            <a:r>
              <a:rPr lang="en-US" smtClean="0">
                <a:latin typeface="Century Gothic" pitchFamily="34" charset="0"/>
              </a:rPr>
              <a:t>This policy should be entitled </a:t>
            </a:r>
          </a:p>
          <a:p>
            <a:pPr marL="0" indent="0">
              <a:buFont typeface="Arial" charset="0"/>
              <a:buNone/>
            </a:pPr>
            <a:r>
              <a:rPr lang="en-US" smtClean="0">
                <a:latin typeface="Century Gothic" pitchFamily="34" charset="0"/>
              </a:rPr>
              <a:t>	</a:t>
            </a:r>
            <a:r>
              <a:rPr lang="en-US" u="sng" smtClean="0">
                <a:latin typeface="Century Gothic" pitchFamily="34" charset="0"/>
              </a:rPr>
              <a:t>Inter-regional specified transfers</a:t>
            </a:r>
          </a:p>
          <a:p>
            <a:pPr marL="0" indent="0">
              <a:buFont typeface="Arial" charset="0"/>
              <a:buNone/>
            </a:pPr>
            <a:endParaRPr lang="en-US" u="sng" smtClean="0">
              <a:latin typeface="Century Gothic" pitchFamily="34" charset="0"/>
            </a:endParaRPr>
          </a:p>
          <a:p>
            <a:pPr marL="0" indent="0">
              <a:buFont typeface="Arial" charset="0"/>
              <a:buNone/>
            </a:pPr>
            <a:r>
              <a:rPr lang="en-US" smtClean="0">
                <a:latin typeface="Century Gothic" pitchFamily="34" charset="0"/>
              </a:rPr>
              <a:t>The intent is to expand the existing NRPM 8.3 Specified Transfer Policy to give those wishing to transfer IPv4 addresses more flexibility in their transfers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idx="4294967295"/>
          </p:nvPr>
        </p:nvSpPr>
        <p:spPr>
          <a:xfrm>
            <a:off x="0" y="798513"/>
            <a:ext cx="9144000" cy="989012"/>
          </a:xfrm>
        </p:spPr>
        <p:txBody>
          <a:bodyPr/>
          <a:lstStyle/>
          <a:p>
            <a:r>
              <a:rPr lang="en-US" smtClean="0">
                <a:latin typeface="Century Gothic" pitchFamily="34" charset="0"/>
              </a:rPr>
              <a:t>Specified Transfers</a:t>
            </a:r>
          </a:p>
        </p:txBody>
      </p:sp>
      <p:sp>
        <p:nvSpPr>
          <p:cNvPr id="28675" name="Rectangle 3"/>
          <p:cNvSpPr>
            <a:spLocks noGrp="1"/>
          </p:cNvSpPr>
          <p:nvPr>
            <p:ph type="body" idx="4294967295"/>
          </p:nvPr>
        </p:nvSpPr>
        <p:spPr>
          <a:xfrm>
            <a:off x="457200" y="1787525"/>
            <a:ext cx="8229600" cy="4040188"/>
          </a:xfrm>
        </p:spPr>
        <p:txBody>
          <a:bodyPr/>
          <a:lstStyle/>
          <a:p>
            <a:pPr marL="0" indent="0">
              <a:lnSpc>
                <a:spcPct val="80000"/>
              </a:lnSpc>
              <a:buFont typeface="Arial" charset="0"/>
              <a:buNone/>
            </a:pPr>
            <a:r>
              <a:rPr lang="en-US" sz="2400" smtClean="0">
                <a:latin typeface="Century Gothic" pitchFamily="34" charset="0"/>
              </a:rPr>
              <a:t>The ARIN community has created policy allowing entities to specify (and be compensated for) transfer of their available IPv4 address resources to another entity within the ARIN Region</a:t>
            </a:r>
          </a:p>
          <a:p>
            <a:pPr marL="0" indent="0">
              <a:lnSpc>
                <a:spcPct val="80000"/>
              </a:lnSpc>
            </a:pPr>
            <a:endParaRPr lang="en-US" sz="2400" smtClean="0">
              <a:latin typeface="Century Gothic" pitchFamily="34" charset="0"/>
            </a:endParaRPr>
          </a:p>
          <a:p>
            <a:pPr marL="0" indent="0">
              <a:lnSpc>
                <a:spcPct val="80000"/>
              </a:lnSpc>
              <a:buFont typeface="Arial" charset="0"/>
              <a:buNone/>
            </a:pPr>
            <a:r>
              <a:rPr lang="en-US" sz="2400" smtClean="0">
                <a:latin typeface="Century Gothic" pitchFamily="34" charset="0"/>
              </a:rPr>
              <a:t>NRPM 8.3</a:t>
            </a:r>
          </a:p>
          <a:p>
            <a:pPr marL="0" indent="0">
              <a:lnSpc>
                <a:spcPct val="80000"/>
              </a:lnSpc>
              <a:buFont typeface="Arial" charset="0"/>
              <a:buNone/>
            </a:pPr>
            <a:r>
              <a:rPr lang="en-US" sz="2000" smtClean="0">
                <a:latin typeface="Century Gothic" pitchFamily="34" charset="0"/>
              </a:rPr>
              <a:t>In addition to transfers under section 8.2, IPv4 number resources within the ARIN region may be released to ARIN by the authorized resource holder, in whole or in part, for transfer to another specified organizational recipient. Such transferred number resources may only be received under RSA by organizations that are within the ARIN region and can demonstrate the need for such resources, as a single aggregate, in the exact amount which they can justify under current ARIN policies.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idx="4294967295"/>
          </p:nvPr>
        </p:nvSpPr>
        <p:spPr>
          <a:xfrm>
            <a:off x="0" y="887413"/>
            <a:ext cx="9144000" cy="722312"/>
          </a:xfrm>
        </p:spPr>
        <p:txBody>
          <a:bodyPr/>
          <a:lstStyle/>
          <a:p>
            <a:pPr eaLnBrk="1" hangingPunct="1"/>
            <a:r>
              <a:rPr lang="en-US" sz="4000" smtClean="0">
                <a:latin typeface="Century Gothic" pitchFamily="34" charset="0"/>
              </a:rPr>
              <a:t>Draft Policy Text</a:t>
            </a:r>
          </a:p>
        </p:txBody>
      </p:sp>
      <p:sp>
        <p:nvSpPr>
          <p:cNvPr id="29699" name="Rectangle 3"/>
          <p:cNvSpPr>
            <a:spLocks noGrp="1"/>
          </p:cNvSpPr>
          <p:nvPr>
            <p:ph type="body" idx="4294967295"/>
          </p:nvPr>
        </p:nvSpPr>
        <p:spPr>
          <a:xfrm>
            <a:off x="457200" y="1776413"/>
            <a:ext cx="8229600" cy="4040187"/>
          </a:xfrm>
        </p:spPr>
        <p:txBody>
          <a:bodyPr/>
          <a:lstStyle/>
          <a:p>
            <a:pPr marL="0" indent="0" eaLnBrk="1" hangingPunct="1">
              <a:lnSpc>
                <a:spcPct val="80000"/>
              </a:lnSpc>
              <a:buFont typeface="Arial" charset="0"/>
              <a:buNone/>
            </a:pPr>
            <a:r>
              <a:rPr lang="en-US" sz="2800" smtClean="0">
                <a:latin typeface="Century Gothic" pitchFamily="34" charset="0"/>
              </a:rPr>
              <a:t>Address resources may be transferred in or out of the ARIN region to those who demonstrate need and plan to deploy them for a networking purpose within 3 months. Such transfers will take place between RIRs who share compatible, needs-based policies supporting entities agreeing to the transfer and which otherwise meet both RIR's policies. Transferred resources will become part of the resource holdings of the recipient RIR unless otherwise agreed by both RIRs.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685800" y="915988"/>
            <a:ext cx="7772400" cy="595312"/>
          </a:xfrm>
        </p:spPr>
        <p:txBody>
          <a:bodyPr/>
          <a:lstStyle/>
          <a:p>
            <a:pPr eaLnBrk="1" hangingPunct="1"/>
            <a:r>
              <a:rPr lang="en-US" sz="4000" smtClean="0">
                <a:latin typeface="Century Gothic" pitchFamily="34" charset="0"/>
              </a:rPr>
              <a:t>Analysis of Text</a:t>
            </a:r>
          </a:p>
        </p:txBody>
      </p:sp>
      <p:sp>
        <p:nvSpPr>
          <p:cNvPr id="30723" name="Subtitle 2"/>
          <p:cNvSpPr>
            <a:spLocks noGrp="1"/>
          </p:cNvSpPr>
          <p:nvPr>
            <p:ph type="subTitle" idx="1"/>
          </p:nvPr>
        </p:nvSpPr>
        <p:spPr>
          <a:xfrm>
            <a:off x="866775" y="1736725"/>
            <a:ext cx="6905625" cy="1752600"/>
          </a:xfrm>
        </p:spPr>
        <p:txBody>
          <a:bodyPr/>
          <a:lstStyle/>
          <a:p>
            <a:pPr marL="342900" indent="-342900" algn="l" eaLnBrk="1" hangingPunct="1">
              <a:lnSpc>
                <a:spcPct val="80000"/>
              </a:lnSpc>
            </a:pPr>
            <a:r>
              <a:rPr lang="en-US" sz="2400" smtClean="0">
                <a:solidFill>
                  <a:schemeClr val="tx1"/>
                </a:solidFill>
                <a:latin typeface="Century Gothic" pitchFamily="34" charset="0"/>
              </a:rPr>
              <a:t>It is explicit about... </a:t>
            </a:r>
          </a:p>
          <a:p>
            <a:pPr marL="742950" lvl="1" indent="-285750" algn="l" eaLnBrk="1" hangingPunct="1">
              <a:lnSpc>
                <a:spcPct val="80000"/>
              </a:lnSpc>
            </a:pPr>
            <a:r>
              <a:rPr lang="en-US" sz="2000" smtClean="0">
                <a:solidFill>
                  <a:schemeClr val="tx1"/>
                </a:solidFill>
                <a:latin typeface="Century Gothic" pitchFamily="34" charset="0"/>
              </a:rPr>
              <a:t>in or out of region,</a:t>
            </a:r>
          </a:p>
          <a:p>
            <a:pPr marL="742950" lvl="1" indent="-285750" algn="l" eaLnBrk="1" hangingPunct="1">
              <a:lnSpc>
                <a:spcPct val="80000"/>
              </a:lnSpc>
            </a:pPr>
            <a:r>
              <a:rPr lang="en-US" sz="2000" smtClean="0">
                <a:solidFill>
                  <a:schemeClr val="tx1"/>
                </a:solidFill>
                <a:latin typeface="Century Gothic" pitchFamily="34" charset="0"/>
              </a:rPr>
              <a:t>that transfers are between RIRs that support needs-based policies, </a:t>
            </a:r>
          </a:p>
          <a:p>
            <a:pPr marL="742950" lvl="1" indent="-285750" algn="l" eaLnBrk="1" hangingPunct="1">
              <a:lnSpc>
                <a:spcPct val="80000"/>
              </a:lnSpc>
            </a:pPr>
            <a:r>
              <a:rPr lang="en-US" sz="2000" smtClean="0">
                <a:solidFill>
                  <a:schemeClr val="tx1"/>
                </a:solidFill>
                <a:latin typeface="Century Gothic" pitchFamily="34" charset="0"/>
              </a:rPr>
              <a:t>that RIRs have to agree, </a:t>
            </a:r>
          </a:p>
          <a:p>
            <a:pPr marL="742950" lvl="1" indent="-285750" algn="l" eaLnBrk="1" hangingPunct="1">
              <a:lnSpc>
                <a:spcPct val="80000"/>
              </a:lnSpc>
            </a:pPr>
            <a:r>
              <a:rPr lang="en-US" sz="2000" smtClean="0">
                <a:solidFill>
                  <a:schemeClr val="tx1"/>
                </a:solidFill>
                <a:latin typeface="Century Gothic" pitchFamily="34" charset="0"/>
              </a:rPr>
              <a:t>that parties meet all of both RIR policies </a:t>
            </a:r>
          </a:p>
          <a:p>
            <a:pPr marL="742950" lvl="1" indent="-285750" algn="l" eaLnBrk="1" hangingPunct="1">
              <a:lnSpc>
                <a:spcPct val="80000"/>
              </a:lnSpc>
            </a:pPr>
            <a:r>
              <a:rPr lang="en-US" sz="2000" smtClean="0">
                <a:solidFill>
                  <a:schemeClr val="tx1"/>
                </a:solidFill>
                <a:latin typeface="Century Gothic" pitchFamily="34" charset="0"/>
              </a:rPr>
              <a:t>that it is needs based, and the need is for a networking purpose, </a:t>
            </a:r>
          </a:p>
          <a:p>
            <a:pPr marL="742950" lvl="1" indent="-285750" algn="l" eaLnBrk="1" hangingPunct="1">
              <a:lnSpc>
                <a:spcPct val="80000"/>
              </a:lnSpc>
            </a:pPr>
            <a:r>
              <a:rPr lang="en-US" sz="2000" smtClean="0">
                <a:solidFill>
                  <a:schemeClr val="tx1"/>
                </a:solidFill>
                <a:latin typeface="Century Gothic" pitchFamily="34" charset="0"/>
              </a:rPr>
              <a:t>that the receiving RIR is entitled to the addresses</a:t>
            </a:r>
          </a:p>
          <a:p>
            <a:pPr marL="342900" indent="-342900" algn="l" eaLnBrk="1" hangingPunct="1">
              <a:lnSpc>
                <a:spcPct val="80000"/>
              </a:lnSpc>
            </a:pPr>
            <a:endParaRPr lang="en-US" sz="2400" smtClean="0">
              <a:solidFill>
                <a:schemeClr val="tx1"/>
              </a:solidFill>
              <a:latin typeface="Century Gothic" pitchFamily="34" charset="0"/>
            </a:endParaRPr>
          </a:p>
          <a:p>
            <a:pPr marL="342900" indent="-342900" algn="l" eaLnBrk="1" hangingPunct="1">
              <a:lnSpc>
                <a:spcPct val="80000"/>
              </a:lnSpc>
            </a:pPr>
            <a:r>
              <a:rPr lang="en-US" sz="2400" smtClean="0">
                <a:solidFill>
                  <a:schemeClr val="tx1"/>
                </a:solidFill>
                <a:latin typeface="Century Gothic" pitchFamily="34" charset="0"/>
              </a:rPr>
              <a:t>It is not explicit about...</a:t>
            </a:r>
          </a:p>
          <a:p>
            <a:pPr marL="742950" lvl="1" indent="-285750" algn="l" eaLnBrk="1" hangingPunct="1">
              <a:lnSpc>
                <a:spcPct val="80000"/>
              </a:lnSpc>
            </a:pPr>
            <a:r>
              <a:rPr lang="en-US" sz="2000" smtClean="0">
                <a:solidFill>
                  <a:schemeClr val="tx1"/>
                </a:solidFill>
                <a:latin typeface="Century Gothic" pitchFamily="34" charset="0"/>
              </a:rPr>
              <a:t>block sizes</a:t>
            </a:r>
          </a:p>
          <a:p>
            <a:pPr marL="742950" lvl="1" indent="-285750" algn="l" eaLnBrk="1" hangingPunct="1">
              <a:lnSpc>
                <a:spcPct val="80000"/>
              </a:lnSpc>
            </a:pPr>
            <a:r>
              <a:rPr lang="en-US" sz="2000" smtClean="0">
                <a:solidFill>
                  <a:schemeClr val="tx1"/>
                </a:solidFill>
                <a:latin typeface="Century Gothic" pitchFamily="34" charset="0"/>
              </a:rPr>
              <a:t>utilization of prior allocations,</a:t>
            </a:r>
          </a:p>
          <a:p>
            <a:pPr marL="742950" lvl="1" indent="-285750" algn="l" eaLnBrk="1" hangingPunct="1">
              <a:lnSpc>
                <a:spcPct val="80000"/>
              </a:lnSpc>
            </a:pPr>
            <a:r>
              <a:rPr lang="en-US" sz="2000" smtClean="0">
                <a:solidFill>
                  <a:schemeClr val="tx1"/>
                </a:solidFill>
                <a:latin typeface="Century Gothic" pitchFamily="34" charset="0"/>
              </a:rPr>
              <a:t>assignments or transfers</a:t>
            </a:r>
          </a:p>
          <a:p>
            <a:pPr marL="742950" lvl="1" indent="-285750" algn="l" eaLnBrk="1" hangingPunct="1">
              <a:lnSpc>
                <a:spcPct val="80000"/>
              </a:lnSpc>
            </a:pPr>
            <a:r>
              <a:rPr lang="en-US" sz="2000" smtClean="0">
                <a:solidFill>
                  <a:schemeClr val="tx1"/>
                </a:solidFill>
                <a:latin typeface="Century Gothic" pitchFamily="34" charset="0"/>
                <a:hlinkClick r:id="rId2" tooltip="http://tools.ietf.org/html/rfc2050"/>
              </a:rPr>
              <a:t>RFC 2050</a:t>
            </a:r>
            <a:endParaRPr lang="en-US" sz="2000" smtClean="0">
              <a:solidFill>
                <a:schemeClr val="tx1"/>
              </a:solidFill>
              <a:latin typeface="Century Gothic" pitchFamily="34" charset="0"/>
            </a:endParaRPr>
          </a:p>
          <a:p>
            <a:pPr marL="742950" lvl="1" indent="-285750" algn="l" eaLnBrk="1" hangingPunct="1">
              <a:lnSpc>
                <a:spcPct val="80000"/>
              </a:lnSpc>
            </a:pPr>
            <a:r>
              <a:rPr lang="en-US" sz="2000" smtClean="0">
                <a:solidFill>
                  <a:schemeClr val="tx1"/>
                </a:solidFill>
                <a:latin typeface="Century Gothic" pitchFamily="34" charset="0"/>
              </a:rPr>
              <a:t>subsequent transfers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p:txBody>
          <a:bodyPr/>
          <a:lstStyle/>
          <a:p>
            <a:r>
              <a:rPr lang="en-US" smtClean="0">
                <a:latin typeface="Century Gothic" pitchFamily="34" charset="0"/>
              </a:rPr>
              <a:t>If Enacted…</a:t>
            </a:r>
          </a:p>
        </p:txBody>
      </p:sp>
      <p:sp>
        <p:nvSpPr>
          <p:cNvPr id="31747" name="Rectangle 3"/>
          <p:cNvSpPr>
            <a:spLocks noGrp="1"/>
          </p:cNvSpPr>
          <p:nvPr>
            <p:ph type="body" idx="4294967295"/>
          </p:nvPr>
        </p:nvSpPr>
        <p:spPr/>
        <p:txBody>
          <a:bodyPr/>
          <a:lstStyle/>
          <a:p>
            <a:pPr marL="0" indent="0">
              <a:buFont typeface="Arial" charset="0"/>
              <a:buNone/>
            </a:pPr>
            <a:r>
              <a:rPr lang="en-US" smtClean="0">
                <a:latin typeface="Century Gothic" pitchFamily="34" charset="0"/>
              </a:rPr>
              <a:t>Entities could release IPv4 resources to ARIN for transfer to another entity </a:t>
            </a:r>
            <a:r>
              <a:rPr lang="en-US" u="sng" smtClean="0">
                <a:latin typeface="Century Gothic" pitchFamily="34" charset="0"/>
              </a:rPr>
              <a:t>within ARIN</a:t>
            </a:r>
            <a:r>
              <a:rPr lang="en-US" smtClean="0">
                <a:latin typeface="Century Gothic" pitchFamily="34" charset="0"/>
              </a:rPr>
              <a:t> that needs those resources….or…. to another entity needing resources in </a:t>
            </a:r>
            <a:r>
              <a:rPr lang="en-US" u="sng" smtClean="0">
                <a:latin typeface="Century Gothic" pitchFamily="34" charset="0"/>
              </a:rPr>
              <a:t>any other region</a:t>
            </a:r>
            <a:r>
              <a:rPr lang="en-US" smtClean="0">
                <a:latin typeface="Century Gothic" pitchFamily="34" charset="0"/>
              </a:rPr>
              <a:t>....or….receive needed IPv4 resources from another region…and conform to existing policies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lstStyle/>
          <a:p>
            <a:r>
              <a:rPr lang="en-US" smtClean="0">
                <a:latin typeface="Century Gothic" pitchFamily="34" charset="0"/>
              </a:rPr>
              <a:t>Yes or No</a:t>
            </a:r>
          </a:p>
        </p:txBody>
      </p:sp>
      <p:sp>
        <p:nvSpPr>
          <p:cNvPr id="32771" name="Rectangle 3"/>
          <p:cNvSpPr>
            <a:spLocks noGrp="1"/>
          </p:cNvSpPr>
          <p:nvPr>
            <p:ph idx="1"/>
          </p:nvPr>
        </p:nvSpPr>
        <p:spPr/>
        <p:txBody>
          <a:bodyPr/>
          <a:lstStyle/>
          <a:p>
            <a:r>
              <a:rPr lang="en-US" smtClean="0">
                <a:latin typeface="Century Gothic" pitchFamily="34" charset="0"/>
              </a:rPr>
              <a:t>Inter-regional transfers should be available to those wishing to transfer resources</a:t>
            </a:r>
          </a:p>
          <a:p>
            <a:pPr lvl="1"/>
            <a:r>
              <a:rPr lang="en-US" smtClean="0">
                <a:latin typeface="Century Gothic" pitchFamily="34" charset="0"/>
              </a:rPr>
              <a:t>Recipients must demonstrate need in accordance with local policy</a:t>
            </a:r>
          </a:p>
          <a:p>
            <a:endParaRPr lang="en-US" smtClean="0">
              <a:latin typeface="Century Gothic" pitchFamily="34" charset="0"/>
            </a:endParaRPr>
          </a:p>
          <a:p>
            <a:endParaRPr lang="en-US" smtClean="0">
              <a:latin typeface="Century Gothic"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4324</TotalTime>
  <Words>415</Words>
  <Application>Microsoft Office PowerPoint</Application>
  <PresentationFormat>On-screen Show (4:3)</PresentationFormat>
  <Paragraphs>39</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Century Gothic</vt:lpstr>
      <vt:lpstr>Calibri</vt:lpstr>
      <vt:lpstr>Office Theme</vt:lpstr>
      <vt:lpstr>Custom Design</vt:lpstr>
      <vt:lpstr>ARIN-2011-1 Inter-RIR Transfers</vt:lpstr>
      <vt:lpstr>Principles</vt:lpstr>
      <vt:lpstr>Misnomer</vt:lpstr>
      <vt:lpstr>Specified Transfers</vt:lpstr>
      <vt:lpstr>Draft Policy Text</vt:lpstr>
      <vt:lpstr>Analysis of Text</vt:lpstr>
      <vt:lpstr>If Enacted…</vt:lpstr>
      <vt:lpstr>Yes or No</vt:lpstr>
    </vt:vector>
  </TitlesOfParts>
  <Company>arin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jasonb</cp:lastModifiedBy>
  <cp:revision>44</cp:revision>
  <dcterms:created xsi:type="dcterms:W3CDTF">2010-08-12T13:39:46Z</dcterms:created>
  <dcterms:modified xsi:type="dcterms:W3CDTF">2011-10-13T17:17:07Z</dcterms:modified>
</cp:coreProperties>
</file>