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handoutMasterIdLst>
    <p:handoutMasterId r:id="rId13"/>
  </p:handoutMasterIdLst>
  <p:sldIdLst>
    <p:sldId id="256" r:id="rId3"/>
    <p:sldId id="260" r:id="rId4"/>
    <p:sldId id="259" r:id="rId5"/>
    <p:sldId id="261" r:id="rId6"/>
    <p:sldId id="265" r:id="rId7"/>
    <p:sldId id="267" r:id="rId8"/>
    <p:sldId id="269" r:id="rId9"/>
    <p:sldId id="270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8696" autoAdjust="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1504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Curran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4631487"/>
            <a:ext cx="8284081" cy="1339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CEO and President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01863"/>
            <a:ext cx="9144000" cy="1470025"/>
          </a:xfrm>
        </p:spPr>
        <p:txBody>
          <a:bodyPr>
            <a:normAutofit/>
          </a:bodyPr>
          <a:lstStyle/>
          <a:p>
            <a:r>
              <a:rPr lang="en-US" sz="5000" dirty="0" smtClean="0"/>
              <a:t>Questions?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Functional Cost Definitions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Registry Services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“bare bones”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expenses strictly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related to ongoing registry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services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Registry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improvements to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registry as well as support for the policy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development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&amp;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meetings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1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34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6" y="592667"/>
            <a:ext cx="7594343" cy="180427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Functional Cost Definitions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ARIN Organization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cost of running the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organization, includes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administrative overhead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Board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interactions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Internet Governance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costs of ARIN’s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various public policy activities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2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794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472850"/>
            <a:ext cx="9144000" cy="9953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Registry Service Cost Breakdown thru August 2011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0699174"/>
              </p:ext>
            </p:extLst>
          </p:nvPr>
        </p:nvGraphicFramePr>
        <p:xfrm>
          <a:off x="756647" y="1450684"/>
          <a:ext cx="770128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520"/>
                <a:gridCol w="1385779"/>
                <a:gridCol w="2666981"/>
              </a:tblGrid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Service </a:t>
                      </a:r>
                    </a:p>
                  </a:txBody>
                  <a:tcPr marL="0" marR="0" marT="0" marB="0" anchor="ctr"/>
                </a:tc>
              </a:tr>
              <a:tr h="42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1,698,584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295,955 </a:t>
                      </a:r>
                    </a:p>
                  </a:txBody>
                  <a:tcPr marL="0" marR="0" marT="0" marB="0" anchor="ctr"/>
                </a:tc>
              </a:tr>
              <a:tr h="442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 &amp; Equip Support &amp; Licenses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90,584 </a:t>
                      </a:r>
                    </a:p>
                  </a:txBody>
                  <a:tcPr marL="0" marR="0" marT="0" marB="0" anchor="ctr"/>
                </a:tc>
              </a:tr>
              <a:tr h="42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Depreciation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209,760 </a:t>
                      </a:r>
                    </a:p>
                  </a:txBody>
                  <a:tcPr marL="0" marR="0" marT="0" marB="0" anchor="ctr"/>
                </a:tc>
              </a:tr>
              <a:tr h="416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 Fees/Outreach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31,420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Office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184,521 </a:t>
                      </a: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Fees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         130,823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Members Meetings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Other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$          114,544</a:t>
                      </a:r>
                      <a:endParaRPr lang="en-US" sz="15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82,109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108,536 </a:t>
                      </a: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Total for Functional Area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</a:t>
                      </a:r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     2,946,836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age of Total Expense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31.69%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3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98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4650724"/>
              </p:ext>
            </p:extLst>
          </p:nvPr>
        </p:nvGraphicFramePr>
        <p:xfrm>
          <a:off x="864746" y="1478482"/>
          <a:ext cx="7630162" cy="503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726"/>
                <a:gridCol w="1216235"/>
                <a:gridCol w="2743201"/>
              </a:tblGrid>
              <a:tr h="305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Development </a:t>
                      </a: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2,078,045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236,764 </a:t>
                      </a: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 &amp; Equip Support &amp; Licenses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196,265 </a:t>
                      </a: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Depreciation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734,160 </a:t>
                      </a: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 Fees/Outreach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219,939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Office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188,704 </a:t>
                      </a:r>
                    </a:p>
                  </a:txBody>
                  <a:tcPr marL="0" marR="0" marT="0" marB="0" anchor="ctr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Fees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   392,471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11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Members Meetings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188,720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0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Other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38,163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6" marR="9526" marT="9525" marB="0" anchor="ctr"/>
                </a:tc>
              </a:tr>
              <a:tr h="33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256,910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21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110,997 </a:t>
                      </a:r>
                    </a:p>
                  </a:txBody>
                  <a:tcPr marL="0" marR="0" marT="0" marB="0" anchor="ctr"/>
                </a:tc>
              </a:tr>
              <a:tr h="3863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Total for Functional Area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$ 4,641,148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863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age of Total Expense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49.91%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736570"/>
            <a:ext cx="9144000" cy="82232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Registry Development Cost Breakdown thru August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4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09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2834583"/>
              </p:ext>
            </p:extLst>
          </p:nvPr>
        </p:nvGraphicFramePr>
        <p:xfrm>
          <a:off x="918786" y="1306838"/>
          <a:ext cx="759968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722"/>
                <a:gridCol w="1387324"/>
                <a:gridCol w="262163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ARIN Organization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376,654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29,596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 &amp; Equip Support &amp; Licenses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15,097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Depreciation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52,440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 Fees/Outreach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         31,420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Office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22,285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Fees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32,618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Members Meetings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Other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    17,231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12,316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13,108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Total for Functional Area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   602,854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age of Total Expense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6.48%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448908"/>
            <a:ext cx="9144000" cy="9525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ARIN Organization Cost Breakdown thru August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5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326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6907641"/>
              </p:ext>
            </p:extLst>
          </p:nvPr>
        </p:nvGraphicFramePr>
        <p:xfrm>
          <a:off x="891768" y="1293328"/>
          <a:ext cx="7569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/>
                <a:gridCol w="1381760"/>
                <a:gridCol w="26111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Internet Governance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326,017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29,596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 &amp; Equip Support &amp; Licenses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Depreciation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52,440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 Fees/Outreach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31,420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Office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15,212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Fees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$ 98,118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Members Meetings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Other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          17,647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528,820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8,948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Total for Functional Area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   1,108,217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lang="en-US" sz="1500" baseline="0" dirty="0" smtClean="0">
                          <a:latin typeface="Century Gothic"/>
                          <a:cs typeface="Century Gothic"/>
                        </a:rPr>
                        <a:t>age of Total Expense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11.92%</a:t>
                      </a:r>
                      <a:endParaRPr lang="en-US" sz="15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" y="424966"/>
            <a:ext cx="9144000" cy="9525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Internet Governance Cost Breakdown thru August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6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26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985190"/>
            <a:ext cx="9144000" cy="898525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Summary of the Functional Cost Breakdown thru August 2011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5905600"/>
              </p:ext>
            </p:extLst>
          </p:nvPr>
        </p:nvGraphicFramePr>
        <p:xfrm>
          <a:off x="637729" y="2180805"/>
          <a:ext cx="7848599" cy="39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52951"/>
                <a:gridCol w="1256582"/>
                <a:gridCol w="1134978"/>
                <a:gridCol w="1222276"/>
                <a:gridCol w="1381612"/>
              </a:tblGrid>
              <a:tr h="51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3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Service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Development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ARIN Organization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Internet Governance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Total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45" marR="91445" marT="45718" marB="45718" anchor="ctr"/>
                </a:tc>
              </a:tr>
              <a:tr h="497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1,698,584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2,078,045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376,654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326,017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4,479,301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93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295,955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236,764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29,596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29,596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591,910 </a:t>
                      </a:r>
                    </a:p>
                  </a:txBody>
                  <a:tcPr marL="0" marR="0" marT="0" marB="0" anchor="ctr"/>
                </a:tc>
              </a:tr>
              <a:tr h="532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 &amp; Equip Support &amp; Licenses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90,584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196,265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301,946 </a:t>
                      </a:r>
                    </a:p>
                  </a:txBody>
                  <a:tcPr marL="0" marR="0" marT="0" marB="0" anchor="ctr"/>
                </a:tc>
              </a:tr>
              <a:tr h="532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Depreciation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209,760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734,160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52,440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52,440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1,048,800 </a:t>
                      </a:r>
                    </a:p>
                  </a:txBody>
                  <a:tcPr marL="0" marR="0" marT="0" marB="0" anchor="ctr"/>
                </a:tc>
              </a:tr>
              <a:tr h="532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 Fees/Outreach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31,420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219,939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         31,420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  31,420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314,198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6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Office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184,521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188,704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22,285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15,212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410,722 </a:t>
                      </a:r>
                    </a:p>
                  </a:txBody>
                  <a:tcPr marL="0" marR="0" marT="0" marB="0" anchor="ctr"/>
                </a:tc>
              </a:tr>
              <a:tr h="436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Fees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         130,823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   392,471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32,618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         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98,118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654,118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7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34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42963"/>
            <a:ext cx="9144000" cy="10461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Summary of the Functional </a:t>
            </a:r>
            <a:r>
              <a:rPr lang="en-US" sz="2200" dirty="0"/>
              <a:t>Cost Breakdown thru August 2011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4451605"/>
              </p:ext>
            </p:extLst>
          </p:nvPr>
        </p:nvGraphicFramePr>
        <p:xfrm>
          <a:off x="581000" y="2062163"/>
          <a:ext cx="8115226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6"/>
                <a:gridCol w="1308114"/>
                <a:gridCol w="1308114"/>
                <a:gridCol w="1308114"/>
                <a:gridCol w="1308114"/>
                <a:gridCol w="1308114"/>
              </a:tblGrid>
              <a:tr h="45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Category</a:t>
                      </a:r>
                      <a:endParaRPr lang="en-US" sz="1300" b="1" i="0" u="none" strike="noStrike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Service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Registry Development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ARIN Organization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Internet Governance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Total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45" marR="91445" marT="45718" marB="45718" anchor="ctr"/>
                </a:tc>
              </a:tr>
              <a:tr h="45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Members Meetings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188,720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188,720 </a:t>
                      </a: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Other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$          114,544</a:t>
                      </a:r>
                      <a:endParaRPr lang="en-US" sz="13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38,163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    17,231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      17,647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  187,585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82,109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256,910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12,316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528,820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880,155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108,536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110,997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13,108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 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8,948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  430,056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entury Gothic"/>
                          <a:cs typeface="Century Gothic"/>
                        </a:rPr>
                        <a:t>Total</a:t>
                      </a:r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</a:t>
                      </a:r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 2,946,836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  4,641,148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  </a:t>
                      </a:r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602,854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 </a:t>
                      </a:r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1,108,217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 $ </a:t>
                      </a:r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9,299,054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</a:tr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lang="en-US" sz="1300" baseline="0" dirty="0" smtClean="0">
                          <a:latin typeface="Century Gothic"/>
                          <a:cs typeface="Century Gothic"/>
                        </a:rPr>
                        <a:t>age</a:t>
                      </a:r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31.69%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49.91%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6.48%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11.92%</a:t>
                      </a:r>
                      <a:endParaRPr lang="en-US" sz="1300" b="1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617" y="6106508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8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958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610</Words>
  <Application>Microsoft Macintosh PowerPoint</Application>
  <PresentationFormat>On-screen Show (4:3)</PresentationFormat>
  <Paragraphs>224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CEO and President</vt:lpstr>
      <vt:lpstr>Functional Cost Definitions</vt:lpstr>
      <vt:lpstr>Functional Cost Definitions</vt:lpstr>
      <vt:lpstr>Registry Service Cost Breakdown thru August 2011</vt:lpstr>
      <vt:lpstr>Registry Development Cost Breakdown thru August 2011</vt:lpstr>
      <vt:lpstr>ARIN Organization Cost Breakdown thru August 2011</vt:lpstr>
      <vt:lpstr>Internet Governance Cost Breakdown thru August 2011</vt:lpstr>
      <vt:lpstr>Summary of the Functional Cost Breakdown thru August 2011</vt:lpstr>
      <vt:lpstr>Summary of the Functional Cost Breakdown thru August 2011</vt:lpstr>
      <vt:lpstr>Questions?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60</cp:revision>
  <dcterms:created xsi:type="dcterms:W3CDTF">2010-08-12T13:39:46Z</dcterms:created>
  <dcterms:modified xsi:type="dcterms:W3CDTF">2011-10-13T12:35:59Z</dcterms:modified>
</cp:coreProperties>
</file>