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handoutMasterIdLst>
    <p:handoutMasterId r:id="rId15"/>
  </p:handoutMasterIdLst>
  <p:sldIdLst>
    <p:sldId id="256" r:id="rId3"/>
    <p:sldId id="257" r:id="rId4"/>
    <p:sldId id="259" r:id="rId5"/>
    <p:sldId id="267" r:id="rId6"/>
    <p:sldId id="270" r:id="rId7"/>
    <p:sldId id="260" r:id="rId8"/>
    <p:sldId id="266" r:id="rId9"/>
    <p:sldId id="268" r:id="rId10"/>
    <p:sldId id="261" r:id="rId11"/>
    <p:sldId id="265" r:id="rId12"/>
    <p:sldId id="272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7" autoAdjust="0"/>
    <p:restoredTop sz="91942" autoAdjust="0"/>
  </p:normalViewPr>
  <p:slideViewPr>
    <p:cSldViewPr snapToGrid="0" snapToObjects="1" showGuides="1">
      <p:cViewPr varScale="1">
        <p:scale>
          <a:sx n="84" d="100"/>
          <a:sy n="84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718540390784501"/>
          <c:y val="5.0211935662564801E-2"/>
          <c:w val="0.64543379994167405"/>
          <c:h val="0.899576128674871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Revenue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10343042</c:v>
                </c:pt>
                <c:pt idx="1">
                  <c:v>11068771</c:v>
                </c:pt>
                <c:pt idx="2">
                  <c:v>11573832</c:v>
                </c:pt>
                <c:pt idx="3">
                  <c:v>12438107</c:v>
                </c:pt>
                <c:pt idx="4">
                  <c:v>13175097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Investment Gain/(loss)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1695667</c:v>
                </c:pt>
                <c:pt idx="1">
                  <c:v>1406548</c:v>
                </c:pt>
                <c:pt idx="2">
                  <c:v>-5994514</c:v>
                </c:pt>
                <c:pt idx="3">
                  <c:v>5464899</c:v>
                </c:pt>
                <c:pt idx="4">
                  <c:v>2917326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Expense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8653757</c:v>
                </c:pt>
                <c:pt idx="1">
                  <c:v>9825489</c:v>
                </c:pt>
                <c:pt idx="2">
                  <c:v>11256656</c:v>
                </c:pt>
                <c:pt idx="3">
                  <c:v>12141253</c:v>
                </c:pt>
                <c:pt idx="4">
                  <c:v>13533449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685696"/>
        <c:axId val="38687488"/>
      </c:barChart>
      <c:catAx>
        <c:axId val="38685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8687488"/>
        <c:crosses val="autoZero"/>
        <c:auto val="1"/>
        <c:lblAlgn val="ctr"/>
        <c:lblOffset val="100"/>
        <c:noMultiLvlLbl val="0"/>
      </c:catAx>
      <c:valAx>
        <c:axId val="38687488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38685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724883347914901"/>
          <c:y val="0.225155798678432"/>
          <c:w val="0.16349190726159199"/>
          <c:h val="0.7161456890752979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Reserves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20413323</c:v>
                </c:pt>
                <c:pt idx="1">
                  <c:v>23063153</c:v>
                </c:pt>
                <c:pt idx="2">
                  <c:v>17385815</c:v>
                </c:pt>
                <c:pt idx="3">
                  <c:v>23147568</c:v>
                </c:pt>
                <c:pt idx="4">
                  <c:v>25706542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353408"/>
        <c:axId val="108354944"/>
      </c:barChart>
      <c:catAx>
        <c:axId val="108353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354944"/>
        <c:crosses val="autoZero"/>
        <c:auto val="1"/>
        <c:lblAlgn val="ctr"/>
        <c:lblOffset val="100"/>
        <c:noMultiLvlLbl val="0"/>
      </c:catAx>
      <c:valAx>
        <c:axId val="108354944"/>
        <c:scaling>
          <c:orientation val="minMax"/>
        </c:scaling>
        <c:delete val="0"/>
        <c:axPos val="l"/>
        <c:majorGridlines/>
        <c:numFmt formatCode="&quot;$&quot;#,##0" sourceLinked="0"/>
        <c:majorTickMark val="out"/>
        <c:minorTickMark val="none"/>
        <c:tickLblPos val="nextTo"/>
        <c:crossAx val="1083534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1698C-B8EC-4747-8C83-13A15E994677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0AADB-981F-6845-8056-AC18216A6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8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8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6372" y="4442347"/>
            <a:ext cx="8284081" cy="1339264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6372" y="5781611"/>
            <a:ext cx="8284081" cy="1422852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rgbClr val="FFFFFF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77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00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563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29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00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20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474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7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117600"/>
            <a:ext cx="7056967" cy="127934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6940"/>
            <a:ext cx="8229600" cy="517709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19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55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D4840D-08A9-1446-8856-1893CD0986C7}" type="datetimeFigureOut">
              <a:rPr lang="en-US" smtClean="0"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C18DC-020A-0C47-9298-2C58AA600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13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0D124-3E8F-0C47-A9AA-7CD9DFCE74E5}" type="datetimeFigureOut">
              <a:rPr lang="en-US" smtClean="0"/>
              <a:pPr/>
              <a:t>10/13/2011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2B4DF6-1818-B940-8E30-590D998D27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" y="283"/>
            <a:ext cx="9143243" cy="68574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798926"/>
            <a:ext cx="9143999" cy="1599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98504"/>
            <a:ext cx="8229600" cy="4040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hilly_master_bckgrnd-04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4225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82642"/>
            <a:ext cx="8229600" cy="468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94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Paul Andersen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46372" y="4518547"/>
            <a:ext cx="8284081" cy="1339264"/>
          </a:xfrm>
        </p:spPr>
        <p:txBody>
          <a:bodyPr>
            <a:normAutofit/>
          </a:bodyPr>
          <a:lstStyle/>
          <a:p>
            <a:r>
              <a:rPr lang="en-US" sz="5200" dirty="0" smtClean="0"/>
              <a:t>Treasurer</a:t>
            </a:r>
            <a:endParaRPr lang="en-US" sz="5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41363"/>
            <a:ext cx="9144000" cy="1452562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Historical Comparison of Revenue vs. Expense </a:t>
            </a:r>
            <a:br>
              <a:rPr lang="en-US" sz="2400" dirty="0" smtClean="0"/>
            </a:br>
            <a:r>
              <a:rPr lang="en-US" sz="2400" dirty="0" smtClean="0"/>
              <a:t>with Resulting Effect on Reserves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76806693"/>
              </p:ext>
            </p:extLst>
          </p:nvPr>
        </p:nvGraphicFramePr>
        <p:xfrm>
          <a:off x="482600" y="2206625"/>
          <a:ext cx="8229600" cy="404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190355"/>
            <a:ext cx="67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138558-B974-472E-903B-BE1C35371AB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56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254"/>
            <a:ext cx="8229600" cy="814587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Reserves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608550"/>
              </p:ext>
            </p:extLst>
          </p:nvPr>
        </p:nvGraphicFramePr>
        <p:xfrm>
          <a:off x="457200" y="1317357"/>
          <a:ext cx="8229600" cy="5254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190355"/>
            <a:ext cx="67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138558-B974-472E-903B-BE1C35371AB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080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2439988"/>
            <a:ext cx="9144000" cy="1143000"/>
          </a:xfrm>
        </p:spPr>
        <p:txBody>
          <a:bodyPr>
            <a:normAutofit/>
          </a:bodyPr>
          <a:lstStyle/>
          <a:p>
            <a:r>
              <a:rPr lang="en-US" sz="5500" dirty="0" smtClean="0"/>
              <a:t>Questions?</a:t>
            </a:r>
            <a:endParaRPr lang="en-US" sz="55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190355"/>
            <a:ext cx="67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138558-B974-472E-903B-BE1C35371AB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2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FinCom Activities</a:t>
            </a:r>
          </a:p>
          <a:p>
            <a:r>
              <a:rPr lang="en-US" dirty="0" smtClean="0"/>
              <a:t>ARIN’s Financial Position</a:t>
            </a:r>
          </a:p>
          <a:p>
            <a:r>
              <a:rPr lang="en-US" dirty="0" smtClean="0"/>
              <a:t>Future Planning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190355"/>
            <a:ext cx="67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138558-B974-472E-903B-BE1C35371AB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28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FinCom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 smtClean="0">
                <a:ea typeface="ＭＳ Ｐゴシック" pitchFamily="34" charset="-128"/>
              </a:rPr>
              <a:t>Investment Review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ea typeface="ＭＳ Ｐゴシック" pitchFamily="34" charset="-128"/>
              </a:rPr>
              <a:t>Transfer Funds from Long Term to Operating Account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ea typeface="ＭＳ Ｐゴシック" pitchFamily="34" charset="-128"/>
              </a:rPr>
              <a:t>Met with Investment Advisor to review Reserve Performance 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ea typeface="ＭＳ Ｐゴシック" pitchFamily="34" charset="-128"/>
              </a:rPr>
              <a:t>Future Planning</a:t>
            </a:r>
          </a:p>
          <a:p>
            <a:pPr>
              <a:spcAft>
                <a:spcPts val="1200"/>
              </a:spcAft>
            </a:pPr>
            <a:endParaRPr lang="en-US" dirty="0">
              <a:latin typeface="Century Gothic" pitchFamily="34" charset="0"/>
              <a:ea typeface="ＭＳ Ｐゴシック" pitchFamily="34" charset="-128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190355"/>
            <a:ext cx="67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138558-B974-472E-903B-BE1C35371AB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48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117600"/>
            <a:ext cx="8229601" cy="127934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FinCom and Treasurer Activities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Review travel expenses for both Board </a:t>
            </a:r>
            <a:br>
              <a:rPr lang="en-US" sz="2800" dirty="0" smtClean="0"/>
            </a:br>
            <a:r>
              <a:rPr lang="en-US" sz="2800" dirty="0" smtClean="0"/>
              <a:t>and CEO</a:t>
            </a:r>
          </a:p>
          <a:p>
            <a:r>
              <a:rPr lang="en-US" sz="2800" dirty="0" smtClean="0"/>
              <a:t>Review Financial Statements</a:t>
            </a:r>
          </a:p>
          <a:p>
            <a:r>
              <a:rPr lang="en-US" sz="2800" dirty="0" smtClean="0"/>
              <a:t>Review large payments</a:t>
            </a:r>
          </a:p>
          <a:p>
            <a:r>
              <a:rPr lang="en-US" sz="2800" dirty="0" smtClean="0"/>
              <a:t>Currently reviewing IRS filing</a:t>
            </a:r>
          </a:p>
          <a:p>
            <a:r>
              <a:rPr lang="en-US" sz="2800" dirty="0" smtClean="0"/>
              <a:t>Reviewed 2012 Budget for Board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190355"/>
            <a:ext cx="67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138558-B974-472E-903B-BE1C35371AB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21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117600"/>
            <a:ext cx="8229601" cy="127934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2012 YTD Financial Summary Results</a:t>
            </a:r>
            <a:r>
              <a:rPr lang="en-US" sz="3600" dirty="0" smtClean="0">
                <a:latin typeface="Arial Black" pitchFamily="34" charset="0"/>
              </a:rPr>
              <a:t/>
            </a:r>
            <a:br>
              <a:rPr lang="en-US" sz="3600" dirty="0" smtClean="0">
                <a:latin typeface="Arial Black" pitchFamily="34" charset="0"/>
              </a:rPr>
            </a:br>
            <a:r>
              <a:rPr lang="en-US" sz="1600" dirty="0" smtClean="0"/>
              <a:t>Unaudited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2011 – through August</a:t>
            </a:r>
          </a:p>
          <a:p>
            <a:r>
              <a:rPr lang="en-US" sz="2400" dirty="0" smtClean="0"/>
              <a:t>Registration Revenue 			</a:t>
            </a:r>
            <a:r>
              <a:rPr lang="en-US" sz="2400" b="1" dirty="0" smtClean="0"/>
              <a:t>$9,486,965</a:t>
            </a:r>
          </a:p>
          <a:p>
            <a:pPr lvl="2"/>
            <a:r>
              <a:rPr lang="en-US" sz="1600" dirty="0" smtClean="0"/>
              <a:t>IPv4 Registrations	= $6,891,652</a:t>
            </a:r>
          </a:p>
          <a:p>
            <a:pPr lvl="2"/>
            <a:r>
              <a:rPr lang="en-US" sz="1600" dirty="0" smtClean="0"/>
              <a:t>All Other			= $2,595,313</a:t>
            </a:r>
          </a:p>
          <a:p>
            <a:r>
              <a:rPr lang="en-US" sz="2400" dirty="0" smtClean="0"/>
              <a:t>2011 Expenses			 		</a:t>
            </a:r>
            <a:r>
              <a:rPr lang="en-US" sz="2400" b="1" u="sng" dirty="0" smtClean="0"/>
              <a:t>$9,299,054</a:t>
            </a:r>
          </a:p>
          <a:p>
            <a:r>
              <a:rPr lang="en-US" sz="2400" dirty="0" smtClean="0"/>
              <a:t>Operating Result				</a:t>
            </a:r>
            <a:r>
              <a:rPr lang="en-US" sz="2400" b="1" dirty="0" smtClean="0"/>
              <a:t>$   187,911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2011 </a:t>
            </a:r>
            <a:r>
              <a:rPr lang="en-US" sz="2400" dirty="0"/>
              <a:t>Investment </a:t>
            </a:r>
            <a:r>
              <a:rPr lang="en-US" sz="2400" dirty="0" smtClean="0"/>
              <a:t>Result</a:t>
            </a:r>
            <a:r>
              <a:rPr lang="en-US" sz="2400" dirty="0"/>
              <a:t>	</a:t>
            </a:r>
            <a:r>
              <a:rPr lang="en-US" sz="2400" dirty="0" smtClean="0"/>
              <a:t>		</a:t>
            </a:r>
            <a:r>
              <a:rPr lang="en-US" sz="2400" b="1" u="sng" dirty="0" smtClean="0">
                <a:solidFill>
                  <a:srgbClr val="FF0000"/>
                </a:solidFill>
              </a:rPr>
              <a:t>($  117,642)</a:t>
            </a:r>
            <a:r>
              <a:rPr lang="en-US" sz="2400" b="1" u="sng" dirty="0" smtClean="0"/>
              <a:t>  </a:t>
            </a:r>
          </a:p>
          <a:p>
            <a:r>
              <a:rPr lang="en-US" sz="2400" dirty="0" smtClean="0"/>
              <a:t>Net to Reserves					</a:t>
            </a:r>
            <a:r>
              <a:rPr lang="en-US" sz="2400" b="1" dirty="0" smtClean="0"/>
              <a:t>$     70,268</a:t>
            </a:r>
            <a:endParaRPr lang="en-US" sz="2400" b="1" dirty="0"/>
          </a:p>
          <a:p>
            <a:endParaRPr lang="en-US" sz="2400" u="sng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190355"/>
            <a:ext cx="67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138558-B974-472E-903B-BE1C35371AB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2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7500" y="803275"/>
            <a:ext cx="8488363" cy="144145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Budget Vs. Actual Through August 2011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1600" dirty="0" smtClean="0"/>
              <a:t>Unaudited</a:t>
            </a:r>
            <a:endParaRPr lang="en-US" sz="1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99345018"/>
              </p:ext>
            </p:extLst>
          </p:nvPr>
        </p:nvGraphicFramePr>
        <p:xfrm>
          <a:off x="317500" y="2032000"/>
          <a:ext cx="8559543" cy="4428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640"/>
                <a:gridCol w="2199640"/>
                <a:gridCol w="2199640"/>
                <a:gridCol w="1960623"/>
              </a:tblGrid>
              <a:tr h="4489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Item</a:t>
                      </a:r>
                    </a:p>
                  </a:txBody>
                  <a:tcPr marT="45704" marB="4570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August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Actual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T="45704" marB="4570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Budget</a:t>
                      </a:r>
                    </a:p>
                  </a:txBody>
                  <a:tcPr marT="45704" marB="45704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Variance</a:t>
                      </a:r>
                    </a:p>
                  </a:txBody>
                  <a:tcPr marT="45704" marB="45704" horzOverflow="overflow"/>
                </a:tc>
              </a:tr>
              <a:tr h="4488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Personnel</a:t>
                      </a:r>
                    </a:p>
                  </a:txBody>
                  <a:tcPr marT="45704" marB="45704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$4,479,301 </a:t>
                      </a: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4,690,798</a:t>
                      </a: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211,497 </a:t>
                      </a:r>
                    </a:p>
                  </a:txBody>
                  <a:tcPr marT="45703" marB="45703" anchor="ctr" horzOverflow="overflow"/>
                </a:tc>
              </a:tr>
              <a:tr h="4488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Travel</a:t>
                      </a:r>
                    </a:p>
                  </a:txBody>
                  <a:tcPr marT="45704" marB="45704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$  737,224 </a:t>
                      </a: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$935,671 </a:t>
                      </a: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198,447 </a:t>
                      </a:r>
                    </a:p>
                  </a:txBody>
                  <a:tcPr marT="45703" marB="45703" anchor="ctr" horzOverflow="overflow"/>
                </a:tc>
              </a:tr>
              <a:tr h="4488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Mbrs Mtg</a:t>
                      </a:r>
                    </a:p>
                  </a:txBody>
                  <a:tcPr marT="45704" marB="45704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 $  188,720 </a:t>
                      </a: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$   206,270 </a:t>
                      </a: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17,550 </a:t>
                      </a:r>
                    </a:p>
                  </a:txBody>
                  <a:tcPr marT="45703" marB="45703" anchor="ctr" horzOverflow="overflow"/>
                </a:tc>
              </a:tr>
              <a:tr h="4488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ARIN ASO/AC</a:t>
                      </a:r>
                    </a:p>
                  </a:txBody>
                  <a:tcPr marT="45704" marB="45704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 $    22,118 </a:t>
                      </a: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$     52,201 </a:t>
                      </a: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30,083 </a:t>
                      </a:r>
                    </a:p>
                  </a:txBody>
                  <a:tcPr marT="45703" marB="45703" anchor="ctr" horzOverflow="overflow"/>
                </a:tc>
              </a:tr>
              <a:tr h="4488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ARIN AC</a:t>
                      </a:r>
                    </a:p>
                  </a:txBody>
                  <a:tcPr marT="45704" marB="45704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 $ 120,813 </a:t>
                      </a: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$   105,522 </a:t>
                      </a: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(15,291)</a:t>
                      </a:r>
                    </a:p>
                  </a:txBody>
                  <a:tcPr marT="45703" marB="45703" anchor="ctr" horzOverflow="overflow"/>
                </a:tc>
              </a:tr>
              <a:tr h="4488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Communications</a:t>
                      </a:r>
                    </a:p>
                  </a:txBody>
                  <a:tcPr marT="45704" marB="45704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 $  591,910 </a:t>
                      </a: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$   587,413 </a:t>
                      </a: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(4,497)</a:t>
                      </a:r>
                    </a:p>
                  </a:txBody>
                  <a:tcPr marT="45703" marB="45703" anchor="ctr" horzOverflow="overflow"/>
                </a:tc>
              </a:tr>
              <a:tr h="4488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Maint &amp; Ops</a:t>
                      </a:r>
                    </a:p>
                  </a:txBody>
                  <a:tcPr marT="45704" marB="45704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 $  301,946 </a:t>
                      </a: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$   386,740 </a:t>
                      </a: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84,793</a:t>
                      </a:r>
                    </a:p>
                  </a:txBody>
                  <a:tcPr marT="45703" marB="45703" anchor="ctr" horzOverflow="overflow"/>
                </a:tc>
              </a:tr>
              <a:tr h="4488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Depreciation </a:t>
                      </a:r>
                    </a:p>
                  </a:txBody>
                  <a:tcPr marT="45704" marB="45704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1,048,800</a:t>
                      </a: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1,329,772</a:t>
                      </a: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280,972</a:t>
                      </a:r>
                    </a:p>
                  </a:txBody>
                  <a:tcPr marT="45703" marB="45703" anchor="ctr" horzOverflow="overflow"/>
                </a:tc>
              </a:tr>
              <a:tr h="3802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Bad Debt Expense</a:t>
                      </a:r>
                    </a:p>
                  </a:txBody>
                  <a:tcPr marT="45704" marB="45704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 $    - 0 -</a:t>
                      </a: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$90,383</a:t>
                      </a:r>
                    </a:p>
                  </a:txBody>
                  <a:tcPr marT="45704" marB="45704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90,383 </a:t>
                      </a:r>
                    </a:p>
                  </a:txBody>
                  <a:tcPr marT="45703" marB="45703" anchor="ctr" horzOverflow="overflow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190355"/>
            <a:ext cx="67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138558-B974-472E-903B-BE1C35371AB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80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1911" y="803275"/>
            <a:ext cx="8805333" cy="1247775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Budget Vs. Actual </a:t>
            </a:r>
            <a:r>
              <a:rPr lang="en-US" sz="3200" dirty="0" smtClean="0"/>
              <a:t>Through August 2011 cont</a:t>
            </a:r>
            <a:r>
              <a:rPr lang="en-US" sz="3100" dirty="0"/>
              <a:t>.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1800" dirty="0" smtClean="0"/>
              <a:t>Unaudited</a:t>
            </a:r>
            <a:endParaRPr lang="en-US" sz="1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08200562"/>
              </p:ext>
            </p:extLst>
          </p:nvPr>
        </p:nvGraphicFramePr>
        <p:xfrm>
          <a:off x="431800" y="2051050"/>
          <a:ext cx="8158480" cy="4165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620"/>
                <a:gridCol w="2039620"/>
                <a:gridCol w="2039620"/>
                <a:gridCol w="203962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1435" marR="91435" marT="45606" marB="4560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August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Actual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1435" marR="91435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Budget</a:t>
                      </a:r>
                    </a:p>
                  </a:txBody>
                  <a:tcPr marL="91435" marR="91435" marT="45718" marB="4571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/>
                          <a:cs typeface="Century Gothic"/>
                        </a:rPr>
                        <a:t>Variance</a:t>
                      </a:r>
                    </a:p>
                  </a:txBody>
                  <a:tcPr marL="91435" marR="91435" marT="45718" marB="45718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Rent &amp; Occupan.</a:t>
                      </a:r>
                    </a:p>
                  </a:txBody>
                  <a:tcPr marL="91435" marR="91435" marT="45606" marB="4560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$ 241,589 </a:t>
                      </a:r>
                    </a:p>
                  </a:txBody>
                  <a:tcPr marL="91435" marR="91435" marT="45606" marB="4560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$ 254,825 </a:t>
                      </a:r>
                    </a:p>
                  </a:txBody>
                  <a:tcPr marL="91435" marR="91435" marT="45606" marB="4560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13,236 </a:t>
                      </a:r>
                    </a:p>
                  </a:txBody>
                  <a:tcPr marL="91435" marR="91435" marT="45606" marB="45606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General Office</a:t>
                      </a:r>
                    </a:p>
                  </a:txBody>
                  <a:tcPr marL="91435" marR="91435" marT="45606" marB="4560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$ 410,722 </a:t>
                      </a:r>
                    </a:p>
                  </a:txBody>
                  <a:tcPr marL="91435" marR="91435" marT="45606" marB="4560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$381,277 </a:t>
                      </a:r>
                    </a:p>
                  </a:txBody>
                  <a:tcPr marL="91435" marR="91435" marT="45606" marB="4560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(29,445)</a:t>
                      </a:r>
                    </a:p>
                  </a:txBody>
                  <a:tcPr marL="91435" marR="91435" marT="45606" marB="45606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Legal Fees</a:t>
                      </a:r>
                    </a:p>
                  </a:txBody>
                  <a:tcPr marL="91435" marR="91435" marT="45606" marB="4560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$ 252,352 </a:t>
                      </a:r>
                    </a:p>
                  </a:txBody>
                  <a:tcPr marL="91435" marR="91435" marT="45606" marB="4560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$ 333,333 </a:t>
                      </a:r>
                    </a:p>
                  </a:txBody>
                  <a:tcPr marL="91435" marR="91435" marT="45606" marB="4560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80,981 </a:t>
                      </a:r>
                    </a:p>
                  </a:txBody>
                  <a:tcPr marL="91435" marR="91435" marT="45606" marB="45606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Legal Defense</a:t>
                      </a:r>
                    </a:p>
                  </a:txBody>
                  <a:tcPr marL="91435" marR="91435" marT="45606" marB="4560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401,766</a:t>
                      </a:r>
                    </a:p>
                  </a:txBody>
                  <a:tcPr marL="91435" marR="91435" marT="45606" marB="4560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- 0 -</a:t>
                      </a:r>
                    </a:p>
                  </a:txBody>
                  <a:tcPr marL="91435" marR="91435" marT="45606" marB="4560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/>
                          <a:cs typeface="Century Gothic"/>
                        </a:rPr>
                        <a:t>(401,766)</a:t>
                      </a:r>
                    </a:p>
                  </a:txBody>
                  <a:tcPr marL="91435" marR="91435" marT="45606" marB="45606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ICANN</a:t>
                      </a:r>
                    </a:p>
                  </a:txBody>
                  <a:tcPr marL="91435" marR="91435" marT="45606" marB="4560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$ 77,384 </a:t>
                      </a:r>
                    </a:p>
                  </a:txBody>
                  <a:tcPr marL="91435" marR="91435" marT="45606" marB="4560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$ 101,723 </a:t>
                      </a:r>
                    </a:p>
                  </a:txBody>
                  <a:tcPr marL="91435" marR="91435" marT="45606" marB="4560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24,339 </a:t>
                      </a:r>
                    </a:p>
                  </a:txBody>
                  <a:tcPr marL="91435" marR="91435" marT="45606" marB="45606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Internet Support</a:t>
                      </a:r>
                    </a:p>
                  </a:txBody>
                  <a:tcPr marL="91435" marR="91435" marT="45606" marB="4560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$ 75,308 </a:t>
                      </a:r>
                    </a:p>
                  </a:txBody>
                  <a:tcPr marL="91435" marR="91435" marT="45606" marB="4560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143,002</a:t>
                      </a:r>
                    </a:p>
                  </a:txBody>
                  <a:tcPr marL="91435" marR="91435" marT="45606" marB="4560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67,694</a:t>
                      </a:r>
                    </a:p>
                  </a:txBody>
                  <a:tcPr marL="91435" marR="91435" marT="45606" marB="45606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Professional Fees *</a:t>
                      </a:r>
                    </a:p>
                  </a:txBody>
                  <a:tcPr marL="91435" marR="91435" marT="45606" marB="4560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$ 208,491 </a:t>
                      </a:r>
                    </a:p>
                  </a:txBody>
                  <a:tcPr marL="91435" marR="91435" marT="45606" marB="4560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$ 431,453 </a:t>
                      </a:r>
                    </a:p>
                  </a:txBody>
                  <a:tcPr marL="91435" marR="91435" marT="45606" marB="4560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222,963 </a:t>
                      </a:r>
                    </a:p>
                  </a:txBody>
                  <a:tcPr marL="91435" marR="91435" marT="45606" marB="45606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Outreach</a:t>
                      </a:r>
                    </a:p>
                  </a:txBody>
                  <a:tcPr marL="91435" marR="91435" marT="45606" marB="4560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$ 105,708 </a:t>
                      </a:r>
                    </a:p>
                  </a:txBody>
                  <a:tcPr marL="91435" marR="91435" marT="45606" marB="4560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$ 277,800 </a:t>
                      </a:r>
                    </a:p>
                  </a:txBody>
                  <a:tcPr marL="91435" marR="91435" marT="45606" marB="4560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172,092 </a:t>
                      </a:r>
                    </a:p>
                  </a:txBody>
                  <a:tcPr marL="91435" marR="91435" marT="45606" marB="45606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Contingency</a:t>
                      </a:r>
                    </a:p>
                  </a:txBody>
                  <a:tcPr marL="91435" marR="91435" marT="45606" marB="4560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$  34,904 </a:t>
                      </a:r>
                    </a:p>
                  </a:txBody>
                  <a:tcPr marL="91435" marR="91435" marT="45606" marB="4560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66,667 </a:t>
                      </a:r>
                    </a:p>
                  </a:txBody>
                  <a:tcPr marL="91435" marR="91435" marT="45606" marB="4560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31,763 </a:t>
                      </a:r>
                    </a:p>
                  </a:txBody>
                  <a:tcPr marL="91435" marR="91435" marT="45606" marB="45606" horzOverflow="overflow"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Total</a:t>
                      </a:r>
                    </a:p>
                  </a:txBody>
                  <a:tcPr marL="91435" marR="91435" marT="45606" marB="4560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$ 9,299,054 </a:t>
                      </a:r>
                    </a:p>
                  </a:txBody>
                  <a:tcPr marL="91435" marR="91435" marT="45606" marB="4560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$10,374,849 </a:t>
                      </a:r>
                    </a:p>
                  </a:txBody>
                  <a:tcPr marL="91435" marR="91435" marT="45606" marB="45606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/>
                          <a:cs typeface="Century Gothic"/>
                        </a:rPr>
                        <a:t>1,075,794 </a:t>
                      </a:r>
                    </a:p>
                  </a:txBody>
                  <a:tcPr marL="91435" marR="91435" marT="45606" marB="45606" horzOverflow="overflow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190355"/>
            <a:ext cx="67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138558-B974-472E-903B-BE1C35371AB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92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Expense by Department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4063527"/>
              </p:ext>
            </p:extLst>
          </p:nvPr>
        </p:nvGraphicFramePr>
        <p:xfrm>
          <a:off x="457200" y="2397125"/>
          <a:ext cx="8032173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6652"/>
                <a:gridCol w="2469349"/>
                <a:gridCol w="212617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Department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Amount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entury Gothic"/>
                          <a:cs typeface="Century Gothic"/>
                        </a:rPr>
                        <a:t>Percent of Total</a:t>
                      </a:r>
                      <a:endParaRPr lang="en-US" sz="1600" dirty="0">
                        <a:latin typeface="Century Gothic"/>
                        <a:cs typeface="Century Gothic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Century Gothic"/>
                          <a:cs typeface="Century Gothic"/>
                        </a:rPr>
                        <a:t>Engineering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entury Gothic"/>
                          <a:cs typeface="Century Gothic"/>
                        </a:rPr>
                        <a:t>4,213,178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entury Gothic"/>
                          <a:cs typeface="Century Gothic"/>
                        </a:rPr>
                        <a:t>45.3%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Century Gothic"/>
                          <a:cs typeface="Century Gothic"/>
                        </a:rPr>
                        <a:t>Registration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Century Gothic"/>
                          <a:cs typeface="Century Gothic"/>
                        </a:rPr>
                        <a:t>1,482,556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Century Gothic"/>
                          <a:cs typeface="Century Gothic"/>
                        </a:rPr>
                        <a:t>15.9%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effectLst/>
                          <a:latin typeface="Century Gothic"/>
                          <a:cs typeface="Century Gothic"/>
                        </a:rPr>
                        <a:t>Communication &amp; Members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Century Gothic"/>
                          <a:cs typeface="Century Gothic"/>
                        </a:rPr>
                        <a:t>1,714,373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Century Gothic"/>
                          <a:cs typeface="Century Gothic"/>
                        </a:rPr>
                        <a:t>18.4%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Century Gothic"/>
                          <a:cs typeface="Century Gothic"/>
                        </a:rPr>
                        <a:t>Outreach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Century Gothic"/>
                          <a:cs typeface="Century Gothic"/>
                        </a:rPr>
                        <a:t>290,438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Century Gothic"/>
                          <a:cs typeface="Century Gothic"/>
                        </a:rPr>
                        <a:t>3.1%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effectLst/>
                          <a:latin typeface="Century Gothic"/>
                          <a:cs typeface="Century Gothic"/>
                        </a:rPr>
                        <a:t>General &amp; Administrative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Century Gothic"/>
                          <a:cs typeface="Century Gothic"/>
                        </a:rPr>
                        <a:t>1,598,510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Century Gothic"/>
                          <a:cs typeface="Century Gothic"/>
                        </a:rPr>
                        <a:t>17.2%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effectLst/>
                        <a:latin typeface="Century Gothic"/>
                        <a:cs typeface="Century Gothic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effectLst/>
                          <a:latin typeface="Century Gothic"/>
                          <a:cs typeface="Century Gothic"/>
                        </a:rPr>
                        <a:t>9,299,054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 dirty="0">
                          <a:effectLst/>
                          <a:latin typeface="Century Gothic"/>
                          <a:cs typeface="Century Gothic"/>
                        </a:rPr>
                        <a:t>100.0%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190355"/>
            <a:ext cx="67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138558-B974-472E-903B-BE1C35371AB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52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sz="2400" dirty="0" smtClean="0"/>
              <a:t>Looking at ARIN post IPv4 </a:t>
            </a:r>
            <a:r>
              <a:rPr lang="en-US" sz="2400" dirty="0" smtClean="0"/>
              <a:t>exhaustion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Fees</a:t>
            </a:r>
            <a:endParaRPr lang="en-US" sz="2400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New timecard </a:t>
            </a:r>
            <a:r>
              <a:rPr lang="en-US" sz="2400" dirty="0"/>
              <a:t>s</a:t>
            </a:r>
            <a:r>
              <a:rPr lang="en-US" sz="2400" dirty="0" smtClean="0"/>
              <a:t>ystem in place to capture Labor effort in more detail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Analyzing ticketing expense for travel to ensure the current system is cost effective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Reviewing and analyzing investment structure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190355"/>
            <a:ext cx="67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138558-B974-472E-903B-BE1C35371AB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8105</TotalTime>
  <Words>315</Words>
  <Application>Microsoft Office PowerPoint</Application>
  <PresentationFormat>On-screen Show (4:3)</PresentationFormat>
  <Paragraphs>154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Custom Design</vt:lpstr>
      <vt:lpstr>Treasurer</vt:lpstr>
      <vt:lpstr>Summary</vt:lpstr>
      <vt:lpstr>FinCom Activities</vt:lpstr>
      <vt:lpstr>FinCom and Treasurer Activities </vt:lpstr>
      <vt:lpstr>2012 YTD Financial Summary Results Unaudited</vt:lpstr>
      <vt:lpstr>Budget Vs. Actual Through August 2011 Unaudited</vt:lpstr>
      <vt:lpstr>Budget Vs. Actual Through August 2011 cont. Unaudited</vt:lpstr>
      <vt:lpstr>Expense by Department</vt:lpstr>
      <vt:lpstr>Future</vt:lpstr>
      <vt:lpstr>Historical Comparison of Revenue vs. Expense  with Resulting Effect on Reserves</vt:lpstr>
      <vt:lpstr>Reserves </vt:lpstr>
      <vt:lpstr>Questions?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Erin Sellers</dc:creator>
  <cp:lastModifiedBy>Bob Stratton</cp:lastModifiedBy>
  <cp:revision>88</cp:revision>
  <dcterms:created xsi:type="dcterms:W3CDTF">2010-08-12T13:39:46Z</dcterms:created>
  <dcterms:modified xsi:type="dcterms:W3CDTF">2011-10-14T03:33:28Z</dcterms:modified>
</cp:coreProperties>
</file>