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7" r:id="rId4"/>
    <p:sldId id="268" r:id="rId5"/>
    <p:sldId id="272" r:id="rId6"/>
    <p:sldId id="271" r:id="rId7"/>
    <p:sldId id="261" r:id="rId8"/>
    <p:sldId id="270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51FCA7D-726C-8545-8F07-0E3080B1A22C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A56F663-2673-174C-8DB1-2C34F5AA6A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155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8114" y="1379481"/>
            <a:ext cx="4878638" cy="243031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8115" y="4006921"/>
            <a:ext cx="4878638" cy="14706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707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43565"/>
            <a:ext cx="9143999" cy="18042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7" y="2547838"/>
            <a:ext cx="8763655" cy="50261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3413" y="653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Gothic" charset="0"/>
                <a:cs typeface="Century Gothic" charset="0"/>
              </a:defRPr>
            </a:lvl1pPr>
          </a:lstStyle>
          <a:p>
            <a:fld id="{C9F92E78-BEAA-8F4A-996E-7C4058E43112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92975" y="653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Gothic" charset="0"/>
                <a:cs typeface="Century Gothic" charset="0"/>
              </a:defRPr>
            </a:lvl1pPr>
          </a:lstStyle>
          <a:p>
            <a:fld id="{2A08BEBB-A090-1044-945E-FAC4BD7CA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78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85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81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8259EF01-01AB-D14A-B616-B439C7494780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B5A3AAEC-1AD4-4841-A31A-5848DE5569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1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" y="918648"/>
            <a:ext cx="9143621" cy="15995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F4E5009-772A-1640-8D01-DDF273002E50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F51360E3-65B5-6C4A-9862-F0163C081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19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325"/>
            <a:ext cx="9143621" cy="15995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43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9637"/>
            <a:ext cx="4040188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9637"/>
            <a:ext cx="4041775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CD12D8F0-0D2B-2D4D-80EE-38830CFFEF6B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9038CCBF-055B-7149-926B-4A59912CFE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72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8648"/>
            <a:ext cx="9143621" cy="15995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92135FF-10CD-884D-920D-54C6CBD3256C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8E4FE3D1-B099-764D-95C3-9FD3FF47F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31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846D4EDB-0C62-B843-80BE-B91B16F3D756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BF2836A1-D538-4A46-A040-7F0DFBD42A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32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0238"/>
            <a:ext cx="5111750" cy="5245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6125"/>
            <a:ext cx="3008313" cy="4110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DD1485A-B7EB-2B42-8709-06960FA9F927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FB1564D-80BB-204A-B0DA-55733A9B3C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188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93A2F901-FA09-9E4E-9DE2-B49D89837C60}" type="datetimeFigureOut">
              <a:rPr lang="en-US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C50C4179-4157-9B4F-B548-3FD32F350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9063"/>
            <a:ext cx="9144000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14500"/>
            <a:ext cx="8229600" cy="576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052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64" y="0"/>
            <a:ext cx="9141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ctrTitle"/>
          </p:nvPr>
        </p:nvSpPr>
        <p:spPr>
          <a:xfrm>
            <a:off x="3552824" y="1355720"/>
            <a:ext cx="5591175" cy="2827337"/>
          </a:xfrm>
        </p:spPr>
        <p:txBody>
          <a:bodyPr/>
          <a:lstStyle/>
          <a:p>
            <a:pPr eaLnBrk="1" hangingPunct="1"/>
            <a:r>
              <a:rPr lang="en-US" dirty="0"/>
              <a:t>Treasurer Update</a:t>
            </a:r>
          </a:p>
        </p:txBody>
      </p:sp>
      <p:sp>
        <p:nvSpPr>
          <p:cNvPr id="12291" name="Subtitle 6"/>
          <p:cNvSpPr>
            <a:spLocks noGrp="1"/>
          </p:cNvSpPr>
          <p:nvPr>
            <p:ph type="subTitle" idx="1"/>
          </p:nvPr>
        </p:nvSpPr>
        <p:spPr>
          <a:xfrm>
            <a:off x="3552825" y="3568700"/>
            <a:ext cx="5591175" cy="1028700"/>
          </a:xfrm>
        </p:spPr>
        <p:txBody>
          <a:bodyPr/>
          <a:lstStyle/>
          <a:p>
            <a:pPr eaLnBrk="1" hangingPunct="1"/>
            <a:r>
              <a:rPr lang="en-US" dirty="0"/>
              <a:t>Paul Andersen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101978"/>
            <a:ext cx="9144000" cy="1803400"/>
          </a:xfrm>
        </p:spPr>
        <p:txBody>
          <a:bodyPr/>
          <a:lstStyle/>
          <a:p>
            <a:pPr eaLnBrk="1" hangingPunct="1"/>
            <a:r>
              <a:rPr lang="en-US" sz="4000" dirty="0"/>
              <a:t>2011 </a:t>
            </a:r>
            <a:r>
              <a:rPr lang="en-US" sz="4000" dirty="0" smtClean="0"/>
              <a:t>Budget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9576781"/>
              </p:ext>
            </p:extLst>
          </p:nvPr>
        </p:nvGraphicFramePr>
        <p:xfrm>
          <a:off x="573088" y="1566586"/>
          <a:ext cx="7862886" cy="407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552"/>
                <a:gridCol w="1250284"/>
                <a:gridCol w="2079050"/>
              </a:tblGrid>
              <a:tr h="62210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Personnel</a:t>
                      </a:r>
                    </a:p>
                  </a:txBody>
                  <a:tcPr marL="76196" marR="76196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endParaRPr lang="en-US" sz="1800" b="1" dirty="0">
                        <a:solidFill>
                          <a:srgbClr val="FFFFF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76196" marR="76196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$7,626,048</a:t>
                      </a:r>
                    </a:p>
                  </a:txBody>
                  <a:tcPr marL="76196" marR="76196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4518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Salaries and Employee </a:t>
                      </a:r>
                      <a:r>
                        <a:rPr lang="en-US" sz="1800" b="1" u="none" strike="noStrike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Benefits</a:t>
                      </a:r>
                      <a:endParaRPr lang="en-US" sz="1800" b="1" u="none" strike="noStrike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76196" marR="76196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8" marR="38098" marT="38107" marB="381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$7,626,048</a:t>
                      </a:r>
                    </a:p>
                  </a:txBody>
                  <a:tcPr marL="38098" marR="38098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2210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Operations</a:t>
                      </a:r>
                    </a:p>
                  </a:txBody>
                  <a:tcPr marL="76196" marR="76196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endParaRPr lang="en-US" sz="1800" b="1" dirty="0">
                        <a:solidFill>
                          <a:srgbClr val="FFFFF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76196" marR="76196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$3,647,587</a:t>
                      </a:r>
                    </a:p>
                  </a:txBody>
                  <a:tcPr marL="76196" marR="76196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2210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Communications</a:t>
                      </a:r>
                    </a:p>
                  </a:txBody>
                  <a:tcPr marL="76196" marR="76196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8" marR="38098" marT="38107" marB="381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$904,511</a:t>
                      </a:r>
                    </a:p>
                  </a:txBody>
                  <a:tcPr marL="38098" marR="38098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4467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Software &amp; Equipment Support and Licenses</a:t>
                      </a:r>
                    </a:p>
                  </a:txBody>
                  <a:tcPr marL="76196" marR="76196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8" marR="38098" marT="38107" marB="381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$581,009</a:t>
                      </a:r>
                    </a:p>
                  </a:txBody>
                  <a:tcPr marL="38098" marR="38098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2210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Depreciation</a:t>
                      </a:r>
                    </a:p>
                  </a:txBody>
                  <a:tcPr marL="76196" marR="76196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8" marR="38098" marT="38107" marB="381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$2,162,067</a:t>
                      </a:r>
                    </a:p>
                  </a:txBody>
                  <a:tcPr marL="38098" marR="38098" marT="38107" marB="381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228952"/>
            <a:ext cx="9144000" cy="1424304"/>
          </a:xfrm>
        </p:spPr>
        <p:txBody>
          <a:bodyPr/>
          <a:lstStyle/>
          <a:p>
            <a:r>
              <a:rPr lang="en-US" dirty="0"/>
              <a:t>2011 </a:t>
            </a:r>
            <a:r>
              <a:rPr lang="en-US" dirty="0" smtClean="0"/>
              <a:t>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1951531"/>
              </p:ext>
            </p:extLst>
          </p:nvPr>
        </p:nvGraphicFramePr>
        <p:xfrm>
          <a:off x="805485" y="1520913"/>
          <a:ext cx="8058150" cy="398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247"/>
                <a:gridCol w="508368"/>
                <a:gridCol w="2122535"/>
              </a:tblGrid>
              <a:tr h="4978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General Office and Administration</a:t>
                      </a:r>
                    </a:p>
                  </a:txBody>
                  <a:tcPr marL="76194" marR="76194" marT="38096" marB="3809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endParaRPr lang="en-US" sz="2400" b="1" dirty="0">
                        <a:solidFill>
                          <a:srgbClr val="FFFFF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76194" marR="76194" marT="38096" marB="3809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$4,657,079</a:t>
                      </a:r>
                    </a:p>
                  </a:txBody>
                  <a:tcPr marL="76194" marR="76194" marT="38096" marB="38096" anchor="ctr">
                    <a:solidFill>
                      <a:srgbClr val="FFC000"/>
                    </a:solidFill>
                  </a:tcPr>
                </a:tc>
              </a:tr>
              <a:tr h="4978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Professional Fees/Outreach</a:t>
                      </a:r>
                    </a:p>
                  </a:txBody>
                  <a:tcPr marL="76194" marR="76194" marT="38096" marB="3809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096" marB="380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$1,219,125</a:t>
                      </a:r>
                    </a:p>
                  </a:txBody>
                  <a:tcPr marL="38097" marR="38097" marT="38096" marB="38096" anchor="ctr">
                    <a:solidFill>
                      <a:srgbClr val="FFC000"/>
                    </a:solidFill>
                  </a:tcPr>
                </a:tc>
              </a:tr>
              <a:tr h="4978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Contingency</a:t>
                      </a:r>
                    </a:p>
                  </a:txBody>
                  <a:tcPr marL="76194" marR="76194" marT="38096" marB="3809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096" marB="380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$100,000</a:t>
                      </a:r>
                    </a:p>
                  </a:txBody>
                  <a:tcPr marL="38097" marR="38097" marT="38096" marB="38096" anchor="ctr">
                    <a:solidFill>
                      <a:srgbClr val="FFC000"/>
                    </a:solidFill>
                  </a:tcPr>
                </a:tc>
              </a:tr>
              <a:tr h="4978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General Office</a:t>
                      </a:r>
                    </a:p>
                  </a:txBody>
                  <a:tcPr marL="76194" marR="76194" marT="38096" marB="3809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096" marB="380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$570,406</a:t>
                      </a:r>
                    </a:p>
                  </a:txBody>
                  <a:tcPr marL="38097" marR="38097" marT="38096" marB="38096" anchor="ctr">
                    <a:solidFill>
                      <a:srgbClr val="FFC000"/>
                    </a:solidFill>
                  </a:tcPr>
                </a:tc>
              </a:tr>
              <a:tr h="4978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Bad Debt Expense</a:t>
                      </a:r>
                    </a:p>
                  </a:txBody>
                  <a:tcPr marL="76194" marR="76194" marT="38096" marB="3809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096" marB="380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$180,767</a:t>
                      </a:r>
                    </a:p>
                  </a:txBody>
                  <a:tcPr marL="38097" marR="38097" marT="38096" marB="38096" anchor="ctr">
                    <a:solidFill>
                      <a:srgbClr val="FFC000"/>
                    </a:solidFill>
                  </a:tcPr>
                </a:tc>
              </a:tr>
              <a:tr h="4978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Legal Fees</a:t>
                      </a:r>
                    </a:p>
                  </a:txBody>
                  <a:tcPr marL="76194" marR="76194" marT="38096" marB="3809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096" marB="380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$500,000</a:t>
                      </a:r>
                    </a:p>
                  </a:txBody>
                  <a:tcPr marL="38097" marR="38097" marT="38096" marB="38096" anchor="ctr">
                    <a:solidFill>
                      <a:srgbClr val="FFC000"/>
                    </a:solidFill>
                  </a:tcPr>
                </a:tc>
              </a:tr>
              <a:tr h="4978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Members Meetings</a:t>
                      </a:r>
                    </a:p>
                  </a:txBody>
                  <a:tcPr marL="76194" marR="76194" marT="38096" marB="3809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096" marB="380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$420,499</a:t>
                      </a:r>
                    </a:p>
                  </a:txBody>
                  <a:tcPr marL="38097" marR="38097" marT="38096" marB="38096" anchor="ctr">
                    <a:solidFill>
                      <a:srgbClr val="FFC000"/>
                    </a:solidFill>
                  </a:tcPr>
                </a:tc>
              </a:tr>
              <a:tr h="4978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Merit/NANOG Meeting Support</a:t>
                      </a:r>
                    </a:p>
                  </a:txBody>
                  <a:tcPr marL="76194" marR="76194" marT="38096" marB="3809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096" marB="380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$16,670</a:t>
                      </a:r>
                    </a:p>
                  </a:txBody>
                  <a:tcPr marL="38097" marR="38097" marT="38096" marB="38096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348835"/>
            <a:ext cx="9144000" cy="1091988"/>
          </a:xfrm>
        </p:spPr>
        <p:txBody>
          <a:bodyPr/>
          <a:lstStyle/>
          <a:p>
            <a:r>
              <a:rPr lang="en-US" sz="4000" dirty="0"/>
              <a:t>2011 </a:t>
            </a:r>
            <a:r>
              <a:rPr lang="en-US" sz="4000" dirty="0" smtClean="0"/>
              <a:t>Budget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1670134"/>
              </p:ext>
            </p:extLst>
          </p:nvPr>
        </p:nvGraphicFramePr>
        <p:xfrm>
          <a:off x="377580" y="1340825"/>
          <a:ext cx="8418512" cy="4572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434"/>
                <a:gridCol w="2198313"/>
                <a:gridCol w="2820765"/>
              </a:tblGrid>
              <a:tr h="43691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Rent &amp; Occupancy</a:t>
                      </a: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$382,237</a:t>
                      </a: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43691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NEWNOG Support</a:t>
                      </a:r>
                      <a:endParaRPr lang="en-US" sz="1800" b="1" u="none" strike="noStrike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$33,330</a:t>
                      </a:r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43691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Travel</a:t>
                      </a:r>
                      <a:endParaRPr lang="en-US" sz="1800" b="1" u="none" strike="noStrike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$1,234,044</a:t>
                      </a: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44199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Internet Support</a:t>
                      </a: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US" sz="1800" b="1" dirty="0">
                        <a:solidFill>
                          <a:srgbClr val="FFFFF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$481,446</a:t>
                      </a: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</a:tr>
              <a:tr h="62488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Funds committed to ICANN</a:t>
                      </a: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$203,446</a:t>
                      </a: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43691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Internet </a:t>
                      </a:r>
                      <a:r>
                        <a:rPr lang="en-US" sz="1800" b="1" u="none" strike="noStrike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Support</a:t>
                      </a: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$93,000</a:t>
                      </a: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43691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Research &amp; Development</a:t>
                      </a: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$100,000</a:t>
                      </a: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43691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NRO Expenses</a:t>
                      </a: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$85,000</a:t>
                      </a: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44199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Total 2011 Expenses</a:t>
                      </a: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$16,412,160</a:t>
                      </a: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44199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Total 2011 Revenues</a:t>
                      </a: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$14,678,418</a:t>
                      </a: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348835"/>
            <a:ext cx="9144000" cy="1091988"/>
          </a:xfrm>
        </p:spPr>
        <p:txBody>
          <a:bodyPr/>
          <a:lstStyle/>
          <a:p>
            <a:r>
              <a:rPr lang="en-US" sz="4000" dirty="0"/>
              <a:t>2011 </a:t>
            </a:r>
            <a:r>
              <a:rPr lang="en-US" sz="4000" dirty="0" smtClean="0"/>
              <a:t>Budget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0436479"/>
              </p:ext>
            </p:extLst>
          </p:nvPr>
        </p:nvGraphicFramePr>
        <p:xfrm>
          <a:off x="377580" y="1340825"/>
          <a:ext cx="8418512" cy="466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434"/>
                <a:gridCol w="2198313"/>
                <a:gridCol w="2820765"/>
              </a:tblGrid>
              <a:tr h="605062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Revenue</a:t>
                      </a:r>
                    </a:p>
                    <a:p>
                      <a:pPr algn="l" fontAlgn="base"/>
                      <a:endParaRPr lang="en-US" sz="1800" b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605062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Registration</a:t>
                      </a:r>
                      <a:r>
                        <a:rPr lang="en-US" sz="1800" b="1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Revenue</a:t>
                      </a:r>
                      <a:endParaRPr lang="en-US" sz="1800" b="1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ase"/>
                      <a:endParaRPr lang="en-US" sz="1800" b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13,566,400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706362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Budgeted Expense</a:t>
                      </a:r>
                      <a:endParaRPr lang="en-US" sz="1800" b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$16,412,160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</a:tr>
              <a:tr h="67341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Net from Operations</a:t>
                      </a:r>
                      <a:endParaRPr lang="en-US" sz="1800" b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($2,845,760)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</a:tr>
              <a:tr h="77670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Investment</a:t>
                      </a:r>
                      <a:r>
                        <a:rPr lang="en-US" sz="1800" b="1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Revenue</a:t>
                      </a:r>
                      <a:endParaRPr lang="en-US" sz="1800" b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$1,112,018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  <a:tr h="125727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Reserve Impact</a:t>
                      </a:r>
                    </a:p>
                    <a:p>
                      <a:pPr algn="l" fontAlgn="base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(Assumption</a:t>
                      </a:r>
                      <a:r>
                        <a:rPr lang="en-US" sz="1800" b="1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4% Yield)</a:t>
                      </a:r>
                      <a:endParaRPr lang="en-US" sz="1800" b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193" marR="76193" marT="38103" marB="3810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97" marR="38097" marT="38103" marB="3810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($1,733,742)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097" marR="38097" marT="38103" marB="38103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24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0" y="184566"/>
            <a:ext cx="9144000" cy="1249715"/>
          </a:xfrm>
        </p:spPr>
        <p:txBody>
          <a:bodyPr/>
          <a:lstStyle/>
          <a:p>
            <a:r>
              <a:rPr lang="en-US" dirty="0">
                <a:latin typeface="Century Gothic" charset="0"/>
                <a:cs typeface="Century Gothic" charset="0"/>
              </a:rPr>
              <a:t>Reserves</a:t>
            </a:r>
          </a:p>
        </p:txBody>
      </p:sp>
      <p:pic>
        <p:nvPicPr>
          <p:cNvPr id="3" name="Picture 2" descr="bob_sanjuan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3191" y="1208958"/>
            <a:ext cx="7082079" cy="4988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329503"/>
            <a:ext cx="9144000" cy="1804988"/>
          </a:xfrm>
        </p:spPr>
        <p:txBody>
          <a:bodyPr/>
          <a:lstStyle/>
          <a:p>
            <a:pPr eaLnBrk="1" hangingPunct="1"/>
            <a:r>
              <a:rPr lang="en-US" sz="4000" dirty="0"/>
              <a:t>On the Finance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Committee </a:t>
            </a:r>
            <a:r>
              <a:rPr lang="en-US" sz="4000" dirty="0"/>
              <a:t>Agenda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09429" y="2033349"/>
            <a:ext cx="8763000" cy="50260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/>
              <a:t>Suggestions submitted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Review Fees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Review Insurance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Analyze Investment Results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Review Advisor Guidance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2012 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0" y="2167052"/>
            <a:ext cx="9144000" cy="1600200"/>
          </a:xfrm>
        </p:spPr>
        <p:txBody>
          <a:bodyPr/>
          <a:lstStyle/>
          <a:p>
            <a:r>
              <a:rPr lang="en-US" dirty="0">
                <a:latin typeface="Century Gothic" charset="0"/>
                <a:cs typeface="Century Gothic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168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Treasurer Update</vt:lpstr>
      <vt:lpstr>2011 Budget</vt:lpstr>
      <vt:lpstr>2011 Budget</vt:lpstr>
      <vt:lpstr>2011 Budget</vt:lpstr>
      <vt:lpstr>2011 Budget</vt:lpstr>
      <vt:lpstr>Reserves</vt:lpstr>
      <vt:lpstr>On the Finance  Committee Agenda</vt:lpstr>
      <vt:lpstr>Questions?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Sellers</dc:creator>
  <cp:lastModifiedBy>shopkins</cp:lastModifiedBy>
  <cp:revision>143</cp:revision>
  <dcterms:created xsi:type="dcterms:W3CDTF">2010-08-12T13:39:46Z</dcterms:created>
  <dcterms:modified xsi:type="dcterms:W3CDTF">2011-04-12T19:42:48Z</dcterms:modified>
</cp:coreProperties>
</file>