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00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9B6A2E13-49D7-3643-A3C6-1FD5B53138ED}" type="datetime1">
              <a:rPr lang="en-US"/>
              <a:pPr/>
              <a:t>4/8/11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FDBAFDAB-BDB6-D64E-A655-4EDA293908DE}" type="slidenum">
              <a:rPr lang="en-US"/>
              <a:pPr/>
              <a:t>‹#›</a:t>
            </a:fld>
            <a:endParaRPr lang="en-US"/>
          </a:p>
        </p:txBody>
      </p:sp>
    </p:spTree>
    <p:extLst>
      <p:ext uri="{BB962C8B-B14F-4D97-AF65-F5344CB8AC3E}">
        <p14:creationId xmlns:p14="http://schemas.microsoft.com/office/powerpoint/2010/main" val="30277661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118114" y="1379481"/>
            <a:ext cx="4878638" cy="2430314"/>
          </a:xfrm>
        </p:spPr>
        <p:txBody>
          <a:bodyPr>
            <a:normAutofit/>
          </a:bodyPr>
          <a:lstStyle>
            <a:lvl1pPr algn="ctr">
              <a:defRPr sz="4500"/>
            </a:lvl1pPr>
          </a:lstStyle>
          <a:p>
            <a:r>
              <a:rPr lang="en-US" dirty="0" smtClean="0"/>
              <a:t>Click to edit Master title</a:t>
            </a:r>
            <a:endParaRPr lang="en-US" dirty="0"/>
          </a:p>
        </p:txBody>
      </p:sp>
      <p:sp>
        <p:nvSpPr>
          <p:cNvPr id="3" name="Subtitle 2"/>
          <p:cNvSpPr>
            <a:spLocks noGrp="1"/>
          </p:cNvSpPr>
          <p:nvPr>
            <p:ph type="subTitle" idx="1"/>
          </p:nvPr>
        </p:nvSpPr>
        <p:spPr>
          <a:xfrm>
            <a:off x="4118115" y="4006921"/>
            <a:ext cx="4878638" cy="1470602"/>
          </a:xfrm>
        </p:spPr>
        <p:txBody>
          <a:bodyPr/>
          <a:lstStyle>
            <a:lvl1pPr marL="0" indent="0" algn="ctr">
              <a:buNone/>
              <a:defRPr>
                <a:solidFill>
                  <a:schemeClr val="tx1"/>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5873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743565"/>
            <a:ext cx="9143999" cy="1804273"/>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13747" y="2547838"/>
            <a:ext cx="8763655" cy="50261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33413" y="6538913"/>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charset="0"/>
                <a:cs typeface="Century Gothic" charset="0"/>
              </a:defRPr>
            </a:lvl1pPr>
          </a:lstStyle>
          <a:p>
            <a:fld id="{CD913AC8-8BC9-7240-A529-5B6C4DC92B18}" type="datetime1">
              <a:rPr lang="en-US"/>
              <a:pPr/>
              <a:t>4/8/11</a:t>
            </a:fld>
            <a:endParaRPr lang="en-US"/>
          </a:p>
        </p:txBody>
      </p:sp>
      <p:sp>
        <p:nvSpPr>
          <p:cNvPr id="5" name="Slide Number Placeholder 5"/>
          <p:cNvSpPr>
            <a:spLocks noGrp="1"/>
          </p:cNvSpPr>
          <p:nvPr>
            <p:ph type="sldNum" sz="quarter" idx="11"/>
          </p:nvPr>
        </p:nvSpPr>
        <p:spPr>
          <a:xfrm>
            <a:off x="7292975" y="6538913"/>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entury Gothic" charset="0"/>
                <a:cs typeface="Century Gothic" charset="0"/>
              </a:defRPr>
            </a:lvl1pPr>
          </a:lstStyle>
          <a:p>
            <a:fld id="{0CBA5B22-C4F0-7E4C-B2D6-3D82C2203BC9}" type="slidenum">
              <a:rPr lang="en-US"/>
              <a:pPr/>
              <a:t>‹#›</a:t>
            </a:fld>
            <a:endParaRPr lang="en-US"/>
          </a:p>
        </p:txBody>
      </p:sp>
    </p:spTree>
    <p:extLst>
      <p:ext uri="{BB962C8B-B14F-4D97-AF65-F5344CB8AC3E}">
        <p14:creationId xmlns:p14="http://schemas.microsoft.com/office/powerpoint/2010/main" val="310244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178534"/>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68183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0F130-38DD-9E40-B6A5-9044CD9ACDEC}" type="datetime1">
              <a:rPr lang="en-US"/>
              <a:pPr/>
              <a:t>4/8/11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6C8D8007-E3C4-C84A-90CB-2C514692E32D}" type="slidenum">
              <a:rPr lang="en-US"/>
              <a:pPr/>
              <a:t>‹#›</a:t>
            </a:fld>
            <a:endParaRPr lang="en-US"/>
          </a:p>
        </p:txBody>
      </p:sp>
    </p:spTree>
    <p:extLst>
      <p:ext uri="{BB962C8B-B14F-4D97-AF65-F5344CB8AC3E}">
        <p14:creationId xmlns:p14="http://schemas.microsoft.com/office/powerpoint/2010/main" val="150820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79" y="918648"/>
            <a:ext cx="9143621" cy="1599578"/>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628140"/>
            <a:ext cx="4038600" cy="34980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628140"/>
            <a:ext cx="4038600" cy="34980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84A6D859-2A49-A04F-A978-9A9573650651}" type="datetime1">
              <a:rPr lang="en-US"/>
              <a:pPr/>
              <a:t>4/8/11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8F7F5ADB-204D-5143-B238-533A1BCA7376}" type="slidenum">
              <a:rPr lang="en-US"/>
              <a:pPr/>
              <a:t>‹#›</a:t>
            </a:fld>
            <a:endParaRPr lang="en-US"/>
          </a:p>
        </p:txBody>
      </p:sp>
    </p:spTree>
    <p:extLst>
      <p:ext uri="{BB962C8B-B14F-4D97-AF65-F5344CB8AC3E}">
        <p14:creationId xmlns:p14="http://schemas.microsoft.com/office/powerpoint/2010/main" val="332718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785325"/>
            <a:ext cx="9143621" cy="159957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8843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79637"/>
            <a:ext cx="4040188" cy="32465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74875"/>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79637"/>
            <a:ext cx="4041775" cy="32465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54C55453-BEB6-DF40-8A60-E5E48F261FDA}" type="datetime1">
              <a:rPr lang="en-US"/>
              <a:pPr/>
              <a:t>4/8/11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93BCD308-F45F-4046-9DDE-341E78EA4278}" type="slidenum">
              <a:rPr lang="en-US"/>
              <a:pPr/>
              <a:t>‹#›</a:t>
            </a:fld>
            <a:endParaRPr lang="en-US"/>
          </a:p>
        </p:txBody>
      </p:sp>
    </p:spTree>
    <p:extLst>
      <p:ext uri="{BB962C8B-B14F-4D97-AF65-F5344CB8AC3E}">
        <p14:creationId xmlns:p14="http://schemas.microsoft.com/office/powerpoint/2010/main" val="262118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918648"/>
            <a:ext cx="9143621" cy="1599578"/>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6FFE8B4C-579F-7046-BF55-E62E84A8722A}" type="datetime1">
              <a:rPr lang="en-US"/>
              <a:pPr/>
              <a:t>4/8/11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F4F52A58-A7D5-D942-BE51-DC08112EB473}" type="slidenum">
              <a:rPr lang="en-US"/>
              <a:pPr/>
              <a:t>‹#›</a:t>
            </a:fld>
            <a:endParaRPr lang="en-US"/>
          </a:p>
        </p:txBody>
      </p:sp>
    </p:spTree>
    <p:extLst>
      <p:ext uri="{BB962C8B-B14F-4D97-AF65-F5344CB8AC3E}">
        <p14:creationId xmlns:p14="http://schemas.microsoft.com/office/powerpoint/2010/main" val="2879567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AB4C1C6-E1CC-584B-9A07-30FEBC9FD295}" type="datetime1">
              <a:rPr lang="en-US"/>
              <a:pPr/>
              <a:t>4/8/11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FA1FA25-D2D0-E14E-8B26-20F8032CFDCE}" type="slidenum">
              <a:rPr lang="en-US"/>
              <a:pPr/>
              <a:t>‹#›</a:t>
            </a:fld>
            <a:endParaRPr lang="en-US"/>
          </a:p>
        </p:txBody>
      </p:sp>
    </p:spTree>
    <p:extLst>
      <p:ext uri="{BB962C8B-B14F-4D97-AF65-F5344CB8AC3E}">
        <p14:creationId xmlns:p14="http://schemas.microsoft.com/office/powerpoint/2010/main" val="419360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4075"/>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80238"/>
            <a:ext cx="5111750" cy="52459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16125"/>
            <a:ext cx="3008313" cy="41100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DA4DD2B9-D6E3-9945-8DD2-85690DAC3D61}" type="datetime1">
              <a:rPr lang="en-US"/>
              <a:pPr/>
              <a:t>4/8/11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8E39FBB7-BE09-0A4C-8234-E95A3860F72C}" type="slidenum">
              <a:rPr lang="en-US"/>
              <a:pPr/>
              <a:t>‹#›</a:t>
            </a:fld>
            <a:endParaRPr lang="en-US"/>
          </a:p>
        </p:txBody>
      </p:sp>
    </p:spTree>
    <p:extLst>
      <p:ext uri="{BB962C8B-B14F-4D97-AF65-F5344CB8AC3E}">
        <p14:creationId xmlns:p14="http://schemas.microsoft.com/office/powerpoint/2010/main" val="378292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56D3B13D-F9E4-F943-B1F9-7A1A96D45B75}" type="datetime1">
              <a:rPr lang="en-US"/>
              <a:pPr/>
              <a:t>4/8/11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C85C649-F761-DC46-9875-0C37F360BAC5}" type="slidenum">
              <a:rPr lang="en-US"/>
              <a:pPr/>
              <a:t>‹#›</a:t>
            </a:fld>
            <a:endParaRPr lang="en-US"/>
          </a:p>
        </p:txBody>
      </p:sp>
    </p:spTree>
    <p:extLst>
      <p:ext uri="{BB962C8B-B14F-4D97-AF65-F5344CB8AC3E}">
        <p14:creationId xmlns:p14="http://schemas.microsoft.com/office/powerpoint/2010/main" val="349504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theme" Target="../theme/theme1.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9063"/>
            <a:ext cx="9144000"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714500"/>
            <a:ext cx="8229600" cy="576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3"/>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bwMode="auto">
          <a:xfrm>
            <a:off x="264" y="0"/>
            <a:ext cx="9141884"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txStyles>
    <p:titleStyle>
      <a:lvl1pPr algn="ctr" defTabSz="457200" rtl="0" eaLnBrk="0" fontAlgn="base" hangingPunct="0">
        <a:spcBef>
          <a:spcPct val="0"/>
        </a:spcBef>
        <a:spcAft>
          <a:spcPct val="0"/>
        </a:spcAft>
        <a:defRPr sz="4400" b="1" kern="1200">
          <a:solidFill>
            <a:schemeClr val="tx1"/>
          </a:solidFill>
          <a:latin typeface="Century Gothic"/>
          <a:ea typeface="ＭＳ Ｐゴシック" charset="0"/>
          <a:cs typeface="Century Gothic"/>
        </a:defRPr>
      </a:lvl1pPr>
      <a:lvl2pPr algn="ctr" defTabSz="457200" rtl="0" eaLnBrk="0" fontAlgn="base" hangingPunct="0">
        <a:spcBef>
          <a:spcPct val="0"/>
        </a:spcBef>
        <a:spcAft>
          <a:spcPct val="0"/>
        </a:spcAft>
        <a:defRPr sz="4400" b="1">
          <a:solidFill>
            <a:schemeClr val="tx1"/>
          </a:solidFill>
          <a:latin typeface="Century Gothic" pitchFamily="34" charset="0"/>
          <a:ea typeface="ＭＳ Ｐゴシック" charset="0"/>
          <a:cs typeface="Century Gothic" pitchFamily="34" charset="0"/>
        </a:defRPr>
      </a:lvl2pPr>
      <a:lvl3pPr algn="ctr" defTabSz="457200" rtl="0" eaLnBrk="0" fontAlgn="base" hangingPunct="0">
        <a:spcBef>
          <a:spcPct val="0"/>
        </a:spcBef>
        <a:spcAft>
          <a:spcPct val="0"/>
        </a:spcAft>
        <a:defRPr sz="4400" b="1">
          <a:solidFill>
            <a:schemeClr val="tx1"/>
          </a:solidFill>
          <a:latin typeface="Century Gothic" pitchFamily="34" charset="0"/>
          <a:ea typeface="ＭＳ Ｐゴシック" charset="0"/>
          <a:cs typeface="Century Gothic" pitchFamily="34" charset="0"/>
        </a:defRPr>
      </a:lvl3pPr>
      <a:lvl4pPr algn="ctr" defTabSz="457200" rtl="0" eaLnBrk="0" fontAlgn="base" hangingPunct="0">
        <a:spcBef>
          <a:spcPct val="0"/>
        </a:spcBef>
        <a:spcAft>
          <a:spcPct val="0"/>
        </a:spcAft>
        <a:defRPr sz="4400" b="1">
          <a:solidFill>
            <a:schemeClr val="tx1"/>
          </a:solidFill>
          <a:latin typeface="Century Gothic" pitchFamily="34" charset="0"/>
          <a:ea typeface="ＭＳ Ｐゴシック" charset="0"/>
          <a:cs typeface="Century Gothic" pitchFamily="34" charset="0"/>
        </a:defRPr>
      </a:lvl4pPr>
      <a:lvl5pPr algn="ctr" defTabSz="457200" rtl="0" eaLnBrk="0" fontAlgn="base" hangingPunct="0">
        <a:spcBef>
          <a:spcPct val="0"/>
        </a:spcBef>
        <a:spcAft>
          <a:spcPct val="0"/>
        </a:spcAft>
        <a:defRPr sz="4400" b="1">
          <a:solidFill>
            <a:schemeClr val="tx1"/>
          </a:solidFill>
          <a:latin typeface="Century Gothic" pitchFamily="34" charset="0"/>
          <a:ea typeface="ＭＳ Ｐゴシック" charset="0"/>
          <a:cs typeface="Century Gothic" pitchFamily="34" charset="0"/>
        </a:defRPr>
      </a:lvl5pPr>
      <a:lvl6pPr marL="457200" algn="ctr" defTabSz="457200" rtl="0" fontAlgn="base">
        <a:spcBef>
          <a:spcPct val="0"/>
        </a:spcBef>
        <a:spcAft>
          <a:spcPct val="0"/>
        </a:spcAft>
        <a:defRPr sz="4400" b="1">
          <a:solidFill>
            <a:schemeClr val="tx1"/>
          </a:solidFill>
          <a:latin typeface="Century Gothic" pitchFamily="34" charset="0"/>
          <a:ea typeface="Century Gothic" pitchFamily="34" charset="0"/>
          <a:cs typeface="Century Gothic" pitchFamily="34" charset="0"/>
        </a:defRPr>
      </a:lvl6pPr>
      <a:lvl7pPr marL="914400" algn="ctr" defTabSz="457200" rtl="0" fontAlgn="base">
        <a:spcBef>
          <a:spcPct val="0"/>
        </a:spcBef>
        <a:spcAft>
          <a:spcPct val="0"/>
        </a:spcAft>
        <a:defRPr sz="4400" b="1">
          <a:solidFill>
            <a:schemeClr val="tx1"/>
          </a:solidFill>
          <a:latin typeface="Century Gothic" pitchFamily="34" charset="0"/>
          <a:ea typeface="Century Gothic" pitchFamily="34" charset="0"/>
          <a:cs typeface="Century Gothic" pitchFamily="34" charset="0"/>
        </a:defRPr>
      </a:lvl7pPr>
      <a:lvl8pPr marL="1371600" algn="ctr" defTabSz="457200" rtl="0" fontAlgn="base">
        <a:spcBef>
          <a:spcPct val="0"/>
        </a:spcBef>
        <a:spcAft>
          <a:spcPct val="0"/>
        </a:spcAft>
        <a:defRPr sz="4400" b="1">
          <a:solidFill>
            <a:schemeClr val="tx1"/>
          </a:solidFill>
          <a:latin typeface="Century Gothic" pitchFamily="34" charset="0"/>
          <a:ea typeface="Century Gothic" pitchFamily="34" charset="0"/>
          <a:cs typeface="Century Gothic" pitchFamily="34" charset="0"/>
        </a:defRPr>
      </a:lvl8pPr>
      <a:lvl9pPr marL="1828800" algn="ctr" defTabSz="457200" rtl="0" fontAlgn="base">
        <a:spcBef>
          <a:spcPct val="0"/>
        </a:spcBef>
        <a:spcAft>
          <a:spcPct val="0"/>
        </a:spcAft>
        <a:defRPr sz="4400" b="1">
          <a:solidFill>
            <a:schemeClr val="tx1"/>
          </a:solidFill>
          <a:latin typeface="Century Gothic" pitchFamily="34" charset="0"/>
          <a:ea typeface="Century Gothic" pitchFamily="34" charset="0"/>
          <a:cs typeface="Century Gothic"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Century Gothic"/>
          <a:ea typeface="ＭＳ Ｐゴシック" charset="0"/>
          <a:cs typeface="Century Gothic"/>
        </a:defRPr>
      </a:lvl1pPr>
      <a:lvl2pPr marL="742950" indent="-285750" algn="l" defTabSz="457200" rtl="0" eaLnBrk="0" fontAlgn="base" hangingPunct="0">
        <a:spcBef>
          <a:spcPct val="20000"/>
        </a:spcBef>
        <a:spcAft>
          <a:spcPct val="0"/>
        </a:spcAft>
        <a:buFont typeface="Arial" charset="0"/>
        <a:buChar char="–"/>
        <a:defRPr sz="2800" b="1" kern="1200">
          <a:solidFill>
            <a:schemeClr val="tx1"/>
          </a:solidFill>
          <a:latin typeface="Century Gothic"/>
          <a:ea typeface="Century Gothic" pitchFamily="34" charset="0"/>
          <a:cs typeface="Century Gothic"/>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Century Gothic"/>
          <a:ea typeface="Century Gothic" pitchFamily="34" charset="0"/>
          <a:cs typeface="Century Gothic"/>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Century Gothic"/>
          <a:ea typeface="Century Gothic" pitchFamily="34" charset="0"/>
          <a:cs typeface="Century Gothic"/>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Century Gothic"/>
          <a:ea typeface="Century Gothic" pitchFamily="34" charset="0"/>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rin.net/resources/restful-interface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ctrTitle"/>
          </p:nvPr>
        </p:nvSpPr>
        <p:spPr>
          <a:xfrm>
            <a:off x="3552825" y="1255713"/>
            <a:ext cx="5591175" cy="2827337"/>
          </a:xfrm>
        </p:spPr>
        <p:txBody>
          <a:bodyPr/>
          <a:lstStyle/>
          <a:p>
            <a:pPr eaLnBrk="1" hangingPunct="1"/>
            <a:r>
              <a:rPr lang="en-US" sz="4100" dirty="0">
                <a:latin typeface="Century Gothic" charset="0"/>
                <a:cs typeface="Century Gothic" charset="0"/>
              </a:rPr>
              <a:t>New Features and Upcoming Features in ARIN Online</a:t>
            </a:r>
          </a:p>
        </p:txBody>
      </p:sp>
      <p:sp>
        <p:nvSpPr>
          <p:cNvPr id="12291" name="Subtitle 6"/>
          <p:cNvSpPr>
            <a:spLocks noGrp="1"/>
          </p:cNvSpPr>
          <p:nvPr>
            <p:ph type="subTitle" idx="1"/>
          </p:nvPr>
        </p:nvSpPr>
        <p:spPr>
          <a:xfrm>
            <a:off x="3552825" y="4083050"/>
            <a:ext cx="5591175" cy="1028700"/>
          </a:xfrm>
        </p:spPr>
        <p:txBody>
          <a:bodyPr/>
          <a:lstStyle/>
          <a:p>
            <a:pPr eaLnBrk="1" hangingPunct="1"/>
            <a:r>
              <a:rPr lang="en-US">
                <a:latin typeface="Century Gothic" charset="0"/>
                <a:cs typeface="Century Gothic" charset="0"/>
              </a:rPr>
              <a:t>Andy Newton,</a:t>
            </a:r>
          </a:p>
          <a:p>
            <a:pPr eaLnBrk="1" hangingPunct="1"/>
            <a:r>
              <a:rPr lang="en-US">
                <a:latin typeface="Century Gothic" charset="0"/>
                <a:cs typeface="Century Gothic" charset="0"/>
              </a:rPr>
              <a:t>Chief Engineer</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42351"/>
            <a:ext cx="9144000" cy="1804988"/>
          </a:xfrm>
        </p:spPr>
        <p:txBody>
          <a:bodyPr/>
          <a:lstStyle/>
          <a:p>
            <a:r>
              <a:rPr lang="en-US" dirty="0" err="1">
                <a:latin typeface="Century Gothic" charset="0"/>
                <a:cs typeface="Century Gothic" charset="0"/>
              </a:rPr>
              <a:t>RESTful</a:t>
            </a:r>
            <a:r>
              <a:rPr lang="en-US" dirty="0">
                <a:latin typeface="Century Gothic" charset="0"/>
                <a:cs typeface="Century Gothic" charset="0"/>
              </a:rPr>
              <a:t> Provisioning </a:t>
            </a:r>
            <a:r>
              <a:rPr lang="en-US" dirty="0" smtClean="0">
                <a:latin typeface="Century Gothic" charset="0"/>
                <a:cs typeface="Century Gothic" charset="0"/>
              </a:rPr>
              <a:t/>
            </a:r>
            <a:br>
              <a:rPr lang="en-US" dirty="0" smtClean="0">
                <a:latin typeface="Century Gothic" charset="0"/>
                <a:cs typeface="Century Gothic" charset="0"/>
              </a:rPr>
            </a:br>
            <a:r>
              <a:rPr lang="en-US" dirty="0" smtClean="0">
                <a:latin typeface="Century Gothic" charset="0"/>
                <a:cs typeface="Century Gothic" charset="0"/>
              </a:rPr>
              <a:t>&amp; API </a:t>
            </a:r>
            <a:r>
              <a:rPr lang="en-US" dirty="0">
                <a:latin typeface="Century Gothic" charset="0"/>
                <a:cs typeface="Century Gothic" charset="0"/>
              </a:rPr>
              <a:t>Key Templates</a:t>
            </a:r>
          </a:p>
        </p:txBody>
      </p:sp>
      <p:sp>
        <p:nvSpPr>
          <p:cNvPr id="21507" name="Content Placeholder 2"/>
          <p:cNvSpPr>
            <a:spLocks noGrp="1"/>
          </p:cNvSpPr>
          <p:nvPr>
            <p:ph idx="1"/>
          </p:nvPr>
        </p:nvSpPr>
        <p:spPr>
          <a:xfrm>
            <a:off x="214313" y="2547938"/>
            <a:ext cx="8763000" cy="4113212"/>
          </a:xfrm>
        </p:spPr>
        <p:txBody>
          <a:bodyPr>
            <a:normAutofit/>
          </a:bodyPr>
          <a:lstStyle/>
          <a:p>
            <a:pPr>
              <a:lnSpc>
                <a:spcPct val="80000"/>
              </a:lnSpc>
            </a:pPr>
            <a:r>
              <a:rPr lang="en-US" sz="3000" b="1" dirty="0" err="1">
                <a:latin typeface="Century Gothic" charset="0"/>
                <a:cs typeface="Century Gothic" charset="0"/>
              </a:rPr>
              <a:t>RESTful</a:t>
            </a:r>
            <a:r>
              <a:rPr lang="en-US" sz="3000" b="1" dirty="0">
                <a:latin typeface="Century Gothic" charset="0"/>
                <a:cs typeface="Century Gothic" charset="0"/>
              </a:rPr>
              <a:t> Provisioning API now deployed</a:t>
            </a:r>
          </a:p>
          <a:p>
            <a:pPr lvl="1">
              <a:lnSpc>
                <a:spcPct val="80000"/>
              </a:lnSpc>
            </a:pPr>
            <a:r>
              <a:rPr lang="en-US" sz="2400" b="0" dirty="0">
                <a:latin typeface="Century Gothic" charset="0"/>
                <a:ea typeface="Century Gothic" charset="0"/>
                <a:cs typeface="Century Gothic" charset="0"/>
                <a:hlinkClick r:id="rId2"/>
              </a:rPr>
              <a:t>https://www.arin.net/resources/restful-interfaces.html</a:t>
            </a:r>
            <a:endParaRPr lang="en-US" sz="2400" b="0" dirty="0">
              <a:latin typeface="Century Gothic" charset="0"/>
              <a:ea typeface="Century Gothic" charset="0"/>
              <a:cs typeface="Century Gothic" charset="0"/>
            </a:endParaRPr>
          </a:p>
          <a:p>
            <a:pPr lvl="1">
              <a:lnSpc>
                <a:spcPct val="80000"/>
              </a:lnSpc>
            </a:pPr>
            <a:r>
              <a:rPr lang="en-US" sz="2400" b="0" dirty="0">
                <a:latin typeface="Century Gothic" charset="0"/>
                <a:ea typeface="Century Gothic" charset="0"/>
                <a:cs typeface="Century Gothic" charset="0"/>
              </a:rPr>
              <a:t>Operational Testing &amp; Evaluation (OT&amp;E) environment now available for testing </a:t>
            </a:r>
            <a:r>
              <a:rPr lang="en-US" sz="2400" b="0" dirty="0" err="1">
                <a:latin typeface="Century Gothic" charset="0"/>
                <a:ea typeface="Century Gothic" charset="0"/>
                <a:cs typeface="Century Gothic" charset="0"/>
              </a:rPr>
              <a:t>RESTful</a:t>
            </a:r>
            <a:r>
              <a:rPr lang="en-US" sz="2400" b="0" dirty="0">
                <a:latin typeface="Century Gothic" charset="0"/>
                <a:ea typeface="Century Gothic" charset="0"/>
                <a:cs typeface="Century Gothic" charset="0"/>
              </a:rPr>
              <a:t> API clients</a:t>
            </a:r>
          </a:p>
          <a:p>
            <a:pPr lvl="1">
              <a:lnSpc>
                <a:spcPct val="80000"/>
              </a:lnSpc>
            </a:pPr>
            <a:r>
              <a:rPr lang="en-US" sz="2400" b="0" dirty="0">
                <a:latin typeface="Century Gothic" charset="0"/>
                <a:ea typeface="Century Gothic" charset="0"/>
                <a:cs typeface="Century Gothic" charset="0"/>
              </a:rPr>
              <a:t>V6 Simple Reassignments – no template equivalent</a:t>
            </a:r>
          </a:p>
          <a:p>
            <a:pPr>
              <a:lnSpc>
                <a:spcPct val="110000"/>
              </a:lnSpc>
            </a:pPr>
            <a:r>
              <a:rPr lang="en-US" sz="3000" b="1" dirty="0">
                <a:latin typeface="Century Gothic" charset="0"/>
                <a:cs typeface="Century Gothic" charset="0"/>
              </a:rPr>
              <a:t>V4 &amp; V5 Templates now require API Keys</a:t>
            </a:r>
          </a:p>
          <a:p>
            <a:pPr lvl="1">
              <a:lnSpc>
                <a:spcPct val="80000"/>
              </a:lnSpc>
            </a:pPr>
            <a:r>
              <a:rPr lang="en-US" sz="2400" b="0" dirty="0">
                <a:latin typeface="Century Gothic" charset="0"/>
                <a:ea typeface="Century Gothic" charset="0"/>
                <a:cs typeface="Century Gothic" charset="0"/>
              </a:rPr>
              <a:t>V3 templates no longer accepted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742950"/>
            <a:ext cx="9144000" cy="1804988"/>
          </a:xfrm>
        </p:spPr>
        <p:txBody>
          <a:bodyPr/>
          <a:lstStyle/>
          <a:p>
            <a:r>
              <a:rPr lang="en-US">
                <a:latin typeface="Century Gothic" charset="0"/>
                <a:cs typeface="Century Gothic" charset="0"/>
              </a:rPr>
              <a:t>Future Plans</a:t>
            </a:r>
          </a:p>
        </p:txBody>
      </p:sp>
      <p:sp>
        <p:nvSpPr>
          <p:cNvPr id="22531" name="Content Placeholder 2"/>
          <p:cNvSpPr>
            <a:spLocks noGrp="1"/>
          </p:cNvSpPr>
          <p:nvPr>
            <p:ph idx="1"/>
          </p:nvPr>
        </p:nvSpPr>
        <p:spPr>
          <a:xfrm>
            <a:off x="381000" y="2321591"/>
            <a:ext cx="8763000" cy="5026025"/>
          </a:xfrm>
        </p:spPr>
        <p:txBody>
          <a:bodyPr/>
          <a:lstStyle/>
          <a:p>
            <a:pPr>
              <a:lnSpc>
                <a:spcPct val="110000"/>
              </a:lnSpc>
            </a:pPr>
            <a:r>
              <a:rPr lang="en-US" dirty="0">
                <a:latin typeface="Century Gothic" charset="0"/>
                <a:cs typeface="Century Gothic" charset="0"/>
              </a:rPr>
              <a:t>RPKI</a:t>
            </a:r>
          </a:p>
          <a:p>
            <a:pPr>
              <a:lnSpc>
                <a:spcPct val="110000"/>
              </a:lnSpc>
            </a:pPr>
            <a:r>
              <a:rPr lang="en-US" dirty="0">
                <a:latin typeface="Century Gothic" charset="0"/>
                <a:cs typeface="Century Gothic" charset="0"/>
              </a:rPr>
              <a:t>Online Billing Information</a:t>
            </a:r>
          </a:p>
          <a:p>
            <a:pPr>
              <a:lnSpc>
                <a:spcPct val="110000"/>
              </a:lnSpc>
            </a:pPr>
            <a:r>
              <a:rPr lang="en-US" dirty="0">
                <a:latin typeface="Century Gothic" charset="0"/>
                <a:cs typeface="Century Gothic" charset="0"/>
              </a:rPr>
              <a:t>IRR Enhancements</a:t>
            </a:r>
          </a:p>
          <a:p>
            <a:pPr>
              <a:lnSpc>
                <a:spcPct val="110000"/>
              </a:lnSpc>
            </a:pPr>
            <a:r>
              <a:rPr lang="en-US" dirty="0" err="1">
                <a:latin typeface="Century Gothic" charset="0"/>
                <a:cs typeface="Century Gothic" charset="0"/>
              </a:rPr>
              <a:t>RESTful</a:t>
            </a:r>
            <a:r>
              <a:rPr lang="en-US" dirty="0">
                <a:latin typeface="Century Gothic" charset="0"/>
                <a:cs typeface="Century Gothic" charset="0"/>
              </a:rPr>
              <a:t> Provisioning Enhancements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742950"/>
            <a:ext cx="9144000" cy="1804988"/>
          </a:xfrm>
        </p:spPr>
        <p:txBody>
          <a:bodyPr/>
          <a:lstStyle/>
          <a:p>
            <a:r>
              <a:rPr lang="en-US">
                <a:latin typeface="Century Gothic" charset="0"/>
                <a:cs typeface="Century Gothic" charset="0"/>
              </a:rPr>
              <a:t>RPKI</a:t>
            </a:r>
          </a:p>
        </p:txBody>
      </p:sp>
      <p:sp>
        <p:nvSpPr>
          <p:cNvPr id="23555" name="Content Placeholder 2"/>
          <p:cNvSpPr>
            <a:spLocks noGrp="1"/>
          </p:cNvSpPr>
          <p:nvPr>
            <p:ph idx="1"/>
          </p:nvPr>
        </p:nvSpPr>
        <p:spPr>
          <a:xfrm>
            <a:off x="214313" y="2283866"/>
            <a:ext cx="8763000" cy="5026025"/>
          </a:xfrm>
        </p:spPr>
        <p:txBody>
          <a:bodyPr/>
          <a:lstStyle/>
          <a:p>
            <a:r>
              <a:rPr lang="en-US" dirty="0">
                <a:latin typeface="Century Gothic" charset="0"/>
                <a:cs typeface="Century Gothic" charset="0"/>
              </a:rPr>
              <a:t>In development since last year</a:t>
            </a:r>
          </a:p>
          <a:p>
            <a:pPr lvl="1"/>
            <a:r>
              <a:rPr lang="en-US" dirty="0">
                <a:latin typeface="Century Gothic" charset="0"/>
                <a:ea typeface="Century Gothic" charset="0"/>
                <a:cs typeface="Century Gothic" charset="0"/>
              </a:rPr>
              <a:t>Influenced by code received from RIPE NCC</a:t>
            </a:r>
          </a:p>
          <a:p>
            <a:r>
              <a:rPr lang="en-US" dirty="0">
                <a:latin typeface="Century Gothic" charset="0"/>
                <a:cs typeface="Century Gothic" charset="0"/>
              </a:rPr>
              <a:t>New threats and liabilities identified</a:t>
            </a:r>
          </a:p>
          <a:p>
            <a:pPr lvl="1"/>
            <a:r>
              <a:rPr lang="en-US" dirty="0">
                <a:latin typeface="Century Gothic" charset="0"/>
                <a:ea typeface="Century Gothic" charset="0"/>
                <a:cs typeface="Century Gothic" charset="0"/>
              </a:rPr>
              <a:t>Non-repudiation &amp; collusion</a:t>
            </a:r>
          </a:p>
          <a:p>
            <a:pPr lvl="1"/>
            <a:r>
              <a:rPr lang="en-US" dirty="0">
                <a:latin typeface="Century Gothic" charset="0"/>
                <a:ea typeface="Century Gothic" charset="0"/>
                <a:cs typeface="Century Gothic" charset="0"/>
              </a:rPr>
              <a:t>Needed new HSMs to handle new threats</a:t>
            </a:r>
          </a:p>
          <a:p>
            <a:pPr lvl="1"/>
            <a:r>
              <a:rPr lang="en-US" dirty="0">
                <a:latin typeface="Century Gothic" charset="0"/>
                <a:ea typeface="Century Gothic" charset="0"/>
                <a:cs typeface="Century Gothic" charset="0"/>
              </a:rPr>
              <a:t>Could not re-use RIPE NCC code as planned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478879"/>
            <a:ext cx="9144000" cy="1804988"/>
          </a:xfrm>
        </p:spPr>
        <p:txBody>
          <a:bodyPr/>
          <a:lstStyle/>
          <a:p>
            <a:r>
              <a:rPr lang="en-US" dirty="0">
                <a:latin typeface="Century Gothic" charset="0"/>
                <a:cs typeface="Century Gothic" charset="0"/>
              </a:rPr>
              <a:t>Online Billing</a:t>
            </a:r>
          </a:p>
        </p:txBody>
      </p:sp>
      <p:sp>
        <p:nvSpPr>
          <p:cNvPr id="24579" name="Content Placeholder 2"/>
          <p:cNvSpPr>
            <a:spLocks noGrp="1"/>
          </p:cNvSpPr>
          <p:nvPr>
            <p:ph idx="1"/>
          </p:nvPr>
        </p:nvSpPr>
        <p:spPr>
          <a:xfrm>
            <a:off x="381000" y="1831975"/>
            <a:ext cx="8763000" cy="5026025"/>
          </a:xfrm>
        </p:spPr>
        <p:txBody>
          <a:bodyPr/>
          <a:lstStyle/>
          <a:p>
            <a:pPr>
              <a:lnSpc>
                <a:spcPct val="120000"/>
              </a:lnSpc>
              <a:spcAft>
                <a:spcPts val="0"/>
              </a:spcAft>
            </a:pPr>
            <a:r>
              <a:rPr lang="en-US" sz="2800" dirty="0">
                <a:latin typeface="Century Gothic" charset="0"/>
                <a:cs typeface="Century Gothic" charset="0"/>
              </a:rPr>
              <a:t>Before we could do anything, our billing system needed a big upgrade</a:t>
            </a:r>
          </a:p>
          <a:p>
            <a:pPr lvl="1">
              <a:lnSpc>
                <a:spcPct val="120000"/>
              </a:lnSpc>
              <a:spcAft>
                <a:spcPts val="0"/>
              </a:spcAft>
            </a:pPr>
            <a:r>
              <a:rPr lang="en-US" dirty="0">
                <a:latin typeface="Century Gothic" charset="0"/>
                <a:ea typeface="Century Gothic" charset="0"/>
                <a:cs typeface="Century Gothic" charset="0"/>
              </a:rPr>
              <a:t>Done</a:t>
            </a:r>
          </a:p>
          <a:p>
            <a:pPr>
              <a:lnSpc>
                <a:spcPct val="120000"/>
              </a:lnSpc>
              <a:spcAft>
                <a:spcPts val="0"/>
              </a:spcAft>
            </a:pPr>
            <a:r>
              <a:rPr lang="en-US" sz="2800" dirty="0">
                <a:latin typeface="Century Gothic" charset="0"/>
                <a:cs typeface="Century Gothic" charset="0"/>
              </a:rPr>
              <a:t>Ability to see and modify invoice address for ORGs online</a:t>
            </a:r>
          </a:p>
          <a:p>
            <a:pPr>
              <a:lnSpc>
                <a:spcPct val="120000"/>
              </a:lnSpc>
              <a:spcAft>
                <a:spcPts val="0"/>
              </a:spcAft>
            </a:pPr>
            <a:r>
              <a:rPr lang="en-US" sz="2800" dirty="0">
                <a:latin typeface="Century Gothic" charset="0"/>
                <a:cs typeface="Century Gothic" charset="0"/>
              </a:rPr>
              <a:t>Ability to see Invoices and Payments for ORGs online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277681"/>
            <a:ext cx="9144000" cy="1804988"/>
          </a:xfrm>
        </p:spPr>
        <p:txBody>
          <a:bodyPr/>
          <a:lstStyle/>
          <a:p>
            <a:r>
              <a:rPr lang="en-US">
                <a:latin typeface="Century Gothic" charset="0"/>
                <a:cs typeface="Century Gothic" charset="0"/>
              </a:rPr>
              <a:t>IRR</a:t>
            </a:r>
          </a:p>
        </p:txBody>
      </p:sp>
      <p:sp>
        <p:nvSpPr>
          <p:cNvPr id="25603" name="Content Placeholder 2"/>
          <p:cNvSpPr>
            <a:spLocks noGrp="1"/>
          </p:cNvSpPr>
          <p:nvPr>
            <p:ph idx="1"/>
          </p:nvPr>
        </p:nvSpPr>
        <p:spPr>
          <a:xfrm>
            <a:off x="214313" y="2082669"/>
            <a:ext cx="8763000" cy="5026025"/>
          </a:xfrm>
        </p:spPr>
        <p:txBody>
          <a:bodyPr/>
          <a:lstStyle/>
          <a:p>
            <a:r>
              <a:rPr lang="en-US" dirty="0">
                <a:latin typeface="Century Gothic" charset="0"/>
                <a:cs typeface="Century Gothic" charset="0"/>
              </a:rPr>
              <a:t>Using RIPE NCC software</a:t>
            </a:r>
          </a:p>
          <a:p>
            <a:r>
              <a:rPr lang="en-US" dirty="0">
                <a:latin typeface="Century Gothic" charset="0"/>
                <a:cs typeface="Century Gothic" charset="0"/>
              </a:rPr>
              <a:t>Changes to enable PGP, Crypt-PW and notifications</a:t>
            </a:r>
          </a:p>
          <a:p>
            <a:pPr lvl="1"/>
            <a:r>
              <a:rPr lang="en-US" dirty="0">
                <a:latin typeface="Century Gothic" charset="0"/>
                <a:ea typeface="Century Gothic" charset="0"/>
                <a:cs typeface="Century Gothic" charset="0"/>
              </a:rPr>
              <a:t>Will look more like how RIPE NCC manages their IRR</a:t>
            </a:r>
          </a:p>
          <a:p>
            <a:pPr lvl="1"/>
            <a:r>
              <a:rPr lang="en-US" dirty="0">
                <a:latin typeface="Century Gothic" charset="0"/>
                <a:ea typeface="Century Gothic" charset="0"/>
                <a:cs typeface="Century Gothic" charset="0"/>
              </a:rPr>
              <a:t>Maintainers will be mapped to ARIN ORGs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742950"/>
            <a:ext cx="9144000" cy="1804988"/>
          </a:xfrm>
        </p:spPr>
        <p:txBody>
          <a:bodyPr/>
          <a:lstStyle/>
          <a:p>
            <a:r>
              <a:rPr lang="en-US">
                <a:latin typeface="Century Gothic" charset="0"/>
                <a:cs typeface="Century Gothic" charset="0"/>
              </a:rPr>
              <a:t>RESTful Provisioning</a:t>
            </a:r>
          </a:p>
        </p:txBody>
      </p:sp>
      <p:sp>
        <p:nvSpPr>
          <p:cNvPr id="26627" name="Content Placeholder 2"/>
          <p:cNvSpPr>
            <a:spLocks noGrp="1"/>
          </p:cNvSpPr>
          <p:nvPr>
            <p:ph idx="1"/>
          </p:nvPr>
        </p:nvSpPr>
        <p:spPr>
          <a:xfrm>
            <a:off x="214313" y="2547938"/>
            <a:ext cx="8763000" cy="5026025"/>
          </a:xfrm>
        </p:spPr>
        <p:txBody>
          <a:bodyPr/>
          <a:lstStyle/>
          <a:p>
            <a:r>
              <a:rPr lang="en-US">
                <a:latin typeface="Century Gothic" charset="0"/>
                <a:cs typeface="Century Gothic" charset="0"/>
              </a:rPr>
              <a:t>First phase replicated all template functions into RESTful API</a:t>
            </a:r>
          </a:p>
          <a:p>
            <a:r>
              <a:rPr lang="en-US">
                <a:latin typeface="Century Gothic" charset="0"/>
                <a:cs typeface="Century Gothic" charset="0"/>
              </a:rPr>
              <a:t>Now looking at</a:t>
            </a:r>
          </a:p>
          <a:p>
            <a:pPr lvl="1"/>
            <a:r>
              <a:rPr lang="en-US">
                <a:latin typeface="Century Gothic" charset="0"/>
                <a:ea typeface="Century Gothic" charset="0"/>
                <a:cs typeface="Century Gothic" charset="0"/>
              </a:rPr>
              <a:t>Changes to Delegations</a:t>
            </a:r>
          </a:p>
          <a:p>
            <a:pPr lvl="1"/>
            <a:r>
              <a:rPr lang="en-US">
                <a:latin typeface="Century Gothic" charset="0"/>
                <a:ea typeface="Century Gothic" charset="0"/>
                <a:cs typeface="Century Gothic" charset="0"/>
              </a:rPr>
              <a:t>Better discovery of resources by an ORG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0" y="2678812"/>
            <a:ext cx="914400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5500" b="1" dirty="0">
                <a:latin typeface="Century Gothic"/>
                <a:cs typeface="Century Gothic"/>
              </a:rPr>
              <a:t>Q&amp;A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296238"/>
            <a:ext cx="9144000" cy="1803400"/>
          </a:xfrm>
        </p:spPr>
        <p:txBody>
          <a:bodyPr/>
          <a:lstStyle/>
          <a:p>
            <a:pPr eaLnBrk="1" hangingPunct="1"/>
            <a:r>
              <a:rPr lang="en-US" dirty="0">
                <a:latin typeface="Century Gothic" charset="0"/>
                <a:cs typeface="Century Gothic" charset="0"/>
              </a:rPr>
              <a:t>Changes Since October 2010</a:t>
            </a:r>
          </a:p>
        </p:txBody>
      </p:sp>
      <p:sp>
        <p:nvSpPr>
          <p:cNvPr id="13315" name="Content Placeholder 2"/>
          <p:cNvSpPr>
            <a:spLocks noGrp="1"/>
          </p:cNvSpPr>
          <p:nvPr>
            <p:ph idx="1"/>
          </p:nvPr>
        </p:nvSpPr>
        <p:spPr>
          <a:xfrm>
            <a:off x="573088" y="1761914"/>
            <a:ext cx="8229600" cy="4683125"/>
          </a:xfrm>
        </p:spPr>
        <p:txBody>
          <a:bodyPr/>
          <a:lstStyle/>
          <a:p>
            <a:pPr eaLnBrk="1" hangingPunct="1"/>
            <a:r>
              <a:rPr lang="en-US" sz="2800" dirty="0">
                <a:latin typeface="Century Gothic" charset="0"/>
                <a:cs typeface="Century Gothic" charset="0"/>
              </a:rPr>
              <a:t>Bulk </a:t>
            </a:r>
            <a:r>
              <a:rPr lang="en-US" sz="2800" dirty="0" err="1">
                <a:latin typeface="Century Gothic" charset="0"/>
                <a:cs typeface="Century Gothic" charset="0"/>
              </a:rPr>
              <a:t>Whois</a:t>
            </a:r>
            <a:endParaRPr lang="en-US" sz="2800" dirty="0">
              <a:latin typeface="Century Gothic" charset="0"/>
              <a:cs typeface="Century Gothic" charset="0"/>
            </a:endParaRPr>
          </a:p>
          <a:p>
            <a:pPr eaLnBrk="1" hangingPunct="1"/>
            <a:r>
              <a:rPr lang="en-US" sz="2800" dirty="0" err="1">
                <a:latin typeface="Century Gothic" charset="0"/>
                <a:cs typeface="Century Gothic" charset="0"/>
              </a:rPr>
              <a:t>Whois</a:t>
            </a:r>
            <a:r>
              <a:rPr lang="en-US" sz="2800" dirty="0">
                <a:latin typeface="Century Gothic" charset="0"/>
                <a:cs typeface="Century Gothic" charset="0"/>
              </a:rPr>
              <a:t>-RWS and </a:t>
            </a:r>
            <a:r>
              <a:rPr lang="en-US" sz="2800" dirty="0" err="1">
                <a:latin typeface="Century Gothic" charset="0"/>
                <a:cs typeface="Century Gothic" charset="0"/>
              </a:rPr>
              <a:t>Whois</a:t>
            </a:r>
            <a:r>
              <a:rPr lang="en-US" sz="2800" dirty="0">
                <a:latin typeface="Century Gothic" charset="0"/>
                <a:cs typeface="Century Gothic" charset="0"/>
              </a:rPr>
              <a:t> Port 43</a:t>
            </a:r>
          </a:p>
          <a:p>
            <a:pPr eaLnBrk="1" hangingPunct="1"/>
            <a:r>
              <a:rPr lang="en-US" sz="2800" dirty="0">
                <a:latin typeface="Century Gothic" charset="0"/>
                <a:cs typeface="Century Gothic" charset="0"/>
              </a:rPr>
              <a:t>POC Validation</a:t>
            </a:r>
          </a:p>
          <a:p>
            <a:pPr eaLnBrk="1" hangingPunct="1"/>
            <a:r>
              <a:rPr lang="en-US" sz="2800" dirty="0">
                <a:latin typeface="Century Gothic" charset="0"/>
                <a:cs typeface="Century Gothic" charset="0"/>
              </a:rPr>
              <a:t>ORG Recovery</a:t>
            </a:r>
          </a:p>
          <a:p>
            <a:pPr eaLnBrk="1" hangingPunct="1"/>
            <a:r>
              <a:rPr lang="en-US" sz="2800" dirty="0">
                <a:latin typeface="Century Gothic" charset="0"/>
                <a:cs typeface="Century Gothic" charset="0"/>
              </a:rPr>
              <a:t>Management of Resources</a:t>
            </a:r>
          </a:p>
          <a:p>
            <a:pPr eaLnBrk="1" hangingPunct="1"/>
            <a:r>
              <a:rPr lang="en-US" sz="2800" dirty="0">
                <a:latin typeface="Century Gothic" charset="0"/>
                <a:cs typeface="Century Gothic" charset="0"/>
              </a:rPr>
              <a:t>Management of RDNS &amp; DNSSEC</a:t>
            </a:r>
          </a:p>
          <a:p>
            <a:pPr eaLnBrk="1" hangingPunct="1"/>
            <a:r>
              <a:rPr lang="en-US" sz="2800" dirty="0">
                <a:latin typeface="Century Gothic" charset="0"/>
                <a:cs typeface="Century Gothic" charset="0"/>
              </a:rPr>
              <a:t>Facilitators in STLS</a:t>
            </a:r>
          </a:p>
          <a:p>
            <a:pPr eaLnBrk="1" hangingPunct="1"/>
            <a:r>
              <a:rPr lang="en-US" sz="2800" dirty="0" err="1">
                <a:latin typeface="Century Gothic" charset="0"/>
                <a:cs typeface="Century Gothic" charset="0"/>
              </a:rPr>
              <a:t>RESTful</a:t>
            </a:r>
            <a:r>
              <a:rPr lang="en-US" sz="2800" dirty="0">
                <a:latin typeface="Century Gothic" charset="0"/>
                <a:cs typeface="Century Gothic" charset="0"/>
              </a:rPr>
              <a:t> Provisioning &amp; API Key Templates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742950"/>
            <a:ext cx="9144000" cy="1804988"/>
          </a:xfrm>
        </p:spPr>
        <p:txBody>
          <a:bodyPr/>
          <a:lstStyle/>
          <a:p>
            <a:r>
              <a:rPr lang="en-US">
                <a:latin typeface="Century Gothic" charset="0"/>
                <a:cs typeface="Century Gothic" charset="0"/>
              </a:rPr>
              <a:t>Bulk Whois</a:t>
            </a:r>
          </a:p>
        </p:txBody>
      </p:sp>
      <p:sp>
        <p:nvSpPr>
          <p:cNvPr id="14339" name="Content Placeholder 2"/>
          <p:cNvSpPr>
            <a:spLocks noGrp="1"/>
          </p:cNvSpPr>
          <p:nvPr>
            <p:ph idx="1"/>
          </p:nvPr>
        </p:nvSpPr>
        <p:spPr>
          <a:xfrm>
            <a:off x="214313" y="2397038"/>
            <a:ext cx="8763000" cy="4035425"/>
          </a:xfrm>
        </p:spPr>
        <p:txBody>
          <a:bodyPr/>
          <a:lstStyle/>
          <a:p>
            <a:r>
              <a:rPr lang="en-US" dirty="0">
                <a:latin typeface="Century Gothic" charset="0"/>
                <a:cs typeface="Century Gothic" charset="0"/>
              </a:rPr>
              <a:t>You can now specify the types of data and format you want</a:t>
            </a:r>
          </a:p>
          <a:p>
            <a:pPr lvl="1"/>
            <a:r>
              <a:rPr lang="ja-JP" altLang="en-US" dirty="0">
                <a:latin typeface="Century Gothic" charset="0"/>
                <a:ea typeface="Century Gothic" charset="0"/>
                <a:cs typeface="Century Gothic" charset="0"/>
              </a:rPr>
              <a:t>“</a:t>
            </a:r>
            <a:r>
              <a:rPr lang="en-US" dirty="0" err="1">
                <a:latin typeface="Century Gothic" charset="0"/>
                <a:ea typeface="Century Gothic" charset="0"/>
                <a:cs typeface="Century Gothic" charset="0"/>
              </a:rPr>
              <a:t>asn+poc</a:t>
            </a:r>
            <a:r>
              <a:rPr lang="ja-JP" altLang="en-US" dirty="0">
                <a:latin typeface="Century Gothic" charset="0"/>
                <a:ea typeface="Century Gothic" charset="0"/>
                <a:cs typeface="Century Gothic" charset="0"/>
              </a:rPr>
              <a:t>”</a:t>
            </a:r>
            <a:r>
              <a:rPr lang="en-US" dirty="0">
                <a:latin typeface="Century Gothic" charset="0"/>
                <a:ea typeface="Century Gothic" charset="0"/>
                <a:cs typeface="Century Gothic" charset="0"/>
              </a:rPr>
              <a:t> gives you just ASNs and POCs</a:t>
            </a:r>
          </a:p>
          <a:p>
            <a:pPr lvl="1"/>
            <a:r>
              <a:rPr lang="ja-JP" altLang="en-US" dirty="0">
                <a:latin typeface="Century Gothic" charset="0"/>
                <a:ea typeface="Century Gothic" charset="0"/>
                <a:cs typeface="Century Gothic" charset="0"/>
              </a:rPr>
              <a:t>“</a:t>
            </a:r>
            <a:r>
              <a:rPr lang="en-US" dirty="0" err="1">
                <a:latin typeface="Century Gothic" charset="0"/>
                <a:ea typeface="Century Gothic" charset="0"/>
                <a:cs typeface="Century Gothic" charset="0"/>
              </a:rPr>
              <a:t>poc.xml</a:t>
            </a:r>
            <a:r>
              <a:rPr lang="ja-JP" altLang="en-US" dirty="0">
                <a:latin typeface="Century Gothic" charset="0"/>
                <a:ea typeface="Century Gothic" charset="0"/>
                <a:cs typeface="Century Gothic" charset="0"/>
              </a:rPr>
              <a:t>”</a:t>
            </a:r>
            <a:r>
              <a:rPr lang="en-US" dirty="0">
                <a:latin typeface="Century Gothic" charset="0"/>
                <a:ea typeface="Century Gothic" charset="0"/>
                <a:cs typeface="Century Gothic" charset="0"/>
              </a:rPr>
              <a:t> gives you just POCs in XML</a:t>
            </a:r>
          </a:p>
          <a:p>
            <a:pPr lvl="1"/>
            <a:r>
              <a:rPr lang="en-US" dirty="0">
                <a:latin typeface="Century Gothic" charset="0"/>
                <a:ea typeface="Century Gothic" charset="0"/>
                <a:cs typeface="Century Gothic" charset="0"/>
              </a:rPr>
              <a:t>Etc…</a:t>
            </a:r>
          </a:p>
          <a:p>
            <a:r>
              <a:rPr lang="en-US" dirty="0">
                <a:latin typeface="Century Gothic" charset="0"/>
                <a:cs typeface="Century Gothic" charset="0"/>
              </a:rPr>
              <a:t>Minor bug fixes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592050"/>
            <a:ext cx="9144000" cy="1804988"/>
          </a:xfrm>
        </p:spPr>
        <p:txBody>
          <a:bodyPr/>
          <a:lstStyle/>
          <a:p>
            <a:r>
              <a:rPr lang="en-US" dirty="0" err="1">
                <a:latin typeface="Century Gothic" charset="0"/>
                <a:cs typeface="Century Gothic" charset="0"/>
              </a:rPr>
              <a:t>Whois</a:t>
            </a:r>
            <a:r>
              <a:rPr lang="en-US" dirty="0">
                <a:latin typeface="Century Gothic" charset="0"/>
                <a:cs typeface="Century Gothic" charset="0"/>
              </a:rPr>
              <a:t>-RWS and </a:t>
            </a:r>
            <a:r>
              <a:rPr lang="en-US" dirty="0" err="1">
                <a:latin typeface="Century Gothic" charset="0"/>
                <a:cs typeface="Century Gothic" charset="0"/>
              </a:rPr>
              <a:t>Whois</a:t>
            </a:r>
            <a:r>
              <a:rPr lang="en-US" dirty="0">
                <a:latin typeface="Century Gothic" charset="0"/>
                <a:cs typeface="Century Gothic" charset="0"/>
              </a:rPr>
              <a:t> Port 43</a:t>
            </a:r>
          </a:p>
        </p:txBody>
      </p:sp>
      <p:sp>
        <p:nvSpPr>
          <p:cNvPr id="15363" name="Content Placeholder 2"/>
          <p:cNvSpPr>
            <a:spLocks noGrp="1"/>
          </p:cNvSpPr>
          <p:nvPr>
            <p:ph idx="1"/>
          </p:nvPr>
        </p:nvSpPr>
        <p:spPr>
          <a:xfrm>
            <a:off x="565803" y="2158113"/>
            <a:ext cx="8411510" cy="4008437"/>
          </a:xfrm>
        </p:spPr>
        <p:txBody>
          <a:bodyPr/>
          <a:lstStyle/>
          <a:p>
            <a:pPr>
              <a:lnSpc>
                <a:spcPct val="90000"/>
              </a:lnSpc>
            </a:pPr>
            <a:r>
              <a:rPr lang="en-US" sz="3000" dirty="0">
                <a:latin typeface="Century Gothic" charset="0"/>
                <a:cs typeface="Century Gothic" charset="0"/>
              </a:rPr>
              <a:t>Better CIDR Support</a:t>
            </a:r>
          </a:p>
          <a:p>
            <a:pPr lvl="1">
              <a:lnSpc>
                <a:spcPct val="90000"/>
              </a:lnSpc>
            </a:pPr>
            <a:r>
              <a:rPr lang="en-US" sz="2600" dirty="0">
                <a:latin typeface="Century Gothic" charset="0"/>
                <a:ea typeface="Century Gothic" charset="0"/>
                <a:cs typeface="Century Gothic" charset="0"/>
              </a:rPr>
              <a:t>Less &amp; more specific queries in Port 43</a:t>
            </a:r>
          </a:p>
          <a:p>
            <a:pPr lvl="1">
              <a:lnSpc>
                <a:spcPct val="90000"/>
              </a:lnSpc>
            </a:pPr>
            <a:r>
              <a:rPr lang="en-US" sz="2600" dirty="0">
                <a:latin typeface="Century Gothic" charset="0"/>
                <a:ea typeface="Century Gothic" charset="0"/>
                <a:cs typeface="Century Gothic" charset="0"/>
              </a:rPr>
              <a:t>Queries in Web search box</a:t>
            </a:r>
          </a:p>
          <a:p>
            <a:pPr>
              <a:lnSpc>
                <a:spcPct val="90000"/>
              </a:lnSpc>
            </a:pPr>
            <a:r>
              <a:rPr lang="en-US" sz="3000" dirty="0">
                <a:latin typeface="Century Gothic" charset="0"/>
                <a:cs typeface="Century Gothic" charset="0"/>
              </a:rPr>
              <a:t>IPv6 Queries in Web search box</a:t>
            </a:r>
          </a:p>
          <a:p>
            <a:pPr>
              <a:lnSpc>
                <a:spcPct val="90000"/>
              </a:lnSpc>
            </a:pPr>
            <a:r>
              <a:rPr lang="en-US" sz="3000" dirty="0">
                <a:latin typeface="Century Gothic" charset="0"/>
                <a:cs typeface="Century Gothic" charset="0"/>
              </a:rPr>
              <a:t>ORGs, NETs &amp; ASNs can now display associated information (/</a:t>
            </a:r>
            <a:r>
              <a:rPr lang="en-US" sz="3000" dirty="0" err="1">
                <a:latin typeface="Century Gothic" charset="0"/>
                <a:cs typeface="Century Gothic" charset="0"/>
              </a:rPr>
              <a:t>pft</a:t>
            </a:r>
            <a:r>
              <a:rPr lang="en-US" sz="3000" dirty="0">
                <a:latin typeface="Century Gothic" charset="0"/>
                <a:cs typeface="Century Gothic" charset="0"/>
              </a:rPr>
              <a:t>)</a:t>
            </a:r>
          </a:p>
          <a:p>
            <a:pPr>
              <a:lnSpc>
                <a:spcPct val="90000"/>
              </a:lnSpc>
            </a:pPr>
            <a:r>
              <a:rPr lang="en-US" sz="3000" dirty="0">
                <a:latin typeface="Century Gothic" charset="0"/>
                <a:cs typeface="Century Gothic" charset="0"/>
              </a:rPr>
              <a:t>Delegation lookups and searches</a:t>
            </a:r>
          </a:p>
          <a:p>
            <a:pPr>
              <a:lnSpc>
                <a:spcPct val="90000"/>
              </a:lnSpc>
            </a:pPr>
            <a:r>
              <a:rPr lang="en-US" sz="3000" dirty="0">
                <a:latin typeface="Century Gothic" charset="0"/>
                <a:cs typeface="Century Gothic" charset="0"/>
              </a:rPr>
              <a:t>Other minor bug fixes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742950"/>
            <a:ext cx="9144000" cy="1804988"/>
          </a:xfrm>
        </p:spPr>
        <p:txBody>
          <a:bodyPr/>
          <a:lstStyle/>
          <a:p>
            <a:r>
              <a:rPr lang="en-US">
                <a:latin typeface="Century Gothic" charset="0"/>
                <a:cs typeface="Century Gothic" charset="0"/>
              </a:rPr>
              <a:t>POC Validation</a:t>
            </a:r>
          </a:p>
        </p:txBody>
      </p:sp>
      <p:sp>
        <p:nvSpPr>
          <p:cNvPr id="16387" name="Content Placeholder 2"/>
          <p:cNvSpPr>
            <a:spLocks noGrp="1"/>
          </p:cNvSpPr>
          <p:nvPr>
            <p:ph idx="1"/>
          </p:nvPr>
        </p:nvSpPr>
        <p:spPr>
          <a:xfrm>
            <a:off x="214313" y="2434763"/>
            <a:ext cx="8763000" cy="5026025"/>
          </a:xfrm>
        </p:spPr>
        <p:txBody>
          <a:bodyPr/>
          <a:lstStyle/>
          <a:p>
            <a:r>
              <a:rPr lang="en-US" dirty="0">
                <a:latin typeface="Century Gothic" charset="0"/>
                <a:cs typeface="Century Gothic" charset="0"/>
              </a:rPr>
              <a:t>Better displays of POC Validation status when viewing resources online</a:t>
            </a:r>
          </a:p>
          <a:p>
            <a:r>
              <a:rPr lang="en-US" dirty="0">
                <a:latin typeface="Century Gothic" charset="0"/>
                <a:cs typeface="Century Gothic" charset="0"/>
              </a:rPr>
              <a:t>Most online functions disabled for users with invalid POCs</a:t>
            </a:r>
          </a:p>
          <a:p>
            <a:pPr lvl="1"/>
            <a:r>
              <a:rPr lang="en-US" dirty="0">
                <a:latin typeface="Century Gothic" charset="0"/>
                <a:ea typeface="Century Gothic" charset="0"/>
                <a:cs typeface="Century Gothic" charset="0"/>
              </a:rPr>
              <a:t>Functions automatically restored once POCs are validated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742950"/>
            <a:ext cx="9144000" cy="1804988"/>
          </a:xfrm>
        </p:spPr>
        <p:txBody>
          <a:bodyPr/>
          <a:lstStyle/>
          <a:p>
            <a:r>
              <a:rPr lang="en-US">
                <a:latin typeface="Century Gothic" charset="0"/>
                <a:cs typeface="Century Gothic" charset="0"/>
              </a:rPr>
              <a:t>ORG Recovery</a:t>
            </a:r>
          </a:p>
        </p:txBody>
      </p:sp>
      <p:sp>
        <p:nvSpPr>
          <p:cNvPr id="17411" name="Content Placeholder 2"/>
          <p:cNvSpPr>
            <a:spLocks noGrp="1"/>
          </p:cNvSpPr>
          <p:nvPr>
            <p:ph idx="1"/>
          </p:nvPr>
        </p:nvSpPr>
        <p:spPr>
          <a:xfrm>
            <a:off x="214313" y="2208413"/>
            <a:ext cx="8763000" cy="5026025"/>
          </a:xfrm>
        </p:spPr>
        <p:txBody>
          <a:bodyPr/>
          <a:lstStyle/>
          <a:p>
            <a:r>
              <a:rPr lang="en-US" dirty="0">
                <a:latin typeface="Century Gothic" charset="0"/>
                <a:cs typeface="Century Gothic" charset="0"/>
              </a:rPr>
              <a:t>When an ORG Recovery is approved and processed, any Web accounts linked to the ORG Admin and ORG Tech POCs are notified. If no Web accounts are linked to the ORG Admin and ORG Tech POCs, then an email is sent to the email addresses listed on those POCs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742950"/>
            <a:ext cx="9144000" cy="1804988"/>
          </a:xfrm>
        </p:spPr>
        <p:txBody>
          <a:bodyPr/>
          <a:lstStyle/>
          <a:p>
            <a:r>
              <a:rPr lang="en-US">
                <a:latin typeface="Century Gothic" charset="0"/>
                <a:cs typeface="Century Gothic" charset="0"/>
              </a:rPr>
              <a:t>Management of Resources</a:t>
            </a:r>
          </a:p>
        </p:txBody>
      </p:sp>
      <p:sp>
        <p:nvSpPr>
          <p:cNvPr id="18435" name="Content Placeholder 2"/>
          <p:cNvSpPr>
            <a:spLocks noGrp="1"/>
          </p:cNvSpPr>
          <p:nvPr>
            <p:ph idx="1"/>
          </p:nvPr>
        </p:nvSpPr>
        <p:spPr>
          <a:xfrm>
            <a:off x="214313" y="2547938"/>
            <a:ext cx="8763000" cy="5026025"/>
          </a:xfrm>
        </p:spPr>
        <p:txBody>
          <a:bodyPr/>
          <a:lstStyle/>
          <a:p>
            <a:r>
              <a:rPr lang="en-US">
                <a:latin typeface="Century Gothic" charset="0"/>
                <a:cs typeface="Century Gothic" charset="0"/>
              </a:rPr>
              <a:t>Online requests of new IP Network and ASN resources</a:t>
            </a:r>
          </a:p>
          <a:p>
            <a:r>
              <a:rPr lang="en-US">
                <a:latin typeface="Century Gothic" charset="0"/>
                <a:cs typeface="Century Gothic" charset="0"/>
              </a:rPr>
              <a:t>Online modifications of your IP Network and ASN resource registrations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742950"/>
            <a:ext cx="9144000" cy="1804988"/>
          </a:xfrm>
        </p:spPr>
        <p:txBody>
          <a:bodyPr/>
          <a:lstStyle/>
          <a:p>
            <a:r>
              <a:rPr lang="en-US">
                <a:latin typeface="Century Gothic" charset="0"/>
                <a:cs typeface="Century Gothic" charset="0"/>
              </a:rPr>
              <a:t>Management of RDNS &amp; DNSSEC</a:t>
            </a:r>
          </a:p>
        </p:txBody>
      </p:sp>
      <p:sp>
        <p:nvSpPr>
          <p:cNvPr id="19459" name="Content Placeholder 2"/>
          <p:cNvSpPr>
            <a:spLocks noGrp="1"/>
          </p:cNvSpPr>
          <p:nvPr>
            <p:ph idx="1"/>
          </p:nvPr>
        </p:nvSpPr>
        <p:spPr>
          <a:xfrm>
            <a:off x="214313" y="2183263"/>
            <a:ext cx="8763000" cy="5026025"/>
          </a:xfrm>
        </p:spPr>
        <p:txBody>
          <a:bodyPr/>
          <a:lstStyle/>
          <a:p>
            <a:r>
              <a:rPr lang="en-US" dirty="0">
                <a:latin typeface="Century Gothic" charset="0"/>
                <a:cs typeface="Century Gothic" charset="0"/>
              </a:rPr>
              <a:t>Fundamental data model change</a:t>
            </a:r>
          </a:p>
          <a:p>
            <a:pPr lvl="1"/>
            <a:r>
              <a:rPr lang="en-US" dirty="0" err="1">
                <a:latin typeface="Century Gothic" charset="0"/>
                <a:ea typeface="Century Gothic" charset="0"/>
                <a:cs typeface="Century Gothic" charset="0"/>
              </a:rPr>
              <a:t>Nameservers</a:t>
            </a:r>
            <a:r>
              <a:rPr lang="en-US" dirty="0">
                <a:latin typeface="Century Gothic" charset="0"/>
                <a:ea typeface="Century Gothic" charset="0"/>
                <a:cs typeface="Century Gothic" charset="0"/>
              </a:rPr>
              <a:t> no longer on Networks</a:t>
            </a:r>
          </a:p>
          <a:p>
            <a:pPr lvl="1"/>
            <a:r>
              <a:rPr lang="en-US" dirty="0" err="1">
                <a:latin typeface="Century Gothic" charset="0"/>
                <a:ea typeface="Century Gothic" charset="0"/>
                <a:cs typeface="Century Gothic" charset="0"/>
              </a:rPr>
              <a:t>Nameservers</a:t>
            </a:r>
            <a:r>
              <a:rPr lang="en-US" dirty="0">
                <a:latin typeface="Century Gothic" charset="0"/>
                <a:ea typeface="Century Gothic" charset="0"/>
                <a:cs typeface="Century Gothic" charset="0"/>
              </a:rPr>
              <a:t> are now on Zone Delegations</a:t>
            </a:r>
          </a:p>
          <a:p>
            <a:r>
              <a:rPr lang="en-US" dirty="0">
                <a:latin typeface="Century Gothic" charset="0"/>
                <a:cs typeface="Century Gothic" charset="0"/>
              </a:rPr>
              <a:t>Zone Delegation modifications online</a:t>
            </a:r>
          </a:p>
          <a:p>
            <a:pPr lvl="1"/>
            <a:r>
              <a:rPr lang="en-US" dirty="0">
                <a:latin typeface="Century Gothic" charset="0"/>
                <a:ea typeface="Century Gothic" charset="0"/>
                <a:cs typeface="Century Gothic" charset="0"/>
              </a:rPr>
              <a:t>Must have proper authority over the related network</a:t>
            </a:r>
          </a:p>
          <a:p>
            <a:r>
              <a:rPr lang="en-US" dirty="0">
                <a:latin typeface="Century Gothic" charset="0"/>
                <a:cs typeface="Century Gothic" charset="0"/>
              </a:rPr>
              <a:t>DNSSEC DS records on Zone Delegations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742950"/>
            <a:ext cx="9144000" cy="1804988"/>
          </a:xfrm>
        </p:spPr>
        <p:txBody>
          <a:bodyPr/>
          <a:lstStyle/>
          <a:p>
            <a:r>
              <a:rPr lang="en-US">
                <a:latin typeface="Century Gothic" charset="0"/>
                <a:cs typeface="Century Gothic" charset="0"/>
              </a:rPr>
              <a:t>Facilitators in STLS</a:t>
            </a:r>
          </a:p>
        </p:txBody>
      </p:sp>
      <p:sp>
        <p:nvSpPr>
          <p:cNvPr id="20483" name="Content Placeholder 2"/>
          <p:cNvSpPr>
            <a:spLocks noGrp="1"/>
          </p:cNvSpPr>
          <p:nvPr>
            <p:ph idx="1"/>
          </p:nvPr>
        </p:nvSpPr>
        <p:spPr>
          <a:xfrm>
            <a:off x="214313" y="2032363"/>
            <a:ext cx="8763000" cy="5026025"/>
          </a:xfrm>
        </p:spPr>
        <p:txBody>
          <a:bodyPr/>
          <a:lstStyle/>
          <a:p>
            <a:r>
              <a:rPr lang="en-US" dirty="0">
                <a:latin typeface="Century Gothic" charset="0"/>
                <a:cs typeface="Century Gothic" charset="0"/>
              </a:rPr>
              <a:t>Facilitators are neither </a:t>
            </a:r>
            <a:r>
              <a:rPr lang="en-US" dirty="0" err="1">
                <a:latin typeface="Century Gothic" charset="0"/>
                <a:cs typeface="Century Gothic" charset="0"/>
              </a:rPr>
              <a:t>Needers</a:t>
            </a:r>
            <a:r>
              <a:rPr lang="en-US" dirty="0">
                <a:latin typeface="Century Gothic" charset="0"/>
                <a:cs typeface="Century Gothic" charset="0"/>
              </a:rPr>
              <a:t> or </a:t>
            </a:r>
            <a:r>
              <a:rPr lang="en-US" dirty="0" err="1">
                <a:latin typeface="Century Gothic" charset="0"/>
                <a:cs typeface="Century Gothic" charset="0"/>
              </a:rPr>
              <a:t>Listers</a:t>
            </a:r>
            <a:endParaRPr lang="en-US" dirty="0">
              <a:latin typeface="Century Gothic" charset="0"/>
              <a:cs typeface="Century Gothic" charset="0"/>
            </a:endParaRPr>
          </a:p>
          <a:p>
            <a:pPr lvl="1"/>
            <a:r>
              <a:rPr lang="en-US" dirty="0">
                <a:latin typeface="Century Gothic" charset="0"/>
                <a:ea typeface="Century Gothic" charset="0"/>
                <a:cs typeface="Century Gothic" charset="0"/>
              </a:rPr>
              <a:t>But they help </a:t>
            </a:r>
            <a:r>
              <a:rPr lang="en-US" dirty="0" err="1">
                <a:latin typeface="Century Gothic" charset="0"/>
                <a:ea typeface="Century Gothic" charset="0"/>
                <a:cs typeface="Century Gothic" charset="0"/>
              </a:rPr>
              <a:t>Needers</a:t>
            </a:r>
            <a:r>
              <a:rPr lang="en-US" dirty="0">
                <a:latin typeface="Century Gothic" charset="0"/>
                <a:ea typeface="Century Gothic" charset="0"/>
                <a:cs typeface="Century Gothic" charset="0"/>
              </a:rPr>
              <a:t> and </a:t>
            </a:r>
            <a:r>
              <a:rPr lang="en-US" dirty="0" err="1">
                <a:latin typeface="Century Gothic" charset="0"/>
                <a:ea typeface="Century Gothic" charset="0"/>
                <a:cs typeface="Century Gothic" charset="0"/>
              </a:rPr>
              <a:t>Listers</a:t>
            </a:r>
            <a:r>
              <a:rPr lang="en-US" dirty="0">
                <a:latin typeface="Century Gothic" charset="0"/>
                <a:ea typeface="Century Gothic" charset="0"/>
                <a:cs typeface="Century Gothic" charset="0"/>
              </a:rPr>
              <a:t> find each other and transfer IPv4 resources</a:t>
            </a:r>
          </a:p>
          <a:p>
            <a:r>
              <a:rPr lang="en-US" dirty="0">
                <a:latin typeface="Century Gothic" charset="0"/>
                <a:cs typeface="Century Gothic" charset="0"/>
              </a:rPr>
              <a:t>Now </a:t>
            </a:r>
            <a:r>
              <a:rPr lang="en-US" dirty="0" err="1">
                <a:latin typeface="Century Gothic" charset="0"/>
                <a:cs typeface="Century Gothic" charset="0"/>
              </a:rPr>
              <a:t>Needers</a:t>
            </a:r>
            <a:r>
              <a:rPr lang="en-US" dirty="0">
                <a:latin typeface="Century Gothic" charset="0"/>
                <a:cs typeface="Century Gothic" charset="0"/>
              </a:rPr>
              <a:t>, </a:t>
            </a:r>
            <a:r>
              <a:rPr lang="en-US" dirty="0" err="1">
                <a:latin typeface="Century Gothic" charset="0"/>
                <a:cs typeface="Century Gothic" charset="0"/>
              </a:rPr>
              <a:t>Listers</a:t>
            </a:r>
            <a:r>
              <a:rPr lang="en-US" dirty="0">
                <a:latin typeface="Century Gothic" charset="0"/>
                <a:cs typeface="Century Gothic" charset="0"/>
              </a:rPr>
              <a:t>, &amp; Facilitators see the full list of </a:t>
            </a:r>
            <a:r>
              <a:rPr lang="en-US" dirty="0" err="1">
                <a:latin typeface="Century Gothic" charset="0"/>
                <a:cs typeface="Century Gothic" charset="0"/>
              </a:rPr>
              <a:t>Needers</a:t>
            </a:r>
            <a:r>
              <a:rPr lang="en-US" dirty="0">
                <a:latin typeface="Century Gothic" charset="0"/>
                <a:cs typeface="Century Gothic" charset="0"/>
              </a:rPr>
              <a:t>, </a:t>
            </a:r>
            <a:r>
              <a:rPr lang="en-US" dirty="0" err="1">
                <a:latin typeface="Century Gothic" charset="0"/>
                <a:cs typeface="Century Gothic" charset="0"/>
              </a:rPr>
              <a:t>Listers</a:t>
            </a:r>
            <a:r>
              <a:rPr lang="en-US" dirty="0">
                <a:latin typeface="Century Gothic" charset="0"/>
                <a:cs typeface="Century Gothic" charset="0"/>
              </a:rPr>
              <a:t> &amp; Facilitators</a:t>
            </a:r>
          </a:p>
          <a:p>
            <a:pPr lvl="1"/>
            <a:r>
              <a:rPr lang="en-US" dirty="0">
                <a:latin typeface="Century Gothic" charset="0"/>
                <a:ea typeface="Century Gothic" charset="0"/>
                <a:cs typeface="Century Gothic" charset="0"/>
              </a:rPr>
              <a:t>Everyone sees everyone</a:t>
            </a:r>
          </a:p>
          <a:p>
            <a:r>
              <a:rPr lang="en-US" dirty="0">
                <a:latin typeface="Century Gothic" charset="0"/>
                <a:cs typeface="Century Gothic" charset="0"/>
              </a:rPr>
              <a:t>NRPM 8.3</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1193</TotalTime>
  <Words>531</Words>
  <Application>Microsoft Macintosh PowerPoint</Application>
  <PresentationFormat>On-screen Show (4:3)</PresentationFormat>
  <Paragraphs>83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ＭＳ Ｐゴシック</vt:lpstr>
      <vt:lpstr>Century Gothic</vt:lpstr>
      <vt:lpstr>Calibri</vt:lpstr>
      <vt:lpstr>Office Theme</vt:lpstr>
      <vt:lpstr>New Features and Upcoming Features in ARIN Online</vt:lpstr>
      <vt:lpstr>Changes Since October 2010</vt:lpstr>
      <vt:lpstr>Bulk Whois</vt:lpstr>
      <vt:lpstr>Whois-RWS and Whois Port 43</vt:lpstr>
      <vt:lpstr>POC Validation</vt:lpstr>
      <vt:lpstr>ORG Recovery</vt:lpstr>
      <vt:lpstr>Management of Resources</vt:lpstr>
      <vt:lpstr>Management of RDNS &amp; DNSSEC</vt:lpstr>
      <vt:lpstr>Facilitators in STLS</vt:lpstr>
      <vt:lpstr>RESTful Provisioning  &amp; API Key Templates</vt:lpstr>
      <vt:lpstr>Future Plans</vt:lpstr>
      <vt:lpstr>RPKI</vt:lpstr>
      <vt:lpstr>Online Billing</vt:lpstr>
      <vt:lpstr>IRR</vt:lpstr>
      <vt:lpstr>RESTful Provisioning</vt:lpstr>
      <vt:lpstr>PowerPoint Presentation</vt:lpstr>
    </vt:vector>
  </TitlesOfParts>
  <Company>arin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 Sellers</dc:creator>
  <cp:lastModifiedBy>Erin Sellers</cp:lastModifiedBy>
  <cp:revision>55</cp:revision>
  <dcterms:created xsi:type="dcterms:W3CDTF">2011-04-07T16:38:10Z</dcterms:created>
  <dcterms:modified xsi:type="dcterms:W3CDTF">2011-04-08T16:50:19Z</dcterms:modified>
</cp:coreProperties>
</file>