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sldIdLst>
    <p:sldId id="261" r:id="rId2"/>
    <p:sldId id="275" r:id="rId3"/>
    <p:sldId id="263" r:id="rId4"/>
    <p:sldId id="268" r:id="rId5"/>
    <p:sldId id="274" r:id="rId6"/>
    <p:sldId id="272" r:id="rId7"/>
    <p:sldId id="273" r:id="rId8"/>
    <p:sldId id="27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5460" autoAdjust="0"/>
  </p:normalViewPr>
  <p:slideViewPr>
    <p:cSldViewPr snapToObjects="1">
      <p:cViewPr varScale="1">
        <p:scale>
          <a:sx n="84" d="100"/>
          <a:sy n="84"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4/8/2011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extLst>
      <p:ext uri="{BB962C8B-B14F-4D97-AF65-F5344CB8AC3E}">
        <p14:creationId xmlns:p14="http://schemas.microsoft.com/office/powerpoint/2010/main" xmlns="" val="2756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space for NAT proposal</a:t>
            </a:r>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3997" cy="6857997"/>
          </a:xfrm>
          <a:prstGeom prst="rect">
            <a:avLst/>
          </a:prstGeom>
        </p:spPr>
      </p:pic>
      <p:sp>
        <p:nvSpPr>
          <p:cNvPr id="2" name="Title 1"/>
          <p:cNvSpPr>
            <a:spLocks noGrp="1"/>
          </p:cNvSpPr>
          <p:nvPr>
            <p:ph type="ctrTitle"/>
          </p:nvPr>
        </p:nvSpPr>
        <p:spPr>
          <a:xfrm>
            <a:off x="4118114" y="1379481"/>
            <a:ext cx="4878638" cy="243031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118115" y="4006921"/>
            <a:ext cx="4878638" cy="1470602"/>
          </a:xfrm>
        </p:spPr>
        <p:txBody>
          <a:bodyPr/>
          <a:lstStyle>
            <a:lvl1pPr marL="0" indent="0" algn="ctr">
              <a:buNone/>
              <a:defRPr>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743565"/>
            <a:ext cx="9143999" cy="18042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13747" y="2547838"/>
            <a:ext cx="8763655" cy="50261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3247" y="6538912"/>
            <a:ext cx="2133600" cy="365125"/>
          </a:xfrm>
          <a:prstGeom prst="rect">
            <a:avLst/>
          </a:prstGeom>
        </p:spPr>
        <p:txBody>
          <a:bodyPr/>
          <a:lstStyle>
            <a:lvl1pPr>
              <a:defRPr>
                <a:latin typeface="Century Gothic"/>
                <a:cs typeface="Century Gothic"/>
              </a:defRPr>
            </a:lvl1pPr>
          </a:lstStyle>
          <a:p>
            <a:fld id="{0E60D124-3E8F-0C47-A9AA-7CD9DFCE74E5}" type="datetimeFigureOut">
              <a:rPr lang="en-US" smtClean="0"/>
              <a:pPr/>
              <a:t>4/8/2011</a:t>
            </a:fld>
            <a:endParaRPr lang="en-US"/>
          </a:p>
        </p:txBody>
      </p:sp>
      <p:sp>
        <p:nvSpPr>
          <p:cNvPr id="6" name="Slide Number Placeholder 5"/>
          <p:cNvSpPr>
            <a:spLocks noGrp="1"/>
          </p:cNvSpPr>
          <p:nvPr>
            <p:ph type="sldNum" sz="quarter" idx="12"/>
          </p:nvPr>
        </p:nvSpPr>
        <p:spPr>
          <a:xfrm>
            <a:off x="7292638" y="6538912"/>
            <a:ext cx="2133600" cy="365125"/>
          </a:xfrm>
          <a:prstGeom prst="rect">
            <a:avLst/>
          </a:prstGeom>
        </p:spPr>
        <p:txBody>
          <a:bodyPr/>
          <a:lstStyle>
            <a:lvl1pPr>
              <a:defRPr>
                <a:latin typeface="Century Gothic"/>
                <a:cs typeface="Century Gothic"/>
              </a:defRPr>
            </a:lvl1p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17853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68183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9" y="918648"/>
            <a:ext cx="9143621" cy="159957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628140"/>
            <a:ext cx="4038600" cy="3498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628140"/>
            <a:ext cx="4038600" cy="3498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85325"/>
            <a:ext cx="9143621" cy="159957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884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9637"/>
            <a:ext cx="4040188" cy="32465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79637"/>
            <a:ext cx="4041775" cy="32465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18648"/>
            <a:ext cx="9143621" cy="159957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80238"/>
            <a:ext cx="5111750" cy="52459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16125"/>
            <a:ext cx="3008313" cy="4110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4/8/2011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8859"/>
            <a:ext cx="9143621" cy="159957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13840"/>
            <a:ext cx="8229600" cy="57642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 y="0"/>
            <a:ext cx="9142854" cy="685714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58" r:id="rId10"/>
    <p:sldLayoutId id="2147483649" r:id="rId11"/>
  </p:sldLayoutIdLst>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p:cNvSpPr>
            <a:spLocks noGrp="1"/>
          </p:cNvSpPr>
          <p:nvPr>
            <p:ph type="subTitle" idx="1"/>
          </p:nvPr>
        </p:nvSpPr>
        <p:spPr>
          <a:xfrm>
            <a:off x="2819400" y="762000"/>
            <a:ext cx="6324600" cy="2438400"/>
          </a:xfrm>
        </p:spPr>
        <p:txBody>
          <a:bodyPr>
            <a:normAutofit/>
          </a:bodyPr>
          <a:lstStyle/>
          <a:p>
            <a:pPr>
              <a:lnSpc>
                <a:spcPct val="120000"/>
              </a:lnSpc>
            </a:pPr>
            <a:endParaRPr lang="en-US" sz="1800" b="1" dirty="0" smtClean="0"/>
          </a:p>
          <a:p>
            <a:pPr>
              <a:lnSpc>
                <a:spcPct val="120000"/>
              </a:lnSpc>
            </a:pPr>
            <a:r>
              <a:rPr lang="en-US" sz="3400" b="1" dirty="0" smtClean="0"/>
              <a:t>Draft Policy 2011-5</a:t>
            </a:r>
          </a:p>
          <a:p>
            <a:pPr>
              <a:lnSpc>
                <a:spcPct val="110000"/>
              </a:lnSpc>
            </a:pPr>
            <a:r>
              <a:rPr lang="en-US" sz="2800" dirty="0" smtClean="0"/>
              <a:t>Shared Transition Space for IPv4 Address Extension</a:t>
            </a:r>
          </a:p>
        </p:txBody>
      </p:sp>
      <p:sp>
        <p:nvSpPr>
          <p:cNvPr id="4" name="Rectangle 3"/>
          <p:cNvSpPr/>
          <p:nvPr/>
        </p:nvSpPr>
        <p:spPr>
          <a:xfrm>
            <a:off x="4267200" y="3200400"/>
            <a:ext cx="4876800" cy="1878976"/>
          </a:xfrm>
          <a:prstGeom prst="rect">
            <a:avLst/>
          </a:prstGeom>
        </p:spPr>
        <p:txBody>
          <a:bodyPr wrap="square">
            <a:spAutoFit/>
          </a:bodyPr>
          <a:lstStyle/>
          <a:p>
            <a:pPr marL="514350" indent="-514350">
              <a:lnSpc>
                <a:spcPct val="130000"/>
              </a:lnSpc>
              <a:buFont typeface="+mj-lt"/>
              <a:buAutoNum type="arabicPeriod"/>
            </a:pPr>
            <a:r>
              <a:rPr lang="en-US" dirty="0" smtClean="0">
                <a:latin typeface="Century Gothic"/>
                <a:cs typeface="Century Gothic"/>
              </a:rPr>
              <a:t>History including origin &amp; shepherds</a:t>
            </a:r>
          </a:p>
          <a:p>
            <a:pPr marL="514350" indent="-514350">
              <a:lnSpc>
                <a:spcPct val="130000"/>
              </a:lnSpc>
              <a:buFont typeface="+mj-lt"/>
              <a:buAutoNum type="arabicPeriod"/>
            </a:pPr>
            <a:r>
              <a:rPr lang="en-US" dirty="0" smtClean="0">
                <a:latin typeface="Century Gothic"/>
                <a:cs typeface="Century Gothic"/>
              </a:rPr>
              <a:t>Summary</a:t>
            </a:r>
          </a:p>
          <a:p>
            <a:pPr marL="514350" indent="-514350">
              <a:lnSpc>
                <a:spcPct val="130000"/>
              </a:lnSpc>
              <a:buFont typeface="+mj-lt"/>
              <a:buAutoNum type="arabicPeriod"/>
            </a:pPr>
            <a:r>
              <a:rPr lang="en-US" dirty="0" smtClean="0">
                <a:latin typeface="Century Gothic"/>
                <a:cs typeface="Century Gothic"/>
              </a:rPr>
              <a:t>Status at other RIRs</a:t>
            </a:r>
          </a:p>
          <a:p>
            <a:pPr marL="514350" indent="-514350">
              <a:lnSpc>
                <a:spcPct val="130000"/>
              </a:lnSpc>
              <a:buFont typeface="+mj-lt"/>
              <a:buAutoNum type="arabicPeriod"/>
            </a:pPr>
            <a:r>
              <a:rPr lang="en-US" dirty="0" smtClean="0">
                <a:latin typeface="Century Gothic"/>
                <a:cs typeface="Century Gothic"/>
              </a:rPr>
              <a:t>Staff/legal assessment</a:t>
            </a:r>
          </a:p>
          <a:p>
            <a:pPr marL="514350" indent="-514350">
              <a:lnSpc>
                <a:spcPct val="130000"/>
              </a:lnSpc>
              <a:buFont typeface="+mj-lt"/>
              <a:buAutoNum type="arabicPeriod"/>
            </a:pPr>
            <a:r>
              <a:rPr lang="en-US" dirty="0" smtClean="0">
                <a:latin typeface="Century Gothic"/>
                <a:cs typeface="Century Gothic"/>
              </a:rPr>
              <a:t>PPML discussion overview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609600"/>
            <a:ext cx="8229600" cy="714375"/>
          </a:xfrm>
        </p:spPr>
        <p:txBody>
          <a:bodyPr>
            <a:normAutofit/>
          </a:bodyPr>
          <a:lstStyle/>
          <a:p>
            <a:r>
              <a:rPr lang="en-US" sz="3600" dirty="0" smtClean="0"/>
              <a:t>2011-5 - History</a:t>
            </a:r>
            <a:endParaRPr lang="en-US" sz="3600" dirty="0"/>
          </a:p>
        </p:txBody>
      </p:sp>
      <p:sp>
        <p:nvSpPr>
          <p:cNvPr id="8" name="Text Placeholder 7"/>
          <p:cNvSpPr>
            <a:spLocks noGrp="1"/>
          </p:cNvSpPr>
          <p:nvPr>
            <p:ph type="body" idx="4294967295"/>
          </p:nvPr>
        </p:nvSpPr>
        <p:spPr>
          <a:xfrm>
            <a:off x="381000" y="1524000"/>
            <a:ext cx="8763000" cy="5434012"/>
          </a:xfrm>
        </p:spPr>
        <p:txBody>
          <a:bodyPr>
            <a:normAutofit/>
          </a:bodyPr>
          <a:lstStyle/>
          <a:p>
            <a:pPr marL="514350" indent="-514350">
              <a:lnSpc>
                <a:spcPct val="120000"/>
              </a:lnSpc>
              <a:buFont typeface="+mj-lt"/>
              <a:buAutoNum type="arabicPeriod"/>
            </a:pPr>
            <a:r>
              <a:rPr lang="en-US" sz="2600" dirty="0" smtClean="0"/>
              <a:t>Origin: ARIN-prop-127 (20 Jan 2011)</a:t>
            </a:r>
          </a:p>
          <a:p>
            <a:pPr marL="514350" indent="-514350">
              <a:lnSpc>
                <a:spcPct val="120000"/>
              </a:lnSpc>
              <a:buFont typeface="+mj-lt"/>
              <a:buAutoNum type="arabicPeriod"/>
            </a:pPr>
            <a:r>
              <a:rPr lang="en-US" sz="2600" dirty="0" smtClean="0"/>
              <a:t>AC Shepherds: Stacy Hughes, Chris Morrow </a:t>
            </a:r>
          </a:p>
          <a:p>
            <a:pPr marL="514350" indent="-514350">
              <a:lnSpc>
                <a:spcPct val="120000"/>
              </a:lnSpc>
              <a:buFont typeface="+mj-lt"/>
              <a:buAutoNum type="arabicPeriod"/>
            </a:pPr>
            <a:r>
              <a:rPr lang="en-US" sz="2600" dirty="0" smtClean="0"/>
              <a:t>AC selected as Draft Policy (28 Jan 2011)</a:t>
            </a:r>
          </a:p>
          <a:p>
            <a:pPr marL="514350" indent="-514350">
              <a:lnSpc>
                <a:spcPct val="120000"/>
              </a:lnSpc>
              <a:buFont typeface="+mj-lt"/>
              <a:buAutoNum type="arabicPeriod"/>
            </a:pPr>
            <a:r>
              <a:rPr lang="en-US" sz="2600" dirty="0" smtClean="0"/>
              <a:t>Posted to PPML with assessment (3 Feb 2011)</a:t>
            </a:r>
          </a:p>
          <a:p>
            <a:pPr marL="514350" indent="-514350">
              <a:lnSpc>
                <a:spcPct val="120000"/>
              </a:lnSpc>
              <a:buFont typeface="+mj-lt"/>
              <a:buAutoNum type="arabicPeriod"/>
            </a:pPr>
            <a:r>
              <a:rPr lang="en-US" sz="2600" dirty="0" smtClean="0"/>
              <a:t>Current Version dated 20 Jan 2011</a:t>
            </a:r>
          </a:p>
          <a:p>
            <a:pPr marL="514350" indent="-514350">
              <a:lnSpc>
                <a:spcPct val="120000"/>
              </a:lnSpc>
              <a:buFont typeface="+mj-lt"/>
              <a:buAutoNum type="arabicPeriod"/>
            </a:pPr>
            <a:r>
              <a:rPr lang="en-US" sz="2600" dirty="0" smtClean="0"/>
              <a:t>Text and assessment online &amp; in Discussion Guide</a:t>
            </a:r>
          </a:p>
          <a:p>
            <a:pPr marL="914400" lvl="1" indent="-514350">
              <a:lnSpc>
                <a:spcPct val="120000"/>
              </a:lnSpc>
              <a:buNone/>
            </a:pPr>
            <a:r>
              <a:rPr lang="en-US" sz="2400" dirty="0" smtClean="0"/>
              <a:t>https://www.arin.net/policy/proposals/2011_5.html</a:t>
            </a:r>
          </a:p>
          <a:p>
            <a:pPr marL="914400" lvl="1" indent="-514350">
              <a:buFont typeface="+mj-lt"/>
              <a:buAutoNum type="arabicPeriod"/>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862013"/>
            <a:ext cx="7696200" cy="714375"/>
          </a:xfrm>
        </p:spPr>
        <p:txBody>
          <a:bodyPr>
            <a:noAutofit/>
          </a:bodyPr>
          <a:lstStyle/>
          <a:p>
            <a:r>
              <a:rPr lang="en-US" sz="3600" dirty="0" smtClean="0"/>
              <a:t>2011-5 – Summary</a:t>
            </a:r>
            <a:br>
              <a:rPr lang="en-US" sz="3600" dirty="0" smtClean="0"/>
            </a:br>
            <a:endParaRPr lang="en-US" sz="3600" dirty="0"/>
          </a:p>
        </p:txBody>
      </p:sp>
      <p:sp>
        <p:nvSpPr>
          <p:cNvPr id="8" name="Text Placeholder 7"/>
          <p:cNvSpPr>
            <a:spLocks noGrp="1"/>
          </p:cNvSpPr>
          <p:nvPr>
            <p:ph type="body" idx="4294967295"/>
          </p:nvPr>
        </p:nvSpPr>
        <p:spPr>
          <a:xfrm>
            <a:off x="304800" y="1576388"/>
            <a:ext cx="8839200" cy="4976812"/>
          </a:xfrm>
        </p:spPr>
        <p:txBody>
          <a:bodyPr>
            <a:normAutofit/>
          </a:bodyPr>
          <a:lstStyle/>
          <a:p>
            <a:pPr>
              <a:lnSpc>
                <a:spcPct val="120000"/>
              </a:lnSpc>
              <a:buNone/>
            </a:pPr>
            <a:r>
              <a:rPr lang="en-US" sz="2400" dirty="0" smtClean="0"/>
              <a:t>This proposal would reserve a /10 in ARIN's </a:t>
            </a:r>
            <a:r>
              <a:rPr lang="en-US" sz="2400" dirty="0" err="1" smtClean="0"/>
              <a:t>Whois</a:t>
            </a:r>
            <a:r>
              <a:rPr lang="en-US" sz="2400" dirty="0" smtClean="0"/>
              <a:t> similar to blocks reserved by RFCs1918 and 3068. </a:t>
            </a:r>
          </a:p>
          <a:p>
            <a:pPr lvl="1">
              <a:lnSpc>
                <a:spcPct val="120000"/>
              </a:lnSpc>
            </a:pPr>
            <a:r>
              <a:rPr lang="en-US" sz="2000" b="0" dirty="0" smtClean="0"/>
              <a:t>The block is to be shared by anyone who wishes to use it, with no further registration actions required by ARIN. </a:t>
            </a:r>
          </a:p>
          <a:p>
            <a:pPr lvl="1">
              <a:lnSpc>
                <a:spcPct val="120000"/>
              </a:lnSpc>
            </a:pPr>
            <a:r>
              <a:rPr lang="en-US" sz="2000" b="0" dirty="0" smtClean="0"/>
              <a:t>The space is not to be routed on the public Internet.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762000"/>
            <a:ext cx="8229600" cy="715963"/>
          </a:xfrm>
        </p:spPr>
        <p:txBody>
          <a:bodyPr>
            <a:normAutofit/>
          </a:bodyPr>
          <a:lstStyle/>
          <a:p>
            <a:r>
              <a:rPr lang="en-US" sz="3600" dirty="0" smtClean="0"/>
              <a:t>2011-5 – Status at other RIRs</a:t>
            </a:r>
            <a:endParaRPr lang="en-US" sz="3600" dirty="0"/>
          </a:p>
        </p:txBody>
      </p:sp>
      <p:sp>
        <p:nvSpPr>
          <p:cNvPr id="4" name="Text Placeholder 7"/>
          <p:cNvSpPr>
            <a:spLocks noGrp="1"/>
          </p:cNvSpPr>
          <p:nvPr>
            <p:ph type="body" idx="4294967295"/>
          </p:nvPr>
        </p:nvSpPr>
        <p:spPr>
          <a:xfrm>
            <a:off x="228600" y="1477963"/>
            <a:ext cx="8763000" cy="5287963"/>
          </a:xfrm>
        </p:spPr>
        <p:txBody>
          <a:bodyPr>
            <a:normAutofit/>
          </a:bodyPr>
          <a:lstStyle/>
          <a:p>
            <a:pPr marL="514350" indent="-514350" fontAlgn="ctr">
              <a:buNone/>
            </a:pPr>
            <a:endParaRPr lang="en-US" sz="3400" dirty="0" smtClean="0"/>
          </a:p>
          <a:p>
            <a:pPr marL="514350" indent="-514350" fontAlgn="ctr">
              <a:buNone/>
            </a:pPr>
            <a:r>
              <a:rPr lang="en-US" sz="3400" dirty="0" smtClean="0"/>
              <a:t>No similar policy or proposals at the other RIRs.</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33400" y="609600"/>
            <a:ext cx="8229600" cy="714375"/>
          </a:xfrm>
        </p:spPr>
        <p:txBody>
          <a:bodyPr>
            <a:normAutofit/>
          </a:bodyPr>
          <a:lstStyle/>
          <a:p>
            <a:r>
              <a:rPr lang="en-US" sz="3600" dirty="0" smtClean="0"/>
              <a:t>2011-5 – Staff Assessment</a:t>
            </a:r>
            <a:endParaRPr lang="en-US" sz="3600" dirty="0"/>
          </a:p>
        </p:txBody>
      </p:sp>
      <p:sp>
        <p:nvSpPr>
          <p:cNvPr id="8" name="Text Placeholder 7"/>
          <p:cNvSpPr>
            <a:spLocks noGrp="1"/>
          </p:cNvSpPr>
          <p:nvPr>
            <p:ph type="body" idx="4294967295"/>
          </p:nvPr>
        </p:nvSpPr>
        <p:spPr>
          <a:xfrm>
            <a:off x="304800" y="1447800"/>
            <a:ext cx="8458200" cy="5181600"/>
          </a:xfrm>
        </p:spPr>
        <p:txBody>
          <a:bodyPr>
            <a:normAutofit/>
          </a:bodyPr>
          <a:lstStyle/>
          <a:p>
            <a:pPr>
              <a:buNone/>
            </a:pPr>
            <a:r>
              <a:rPr lang="en-US" sz="2800" dirty="0" smtClean="0"/>
              <a:t>Staff Comments: Issues/Concerns?</a:t>
            </a:r>
          </a:p>
          <a:p>
            <a:pPr marL="800100" lvl="1" indent="-342900">
              <a:buFont typeface="+mj-lt"/>
              <a:buAutoNum type="arabicPeriod"/>
            </a:pPr>
            <a:r>
              <a:rPr lang="en-US" sz="2000" b="0" dirty="0" smtClean="0"/>
              <a:t>This proposal would have ARIN acting as the registrant for this single IP block and maintaining it without us (or the public) knowing who is actually using it or how they are using it.  This will likely generate a great deal of abuse and spam complaints to ARIN.</a:t>
            </a:r>
          </a:p>
          <a:p>
            <a:pPr marL="800100" lvl="1" indent="-342900">
              <a:buFont typeface="+mj-lt"/>
              <a:buAutoNum type="arabicPeriod"/>
            </a:pPr>
            <a:r>
              <a:rPr lang="en-US" sz="2000" b="0" dirty="0" smtClean="0"/>
              <a:t>It is unclear whether ARIN would need to set up </a:t>
            </a:r>
            <a:r>
              <a:rPr lang="en-US" sz="2000" b="0" dirty="0" err="1" smtClean="0"/>
              <a:t>nameservers</a:t>
            </a:r>
            <a:r>
              <a:rPr lang="en-US" sz="2000" b="0" dirty="0" smtClean="0"/>
              <a:t> for this block to provide </a:t>
            </a:r>
            <a:r>
              <a:rPr lang="en-US" sz="2000" b="0" dirty="0" err="1" smtClean="0"/>
              <a:t>rDNS</a:t>
            </a:r>
            <a:r>
              <a:rPr lang="en-US" sz="2000" b="0" dirty="0" smtClean="0"/>
              <a:t>.</a:t>
            </a:r>
          </a:p>
          <a:p>
            <a:pPr marL="800100" lvl="1" indent="-342900">
              <a:buFont typeface="+mj-lt"/>
              <a:buAutoNum type="arabicPeriod"/>
            </a:pPr>
            <a:r>
              <a:rPr lang="en-US" sz="2000" b="0" dirty="0" smtClean="0"/>
              <a:t>In keeping with the spirit of RFC 2860 with respect to the assignment of specialized address blocks, ARIN Staff will consult with the IANA and the IAB regarding implementation of this draft policy.</a:t>
            </a:r>
          </a:p>
          <a:p>
            <a:pPr>
              <a:buNone/>
            </a:pPr>
            <a:r>
              <a:rPr lang="en-US" sz="2800" dirty="0" smtClean="0"/>
              <a:t>Implementation: Resource Impact? - Minimal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581025"/>
            <a:ext cx="8229600" cy="714375"/>
          </a:xfrm>
        </p:spPr>
        <p:txBody>
          <a:bodyPr>
            <a:normAutofit/>
          </a:bodyPr>
          <a:lstStyle/>
          <a:p>
            <a:r>
              <a:rPr lang="en-US" sz="3600" dirty="0" smtClean="0"/>
              <a:t>2011-5 – Legal Assessment</a:t>
            </a:r>
            <a:endParaRPr lang="en-US" sz="3600" dirty="0"/>
          </a:p>
        </p:txBody>
      </p:sp>
      <p:sp>
        <p:nvSpPr>
          <p:cNvPr id="8" name="Text Placeholder 7"/>
          <p:cNvSpPr>
            <a:spLocks noGrp="1"/>
          </p:cNvSpPr>
          <p:nvPr>
            <p:ph type="body" idx="4294967295"/>
          </p:nvPr>
        </p:nvSpPr>
        <p:spPr>
          <a:xfrm>
            <a:off x="685800" y="1447800"/>
            <a:ext cx="7772400" cy="5205412"/>
          </a:xfrm>
        </p:spPr>
        <p:txBody>
          <a:bodyPr>
            <a:noAutofit/>
          </a:bodyPr>
          <a:lstStyle/>
          <a:p>
            <a:pPr marL="514350" indent="-514350">
              <a:lnSpc>
                <a:spcPct val="110000"/>
              </a:lnSpc>
              <a:buNone/>
            </a:pPr>
            <a:r>
              <a:rPr lang="en-US" sz="1700" dirty="0" smtClean="0"/>
              <a:t>No legal comments.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28600" y="609600"/>
            <a:ext cx="8229600" cy="714375"/>
          </a:xfrm>
        </p:spPr>
        <p:txBody>
          <a:bodyPr>
            <a:normAutofit/>
          </a:bodyPr>
          <a:lstStyle/>
          <a:p>
            <a:r>
              <a:rPr lang="en-US" sz="3600" dirty="0" smtClean="0"/>
              <a:t>2011-5 – PPML Discussion</a:t>
            </a:r>
            <a:endParaRPr lang="en-US" sz="3600" dirty="0"/>
          </a:p>
        </p:txBody>
      </p:sp>
      <p:sp>
        <p:nvSpPr>
          <p:cNvPr id="8" name="Text Placeholder 7"/>
          <p:cNvSpPr>
            <a:spLocks noGrp="1"/>
          </p:cNvSpPr>
          <p:nvPr>
            <p:ph type="body" idx="4294967295"/>
          </p:nvPr>
        </p:nvSpPr>
        <p:spPr>
          <a:xfrm>
            <a:off x="0" y="1371600"/>
            <a:ext cx="9067800" cy="5638800"/>
          </a:xfrm>
        </p:spPr>
        <p:txBody>
          <a:bodyPr>
            <a:normAutofit/>
          </a:bodyPr>
          <a:lstStyle/>
          <a:p>
            <a:r>
              <a:rPr lang="en-US" sz="2000" b="1" dirty="0" smtClean="0"/>
              <a:t>56 posts by 15 people</a:t>
            </a:r>
          </a:p>
          <a:p>
            <a:r>
              <a:rPr lang="en-US" sz="2000" b="1" dirty="0" smtClean="0"/>
              <a:t>5</a:t>
            </a:r>
            <a:r>
              <a:rPr lang="en-US" sz="2000" b="1" baseline="0" dirty="0" smtClean="0"/>
              <a:t> in favor, 2 against</a:t>
            </a:r>
          </a:p>
          <a:p>
            <a:pPr>
              <a:lnSpc>
                <a:spcPct val="110000"/>
              </a:lnSpc>
            </a:pPr>
            <a:r>
              <a:rPr lang="en-US" sz="1600" dirty="0" smtClean="0"/>
              <a:t>“So, what is the cost? We lose one /10 that could have been assigned or allocated as unique space for a handful of orgs (or potentially one large one). But we gain a shared space that can be used by all ISPs with need for it, the world over. The proposal appears to provide the greatest good.”</a:t>
            </a:r>
          </a:p>
          <a:p>
            <a:pPr>
              <a:lnSpc>
                <a:spcPct val="110000"/>
              </a:lnSpc>
            </a:pPr>
            <a:r>
              <a:rPr lang="en-US" sz="1600" dirty="0" smtClean="0"/>
              <a:t>“Any entity that wants this /10 for their own projected use wants it for when there is no ARIN /10 available to anyone. Until that point they will continue to make and justify requests just like always. This draft has zero conservation effect. I don’t support it.”</a:t>
            </a:r>
          </a:p>
          <a:p>
            <a:pPr>
              <a:lnSpc>
                <a:spcPct val="110000"/>
              </a:lnSpc>
            </a:pPr>
            <a:r>
              <a:rPr lang="en-US" sz="1600" dirty="0" smtClean="0"/>
              <a:t>“I do think it is completely reasonable to ask some non-trivial number of service providers to come forward and announce  they will use this block if allocated by ARIN.  You can argue about the over-all merits and stewardship of this proposal, but without a reasonable number of service providers announcing they would use this block it would be impossible to defend the stewardship of this proposal in my opinion.”</a:t>
            </a:r>
          </a:p>
          <a:p>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p:cNvSpPr>
            <a:spLocks noGrp="1"/>
          </p:cNvSpPr>
          <p:nvPr>
            <p:ph type="subTitle" idx="1"/>
          </p:nvPr>
        </p:nvSpPr>
        <p:spPr>
          <a:xfrm>
            <a:off x="3417682" y="1905000"/>
            <a:ext cx="5562600" cy="3657600"/>
          </a:xfrm>
        </p:spPr>
        <p:txBody>
          <a:bodyPr>
            <a:normAutofit/>
          </a:bodyPr>
          <a:lstStyle/>
          <a:p>
            <a:endParaRPr lang="en-US" sz="1800" b="1" dirty="0" smtClean="0"/>
          </a:p>
          <a:p>
            <a:r>
              <a:rPr lang="en-US" sz="2800" b="1" dirty="0" smtClean="0"/>
              <a:t>Draft Policy 2011-5</a:t>
            </a:r>
          </a:p>
          <a:p>
            <a:r>
              <a:rPr lang="en-US" sz="2800" dirty="0" smtClean="0"/>
              <a:t>Shared Transition Space for IPv4 Address Extension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nJua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TotalTime>
  <Words>514</Words>
  <Application>Microsoft Office PowerPoint</Application>
  <PresentationFormat>On-screen Show (4:3)</PresentationFormat>
  <Paragraphs>49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SanJuan_template</vt:lpstr>
      <vt:lpstr>Slide 1</vt:lpstr>
      <vt:lpstr>2011-5 - History</vt:lpstr>
      <vt:lpstr>2011-5 – Summary </vt:lpstr>
      <vt:lpstr>2011-5 – Status at other RIRs</vt:lpstr>
      <vt:lpstr>2011-5 – Staff Assessment</vt:lpstr>
      <vt:lpstr>2011-5 – Legal Assessment</vt:lpstr>
      <vt:lpstr>2011-5 – PPML Discussion</vt:lpstr>
      <vt:lpstr>Slide 8</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153</cp:revision>
  <dcterms:created xsi:type="dcterms:W3CDTF">2010-09-30T15:02:47Z</dcterms:created>
  <dcterms:modified xsi:type="dcterms:W3CDTF">2011-04-08T16:51:47Z</dcterms:modified>
</cp:coreProperties>
</file>