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sldIdLst>
    <p:sldId id="261" r:id="rId2"/>
    <p:sldId id="282" r:id="rId3"/>
    <p:sldId id="263" r:id="rId4"/>
    <p:sldId id="277" r:id="rId5"/>
    <p:sldId id="278" r:id="rId6"/>
    <p:sldId id="279" r:id="rId7"/>
    <p:sldId id="280" r:id="rId8"/>
    <p:sldId id="281" r:id="rId9"/>
    <p:sldId id="2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28"/>
    <a:srgbClr val="05183A"/>
    <a:srgbClr val="041A34"/>
    <a:srgbClr val="061129"/>
    <a:srgbClr val="008CB5"/>
    <a:srgbClr val="060F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5460" autoAdjust="0"/>
  </p:normalViewPr>
  <p:slideViewPr>
    <p:cSldViewPr snapToObjects="1">
      <p:cViewPr varScale="1">
        <p:scale>
          <a:sx n="84" d="100"/>
          <a:sy n="84"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137EA-412E-4840-9E94-3881C132D67B}" type="datetimeFigureOut">
              <a:rPr lang="en-US" smtClean="0"/>
              <a:pPr/>
              <a:t>4/8/2011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C002-8CA0-43F7-8648-9615991FCDBB}" type="slidenum">
              <a:rPr lang="en-US" smtClean="0"/>
              <a:pPr/>
              <a:t>‹#›</a:t>
            </a:fld>
            <a:endParaRPr lang="en-US"/>
          </a:p>
        </p:txBody>
      </p:sp>
    </p:spTree>
    <p:extLst>
      <p:ext uri="{BB962C8B-B14F-4D97-AF65-F5344CB8AC3E}">
        <p14:creationId xmlns:p14="http://schemas.microsoft.com/office/powerpoint/2010/main" xmlns="" val="2756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space for NAT proposal</a:t>
            </a:r>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3997" cy="6857997"/>
          </a:xfrm>
          <a:prstGeom prst="rect">
            <a:avLst/>
          </a:prstGeom>
        </p:spPr>
      </p:pic>
      <p:sp>
        <p:nvSpPr>
          <p:cNvPr id="2" name="Title 1"/>
          <p:cNvSpPr>
            <a:spLocks noGrp="1"/>
          </p:cNvSpPr>
          <p:nvPr>
            <p:ph type="ctrTitle"/>
          </p:nvPr>
        </p:nvSpPr>
        <p:spPr>
          <a:xfrm>
            <a:off x="4118114" y="1379481"/>
            <a:ext cx="4878638" cy="243031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118115" y="4006921"/>
            <a:ext cx="4878638" cy="1470602"/>
          </a:xfrm>
        </p:spPr>
        <p:txBody>
          <a:bodyPr/>
          <a:lstStyle>
            <a:lvl1pPr marL="0" indent="0" algn="ctr">
              <a:buNone/>
              <a:defRPr>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05826037Small.psd"/>
          <p:cNvPicPr>
            <a:picLocks noChangeAspect="1"/>
          </p:cNvPicPr>
          <p:nvPr userDrawn="1"/>
        </p:nvPicPr>
        <p:blipFill>
          <a:blip r:embed="rId2">
            <a:alphaModFix amt="38000"/>
          </a:blip>
          <a:stretch>
            <a:fillRect/>
          </a:stretch>
        </p:blipFill>
        <p:spPr>
          <a:xfrm>
            <a:off x="0" y="1"/>
            <a:ext cx="9144000" cy="6871822"/>
          </a:xfrm>
          <a:prstGeom prst="rect">
            <a:avLst/>
          </a:prstGeom>
        </p:spPr>
      </p:pic>
      <p:sp>
        <p:nvSpPr>
          <p:cNvPr id="6" name="Rectangle 5"/>
          <p:cNvSpPr/>
          <p:nvPr userDrawn="1"/>
        </p:nvSpPr>
        <p:spPr>
          <a:xfrm>
            <a:off x="0" y="457200"/>
            <a:ext cx="9144000" cy="2743200"/>
          </a:xfrm>
          <a:prstGeom prst="rect">
            <a:avLst/>
          </a:prstGeom>
          <a:solidFill>
            <a:schemeClr val="tx2">
              <a:lumMod val="60000"/>
              <a:lumOff val="40000"/>
            </a:schemeClr>
          </a:solidFill>
          <a:ln>
            <a:solidFill>
              <a:schemeClr val="accent5">
                <a:lumMod val="60000"/>
                <a:lumOff val="40000"/>
              </a:schemeClr>
            </a:solidFill>
          </a:ln>
          <a:effectLst>
            <a:reflection stA="47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295400"/>
            <a:ext cx="9144000" cy="1754582"/>
          </a:xfrm>
          <a:prstGeom prst="rect">
            <a:avLst/>
          </a:prstGeom>
          <a:solidFill>
            <a:srgbClr val="FFFFFF"/>
          </a:solidFill>
          <a:ln>
            <a:noFill/>
          </a:ln>
          <a:effectLst>
            <a:reflection stA="86000" dist="139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066800" y="5181600"/>
            <a:ext cx="6934200" cy="609600"/>
          </a:xfrm>
        </p:spPr>
        <p:txBody>
          <a:bodyPr>
            <a:noAutofit/>
          </a:bodyPr>
          <a:lstStyle>
            <a:lvl1pPr marL="0" indent="0" algn="ctr">
              <a:buNone/>
              <a:defRPr sz="3600" baseline="0">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Title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oronto_border.wmf"/>
          <p:cNvPicPr>
            <a:picLocks noChangeAspect="1"/>
          </p:cNvPicPr>
          <p:nvPr userDrawn="1"/>
        </p:nvPicPr>
        <p:blipFill>
          <a:blip r:embed="rId3"/>
          <a:stretch>
            <a:fillRect/>
          </a:stretch>
        </p:blipFill>
        <p:spPr>
          <a:xfrm>
            <a:off x="1066800" y="107314"/>
            <a:ext cx="6616700" cy="2942668"/>
          </a:xfrm>
          <a:prstGeom prst="rect">
            <a:avLst/>
          </a:prstGeom>
        </p:spPr>
      </p:pic>
      <p:sp>
        <p:nvSpPr>
          <p:cNvPr id="13" name="Rectangle 12"/>
          <p:cNvSpPr/>
          <p:nvPr userDrawn="1"/>
        </p:nvSpPr>
        <p:spPr>
          <a:xfrm>
            <a:off x="0" y="6705600"/>
            <a:ext cx="9144000" cy="166222"/>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066800" y="3810000"/>
            <a:ext cx="6934200" cy="1085850"/>
          </a:xfrm>
        </p:spPr>
        <p:txBody>
          <a:bodyPr>
            <a:normAutofit/>
          </a:bodyPr>
          <a:lstStyle>
            <a:lvl1pPr algn="ctr">
              <a:defRPr sz="5000" b="1">
                <a:solidFill>
                  <a:srgbClr val="000000"/>
                </a:solidFill>
                <a:latin typeface="Century Gothic"/>
                <a:cs typeface="Century Gothic"/>
              </a:defRPr>
            </a:lvl1pPr>
          </a:lstStyle>
          <a:p>
            <a:r>
              <a:rPr lang="en-US" dirty="0" smtClean="0"/>
              <a:t>Presentation Title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Stock_000005826037Small.psd"/>
          <p:cNvPicPr>
            <a:picLocks noChangeAspect="1"/>
          </p:cNvPicPr>
          <p:nvPr userDrawn="1"/>
        </p:nvPicPr>
        <p:blipFill>
          <a:blip r:embed="rId2">
            <a:alphaModFix amt="31000"/>
          </a:blip>
          <a:stretch>
            <a:fillRect/>
          </a:stretch>
        </p:blipFill>
        <p:spPr>
          <a:xfrm>
            <a:off x="0" y="1"/>
            <a:ext cx="9144000" cy="6871822"/>
          </a:xfrm>
          <a:prstGeom prst="rect">
            <a:avLst/>
          </a:prstGeom>
        </p:spPr>
      </p:pic>
      <p:sp>
        <p:nvSpPr>
          <p:cNvPr id="9" name="Rectangle 8"/>
          <p:cNvSpPr/>
          <p:nvPr userDrawn="1"/>
        </p:nvSpPr>
        <p:spPr>
          <a:xfrm>
            <a:off x="0" y="6705599"/>
            <a:ext cx="9144000" cy="16622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743565"/>
            <a:ext cx="9143999" cy="18042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13747" y="2547838"/>
            <a:ext cx="8763655" cy="50261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3247" y="6538912"/>
            <a:ext cx="2133600" cy="365125"/>
          </a:xfrm>
          <a:prstGeom prst="rect">
            <a:avLst/>
          </a:prstGeom>
        </p:spPr>
        <p:txBody>
          <a:bodyPr/>
          <a:lstStyle>
            <a:lvl1pPr>
              <a:defRPr>
                <a:latin typeface="Century Gothic"/>
                <a:cs typeface="Century Gothic"/>
              </a:defRPr>
            </a:lvl1pPr>
          </a:lstStyle>
          <a:p>
            <a:fld id="{0E60D124-3E8F-0C47-A9AA-7CD9DFCE74E5}" type="datetimeFigureOut">
              <a:rPr lang="en-US" smtClean="0"/>
              <a:pPr/>
              <a:t>4/8/2011</a:t>
            </a:fld>
            <a:endParaRPr lang="en-US"/>
          </a:p>
        </p:txBody>
      </p:sp>
      <p:sp>
        <p:nvSpPr>
          <p:cNvPr id="6" name="Slide Number Placeholder 5"/>
          <p:cNvSpPr>
            <a:spLocks noGrp="1"/>
          </p:cNvSpPr>
          <p:nvPr>
            <p:ph type="sldNum" sz="quarter" idx="12"/>
          </p:nvPr>
        </p:nvSpPr>
        <p:spPr>
          <a:xfrm>
            <a:off x="7292638" y="6538912"/>
            <a:ext cx="2133600" cy="365125"/>
          </a:xfrm>
          <a:prstGeom prst="rect">
            <a:avLst/>
          </a:prstGeom>
        </p:spPr>
        <p:txBody>
          <a:bodyPr/>
          <a:lstStyle>
            <a:lvl1pPr>
              <a:defRPr>
                <a:latin typeface="Century Gothic"/>
                <a:cs typeface="Century Gothic"/>
              </a:defRPr>
            </a:lvl1pPr>
          </a:lstStyle>
          <a:p>
            <a:fld id="{8A2B4DF6-1818-B940-8E30-590D998D27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178534"/>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14400" y="68183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9" y="918648"/>
            <a:ext cx="9143621" cy="159957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628140"/>
            <a:ext cx="4038600" cy="3498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628140"/>
            <a:ext cx="4038600" cy="3498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85325"/>
            <a:ext cx="9143621" cy="159957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884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9637"/>
            <a:ext cx="4040188" cy="32465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74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79637"/>
            <a:ext cx="4041775" cy="32465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18648"/>
            <a:ext cx="9143621" cy="159957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80238"/>
            <a:ext cx="5111750" cy="52459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16125"/>
            <a:ext cx="3008313" cy="4110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8859"/>
            <a:ext cx="9143621" cy="159957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13840"/>
            <a:ext cx="8229600" cy="57642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 y="0"/>
            <a:ext cx="9142854" cy="685714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58" r:id="rId10"/>
    <p:sldLayoutId id="2147483649" r:id="rId11"/>
  </p:sldLayoutIdLst>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7"/>
          <p:cNvSpPr>
            <a:spLocks noGrp="1"/>
          </p:cNvSpPr>
          <p:nvPr>
            <p:ph type="subTitle" idx="1"/>
          </p:nvPr>
        </p:nvSpPr>
        <p:spPr>
          <a:xfrm>
            <a:off x="2590800" y="1371600"/>
            <a:ext cx="6781800" cy="2438400"/>
          </a:xfrm>
        </p:spPr>
        <p:txBody>
          <a:bodyPr>
            <a:normAutofit/>
          </a:bodyPr>
          <a:lstStyle/>
          <a:p>
            <a:pPr>
              <a:lnSpc>
                <a:spcPct val="120000"/>
              </a:lnSpc>
            </a:pPr>
            <a:endParaRPr lang="en-US" sz="1800" b="1" dirty="0" smtClean="0"/>
          </a:p>
          <a:p>
            <a:pPr>
              <a:lnSpc>
                <a:spcPct val="120000"/>
              </a:lnSpc>
            </a:pPr>
            <a:r>
              <a:rPr lang="en-US" sz="3400" b="1" dirty="0" smtClean="0"/>
              <a:t>Draft Policy Preview</a:t>
            </a:r>
          </a:p>
          <a:p>
            <a:pPr>
              <a:lnSpc>
                <a:spcPct val="120000"/>
              </a:lnSpc>
            </a:pPr>
            <a:r>
              <a:rPr lang="en-US" sz="3400" b="1" dirty="0" smtClean="0"/>
              <a:t>ARIN XXVII</a:t>
            </a:r>
            <a:endParaRPr lang="en-US" sz="34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804273"/>
          </a:xfrm>
        </p:spPr>
        <p:txBody>
          <a:bodyPr>
            <a:normAutofit/>
          </a:bodyPr>
          <a:lstStyle/>
          <a:p>
            <a:r>
              <a:rPr lang="en-US" sz="3600" dirty="0" smtClean="0"/>
              <a:t>Draft Policies</a:t>
            </a:r>
            <a:endParaRPr lang="en-US" sz="3600" dirty="0"/>
          </a:p>
        </p:txBody>
      </p:sp>
      <p:sp>
        <p:nvSpPr>
          <p:cNvPr id="3" name="Content Placeholder 2"/>
          <p:cNvSpPr>
            <a:spLocks noGrp="1"/>
          </p:cNvSpPr>
          <p:nvPr>
            <p:ph idx="1"/>
          </p:nvPr>
        </p:nvSpPr>
        <p:spPr>
          <a:xfrm>
            <a:off x="213747" y="1295400"/>
            <a:ext cx="8763655" cy="5026195"/>
          </a:xfrm>
        </p:spPr>
        <p:txBody>
          <a:bodyPr>
            <a:normAutofit/>
          </a:bodyPr>
          <a:lstStyle/>
          <a:p>
            <a:r>
              <a:rPr lang="en-US" sz="2400" dirty="0" smtClean="0"/>
              <a:t>Draft </a:t>
            </a:r>
            <a:r>
              <a:rPr lang="en-US" sz="2400" dirty="0" smtClean="0"/>
              <a:t>Policies on the agenda:</a:t>
            </a:r>
          </a:p>
          <a:p>
            <a:pPr lvl="1"/>
            <a:r>
              <a:rPr lang="en-US" sz="1800" b="0" dirty="0" smtClean="0"/>
              <a:t>ARIN-2011-1</a:t>
            </a:r>
            <a:r>
              <a:rPr lang="en-US" sz="1800" b="0" dirty="0" smtClean="0"/>
              <a:t>: Globally Coordinated Transfer Policy</a:t>
            </a:r>
          </a:p>
          <a:p>
            <a:pPr lvl="1"/>
            <a:r>
              <a:rPr lang="en-US" sz="1800" b="0" dirty="0" smtClean="0"/>
              <a:t>ARIN-2011-2: Protecting Number Resources</a:t>
            </a:r>
          </a:p>
          <a:p>
            <a:pPr lvl="1"/>
            <a:r>
              <a:rPr lang="en-US" sz="1800" b="0" dirty="0" smtClean="0"/>
              <a:t>ARIN-2011-3: Better IPv6 Allocations for ISPs</a:t>
            </a:r>
          </a:p>
          <a:p>
            <a:pPr lvl="1"/>
            <a:r>
              <a:rPr lang="en-US" sz="1800" b="0" dirty="0" smtClean="0"/>
              <a:t>ARIN-2011-4: Reserved Pool for Critical Infrastructure </a:t>
            </a:r>
          </a:p>
          <a:p>
            <a:pPr lvl="1"/>
            <a:r>
              <a:rPr lang="en-US" sz="1800" b="0" dirty="0" smtClean="0"/>
              <a:t>ARIN-2011-5: Shared Transition Space for IPv4 Address Extension </a:t>
            </a:r>
          </a:p>
          <a:p>
            <a:pPr lvl="1"/>
            <a:r>
              <a:rPr lang="en-US" sz="1800" b="0" dirty="0" smtClean="0"/>
              <a:t>ARIN-2011-6</a:t>
            </a:r>
            <a:r>
              <a:rPr lang="en-US" sz="1800" b="0" dirty="0" smtClean="0"/>
              <a:t>: Returned IPv4 </a:t>
            </a:r>
            <a:r>
              <a:rPr lang="en-US" sz="1800" b="0" dirty="0" smtClean="0"/>
              <a:t>Addresses</a:t>
            </a:r>
          </a:p>
          <a:p>
            <a:r>
              <a:rPr lang="en-US" sz="2400" dirty="0" smtClean="0"/>
              <a:t>Text on the web/list and in your Discussion Guide (with summary, policy text, rationale, staff/legal assessment and the Policy Development Process)</a:t>
            </a:r>
          </a:p>
          <a:p>
            <a:r>
              <a:rPr lang="en-US" sz="2400" dirty="0" smtClean="0"/>
              <a:t>ARIN Advisory Council will decide what to do with each draft policy, taking into account the list and meeting discussion</a:t>
            </a:r>
          </a:p>
          <a:p>
            <a:endParaRPr lang="en-US" sz="2200" b="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1624012"/>
            <a:ext cx="7696200" cy="714375"/>
          </a:xfrm>
        </p:spPr>
        <p:txBody>
          <a:bodyPr>
            <a:noAutofit/>
          </a:bodyPr>
          <a:lstStyle/>
          <a:p>
            <a:r>
              <a:rPr lang="en-US" sz="3600" dirty="0" smtClean="0"/>
              <a:t>2011-1 Globally Coordinated </a:t>
            </a:r>
            <a:br>
              <a:rPr lang="en-US" sz="3600" dirty="0" smtClean="0"/>
            </a:br>
            <a:r>
              <a:rPr lang="en-US" sz="3600" dirty="0" smtClean="0"/>
              <a:t>Transfer Policy</a:t>
            </a:r>
            <a:br>
              <a:rPr lang="en-US" sz="3600" dirty="0" smtClean="0"/>
            </a:br>
            <a:r>
              <a:rPr lang="en-US" sz="3600" dirty="0" smtClean="0"/>
              <a:t/>
            </a:r>
            <a:br>
              <a:rPr lang="en-US" sz="3600" dirty="0" smtClean="0"/>
            </a:br>
            <a:endParaRPr lang="en-US" sz="3600" dirty="0"/>
          </a:p>
        </p:txBody>
      </p:sp>
      <p:sp>
        <p:nvSpPr>
          <p:cNvPr id="8" name="Text Placeholder 7"/>
          <p:cNvSpPr>
            <a:spLocks noGrp="1"/>
          </p:cNvSpPr>
          <p:nvPr>
            <p:ph type="body" idx="4294967295"/>
          </p:nvPr>
        </p:nvSpPr>
        <p:spPr>
          <a:xfrm>
            <a:off x="304800" y="2338387"/>
            <a:ext cx="8839200" cy="4976812"/>
          </a:xfrm>
        </p:spPr>
        <p:txBody>
          <a:bodyPr>
            <a:normAutofit/>
          </a:bodyPr>
          <a:lstStyle/>
          <a:p>
            <a:pPr>
              <a:lnSpc>
                <a:spcPct val="120000"/>
              </a:lnSpc>
              <a:buNone/>
            </a:pPr>
            <a:r>
              <a:rPr lang="en-US" sz="2400" dirty="0" smtClean="0"/>
              <a:t>This proposal would allow a registrant of IPv4 addresses from one RIR to transfer those resources to a registrant (or future registrant) of another RIR as long as both RIRs agree to the transfer, and apply compatible, needs-based policies in accordance with the stewardship principles expressed in RFC 2050. </a:t>
            </a:r>
            <a:endParaRPr lang="en-US" sz="1800" b="0" dirty="0" smtClean="0">
              <a:latin typeface="Century Gothic" pitchFamily="-109" charset="0"/>
              <a:ea typeface="ＭＳ Ｐゴシック" pitchFamily="-109"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1371600"/>
            <a:ext cx="7696200" cy="714375"/>
          </a:xfrm>
        </p:spPr>
        <p:txBody>
          <a:bodyPr>
            <a:noAutofit/>
          </a:bodyPr>
          <a:lstStyle/>
          <a:p>
            <a:r>
              <a:rPr lang="en-US" sz="3600" dirty="0" smtClean="0"/>
              <a:t>2011-2 </a:t>
            </a:r>
            <a:r>
              <a:rPr lang="en-US" sz="3600" dirty="0" smtClean="0"/>
              <a:t>Protecting Number Resources</a:t>
            </a:r>
            <a:br>
              <a:rPr lang="en-US" sz="3600" dirty="0" smtClean="0"/>
            </a:br>
            <a:r>
              <a:rPr lang="en-US" sz="3600" dirty="0" smtClean="0"/>
              <a:t/>
            </a:r>
            <a:br>
              <a:rPr lang="en-US" sz="3600" dirty="0" smtClean="0"/>
            </a:br>
            <a:endParaRPr lang="en-US" sz="3600" dirty="0"/>
          </a:p>
        </p:txBody>
      </p:sp>
      <p:sp>
        <p:nvSpPr>
          <p:cNvPr id="8" name="Text Placeholder 7"/>
          <p:cNvSpPr>
            <a:spLocks noGrp="1"/>
          </p:cNvSpPr>
          <p:nvPr>
            <p:ph type="body" idx="4294967295"/>
          </p:nvPr>
        </p:nvSpPr>
        <p:spPr>
          <a:xfrm>
            <a:off x="304800" y="2085975"/>
            <a:ext cx="8534400" cy="4976812"/>
          </a:xfrm>
        </p:spPr>
        <p:txBody>
          <a:bodyPr>
            <a:normAutofit/>
          </a:bodyPr>
          <a:lstStyle/>
          <a:p>
            <a:pPr>
              <a:lnSpc>
                <a:spcPct val="120000"/>
              </a:lnSpc>
              <a:buNone/>
            </a:pPr>
            <a:r>
              <a:rPr lang="en-US" sz="2400" dirty="0" smtClean="0"/>
              <a:t>	This policy directs ARIN to pro-actively identify and research abandoned, unused, or fraudulently obtained number resources for the purposes of trying to reclaim them when appropriate. It would require staff to report on the activities associated with this policy (without improperly disclosing details of individual matters) during ARIN’s Public Policy meetings.  </a:t>
            </a:r>
            <a:endParaRPr lang="en-US" sz="1800" b="0" dirty="0" smtClean="0">
              <a:latin typeface="Century Gothic" pitchFamily="-109" charset="0"/>
              <a:ea typeface="ＭＳ Ｐゴシック" pitchFamily="-10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1371600"/>
            <a:ext cx="7696200" cy="714375"/>
          </a:xfrm>
        </p:spPr>
        <p:txBody>
          <a:bodyPr>
            <a:noAutofit/>
          </a:bodyPr>
          <a:lstStyle/>
          <a:p>
            <a:r>
              <a:rPr lang="en-US" sz="3600" dirty="0" smtClean="0"/>
              <a:t>2011-3 </a:t>
            </a:r>
            <a:r>
              <a:rPr lang="en-US" sz="3600" dirty="0" smtClean="0"/>
              <a:t>Better IPv6 Allocations for ISPs</a:t>
            </a:r>
            <a:br>
              <a:rPr lang="en-US" sz="3600" dirty="0" smtClean="0"/>
            </a:br>
            <a:endParaRPr lang="en-US" sz="3600" dirty="0"/>
          </a:p>
        </p:txBody>
      </p:sp>
      <p:sp>
        <p:nvSpPr>
          <p:cNvPr id="8" name="Text Placeholder 7"/>
          <p:cNvSpPr>
            <a:spLocks noGrp="1"/>
          </p:cNvSpPr>
          <p:nvPr>
            <p:ph type="body" idx="4294967295"/>
          </p:nvPr>
        </p:nvSpPr>
        <p:spPr>
          <a:xfrm>
            <a:off x="304800" y="2085975"/>
            <a:ext cx="8839200" cy="4976812"/>
          </a:xfrm>
        </p:spPr>
        <p:txBody>
          <a:bodyPr>
            <a:normAutofit/>
          </a:bodyPr>
          <a:lstStyle/>
          <a:p>
            <a:pPr>
              <a:lnSpc>
                <a:spcPct val="120000"/>
              </a:lnSpc>
              <a:buNone/>
            </a:pPr>
            <a:r>
              <a:rPr lang="en-US" sz="2400" dirty="0" smtClean="0"/>
              <a:t>This proposal would change IPv6 allocation policy.</a:t>
            </a:r>
          </a:p>
          <a:p>
            <a:pPr>
              <a:lnSpc>
                <a:spcPct val="120000"/>
              </a:lnSpc>
            </a:pPr>
            <a:r>
              <a:rPr lang="en-US" sz="2400" dirty="0" smtClean="0"/>
              <a:t>ISPs would be able to request larger blocks of address space (on nibble boundaries).</a:t>
            </a:r>
          </a:p>
          <a:p>
            <a:pPr>
              <a:lnSpc>
                <a:spcPct val="120000"/>
              </a:lnSpc>
            </a:pPr>
            <a:r>
              <a:rPr lang="en-US" sz="2400" dirty="0" smtClean="0"/>
              <a:t>ISP customers of ISPs would be able to use this same policy for their requests.</a:t>
            </a:r>
          </a:p>
          <a:p>
            <a:pPr>
              <a:lnSpc>
                <a:spcPct val="120000"/>
              </a:lnSpc>
            </a:pPr>
            <a:r>
              <a:rPr lang="en-US" sz="2400" b="0" dirty="0" smtClean="0">
                <a:latin typeface="Century Gothic" pitchFamily="-109" charset="0"/>
                <a:ea typeface="ＭＳ Ｐゴシック" pitchFamily="-109" charset="-128"/>
              </a:rPr>
              <a:t>Additional allocations at 75% utilization.</a:t>
            </a:r>
          </a:p>
          <a:p>
            <a:pPr>
              <a:lnSpc>
                <a:spcPct val="120000"/>
              </a:lnSpc>
            </a:pPr>
            <a:r>
              <a:rPr lang="en-US" sz="2400" dirty="0" smtClean="0">
                <a:latin typeface="Century Gothic" pitchFamily="-109" charset="0"/>
                <a:ea typeface="ＭＳ Ｐゴシック" pitchFamily="-109" charset="-128"/>
              </a:rPr>
              <a:t>Minimum allocation lowered from /32 to /36.</a:t>
            </a:r>
            <a:endParaRPr lang="en-US" sz="1800" b="0" dirty="0" smtClean="0">
              <a:latin typeface="Century Gothic" pitchFamily="-109" charset="0"/>
              <a:ea typeface="ＭＳ Ｐゴシック" pitchFamily="-10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1371600"/>
            <a:ext cx="7696200" cy="714375"/>
          </a:xfrm>
        </p:spPr>
        <p:txBody>
          <a:bodyPr>
            <a:noAutofit/>
          </a:bodyPr>
          <a:lstStyle/>
          <a:p>
            <a:r>
              <a:rPr lang="en-US" sz="3600" dirty="0" smtClean="0"/>
              <a:t>2011-4 </a:t>
            </a:r>
            <a:r>
              <a:rPr lang="en-US" sz="3600" dirty="0" smtClean="0"/>
              <a:t>Reserved Pool for Critical Infrastructure </a:t>
            </a:r>
            <a:br>
              <a:rPr lang="en-US" sz="3600" dirty="0" smtClean="0"/>
            </a:br>
            <a:endParaRPr lang="en-US" sz="3600" dirty="0"/>
          </a:p>
        </p:txBody>
      </p:sp>
      <p:sp>
        <p:nvSpPr>
          <p:cNvPr id="8" name="Text Placeholder 7"/>
          <p:cNvSpPr>
            <a:spLocks noGrp="1"/>
          </p:cNvSpPr>
          <p:nvPr>
            <p:ph type="body" idx="4294967295"/>
          </p:nvPr>
        </p:nvSpPr>
        <p:spPr>
          <a:xfrm>
            <a:off x="304800" y="2286000"/>
            <a:ext cx="8153400" cy="4976812"/>
          </a:xfrm>
        </p:spPr>
        <p:txBody>
          <a:bodyPr>
            <a:normAutofit/>
          </a:bodyPr>
          <a:lstStyle/>
          <a:p>
            <a:pPr>
              <a:lnSpc>
                <a:spcPct val="120000"/>
              </a:lnSpc>
              <a:buNone/>
            </a:pPr>
            <a:r>
              <a:rPr lang="en-US" sz="2400" dirty="0" smtClean="0"/>
              <a:t>	This </a:t>
            </a:r>
            <a:r>
              <a:rPr lang="en-US" sz="2400" dirty="0" smtClean="0"/>
              <a:t>policy would reserve a /16 equivalent for </a:t>
            </a:r>
            <a:r>
              <a:rPr lang="en-US" sz="2400" dirty="0" smtClean="0"/>
              <a:t>issuing under </a:t>
            </a:r>
            <a:r>
              <a:rPr lang="en-US" sz="2400" dirty="0" smtClean="0"/>
              <a:t>the IPv4 micro-allocations for critical infrastructure policy (NRPM 4.4). If any of the reserved addresses are unused 36 months after implementation, ARIN may use the addresses for other purposes. </a:t>
            </a:r>
            <a:endParaRPr lang="en-US" sz="1800" b="0" dirty="0" smtClean="0">
              <a:latin typeface="Century Gothic" pitchFamily="-109" charset="0"/>
              <a:ea typeface="ＭＳ Ｐゴシック" pitchFamily="-10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1219200"/>
            <a:ext cx="7696200" cy="714375"/>
          </a:xfrm>
        </p:spPr>
        <p:txBody>
          <a:bodyPr>
            <a:noAutofit/>
          </a:bodyPr>
          <a:lstStyle/>
          <a:p>
            <a:r>
              <a:rPr lang="en-US" sz="3600" dirty="0" smtClean="0"/>
              <a:t>2011-5 </a:t>
            </a:r>
            <a:r>
              <a:rPr lang="en-US" sz="3600" dirty="0" smtClean="0"/>
              <a:t>Shared Transition Space for IPv4 Address Extension</a:t>
            </a:r>
            <a:br>
              <a:rPr lang="en-US" sz="3600" dirty="0" smtClean="0"/>
            </a:br>
            <a:endParaRPr lang="en-US" sz="3600" dirty="0"/>
          </a:p>
        </p:txBody>
      </p:sp>
      <p:sp>
        <p:nvSpPr>
          <p:cNvPr id="8" name="Text Placeholder 7"/>
          <p:cNvSpPr>
            <a:spLocks noGrp="1"/>
          </p:cNvSpPr>
          <p:nvPr>
            <p:ph type="body" idx="4294967295"/>
          </p:nvPr>
        </p:nvSpPr>
        <p:spPr>
          <a:xfrm>
            <a:off x="304800" y="2667000"/>
            <a:ext cx="8839200" cy="4976812"/>
          </a:xfrm>
        </p:spPr>
        <p:txBody>
          <a:bodyPr>
            <a:normAutofit/>
          </a:bodyPr>
          <a:lstStyle/>
          <a:p>
            <a:pPr>
              <a:lnSpc>
                <a:spcPct val="120000"/>
              </a:lnSpc>
              <a:buNone/>
            </a:pPr>
            <a:r>
              <a:rPr lang="en-US" sz="2400" dirty="0" smtClean="0"/>
              <a:t>This proposal would reserve a /10 in ARIN's </a:t>
            </a:r>
            <a:r>
              <a:rPr lang="en-US" sz="2400" dirty="0" err="1" smtClean="0"/>
              <a:t>Whois</a:t>
            </a:r>
            <a:r>
              <a:rPr lang="en-US" sz="2400" dirty="0" smtClean="0"/>
              <a:t> similar to blocks reserved by RFCs1918 and 3068. </a:t>
            </a:r>
          </a:p>
          <a:p>
            <a:pPr lvl="1">
              <a:lnSpc>
                <a:spcPct val="120000"/>
              </a:lnSpc>
            </a:pPr>
            <a:r>
              <a:rPr lang="en-US" sz="2000" b="0" dirty="0" smtClean="0"/>
              <a:t>The block is to be shared by anyone who wishes to use it, with no further registration actions required by ARIN. </a:t>
            </a:r>
          </a:p>
          <a:p>
            <a:pPr lvl="1">
              <a:lnSpc>
                <a:spcPct val="120000"/>
              </a:lnSpc>
            </a:pPr>
            <a:r>
              <a:rPr lang="en-US" sz="2000" b="0" dirty="0" smtClean="0"/>
              <a:t>The space is not to be routed on the public Internet.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1166813"/>
            <a:ext cx="7696200" cy="714375"/>
          </a:xfrm>
        </p:spPr>
        <p:txBody>
          <a:bodyPr>
            <a:noAutofit/>
          </a:bodyPr>
          <a:lstStyle/>
          <a:p>
            <a:r>
              <a:rPr lang="en-US" sz="3600" dirty="0" smtClean="0"/>
              <a:t>2011-6 </a:t>
            </a:r>
            <a:r>
              <a:rPr lang="en-US" sz="3600" dirty="0" smtClean="0"/>
              <a:t>Returned IPv4 Addresses</a:t>
            </a:r>
            <a:br>
              <a:rPr lang="en-US" sz="3600" dirty="0" smtClean="0"/>
            </a:br>
            <a:endParaRPr lang="en-US" sz="3600" dirty="0"/>
          </a:p>
        </p:txBody>
      </p:sp>
      <p:sp>
        <p:nvSpPr>
          <p:cNvPr id="8" name="Text Placeholder 7"/>
          <p:cNvSpPr>
            <a:spLocks noGrp="1"/>
          </p:cNvSpPr>
          <p:nvPr>
            <p:ph type="body" idx="4294967295"/>
          </p:nvPr>
        </p:nvSpPr>
        <p:spPr>
          <a:xfrm>
            <a:off x="304800" y="1881188"/>
            <a:ext cx="8839200" cy="4976812"/>
          </a:xfrm>
        </p:spPr>
        <p:txBody>
          <a:bodyPr>
            <a:normAutofit/>
          </a:bodyPr>
          <a:lstStyle/>
          <a:p>
            <a:pPr>
              <a:lnSpc>
                <a:spcPct val="120000"/>
              </a:lnSpc>
              <a:buNone/>
            </a:pPr>
            <a:r>
              <a:rPr lang="en-US" sz="2400" dirty="0" smtClean="0"/>
              <a:t>	This </a:t>
            </a:r>
            <a:r>
              <a:rPr lang="en-US" sz="2400" dirty="0" smtClean="0"/>
              <a:t>policy proposal would require ARIN to retain any address space that is or has been returned, revoked or recovered for redistribution to customers within the ARIN region, except where otherwise directed by policy. </a:t>
            </a:r>
            <a:endParaRPr lang="en-US" sz="1800" b="0" dirty="0" smtClean="0">
              <a:latin typeface="Century Gothic" pitchFamily="-109" charset="0"/>
              <a:ea typeface="ＭＳ Ｐゴシック" pitchFamily="-109"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7"/>
          <p:cNvSpPr>
            <a:spLocks noGrp="1"/>
          </p:cNvSpPr>
          <p:nvPr>
            <p:ph type="subTitle" idx="1"/>
          </p:nvPr>
        </p:nvSpPr>
        <p:spPr>
          <a:xfrm>
            <a:off x="3417682" y="1905000"/>
            <a:ext cx="5562600" cy="3657600"/>
          </a:xfrm>
        </p:spPr>
        <p:txBody>
          <a:bodyPr>
            <a:normAutofit/>
          </a:bodyPr>
          <a:lstStyle/>
          <a:p>
            <a:endParaRPr lang="en-US" sz="1800" b="1" dirty="0" smtClean="0"/>
          </a:p>
          <a:p>
            <a:r>
              <a:rPr lang="en-US" sz="4800" b="1" dirty="0" smtClean="0"/>
              <a:t>Thank you</a:t>
            </a:r>
            <a:endParaRPr lang="en-US" sz="4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nJua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TotalTime>
  <Words>311</Words>
  <Application>Microsoft Office PowerPoint</Application>
  <PresentationFormat>On-screen Show (4:3)</PresentationFormat>
  <Paragraphs>43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SanJuan_template</vt:lpstr>
      <vt:lpstr>Slide 1</vt:lpstr>
      <vt:lpstr>Draft Policies</vt:lpstr>
      <vt:lpstr>2011-1 Globally Coordinated  Transfer Policy  </vt:lpstr>
      <vt:lpstr>2011-2 Protecting Number Resources  </vt:lpstr>
      <vt:lpstr>2011-3 Better IPv6 Allocations for ISPs </vt:lpstr>
      <vt:lpstr>2011-4 Reserved Pool for Critical Infrastructure  </vt:lpstr>
      <vt:lpstr>2011-5 Shared Transition Space for IPv4 Address Extension </vt:lpstr>
      <vt:lpstr>2011-6 Returned IPv4 Addresses </vt:lpstr>
      <vt:lpstr>Slide 9</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Einar Bohlin</cp:lastModifiedBy>
  <cp:revision>153</cp:revision>
  <dcterms:created xsi:type="dcterms:W3CDTF">2010-09-30T15:02:47Z</dcterms:created>
  <dcterms:modified xsi:type="dcterms:W3CDTF">2011-04-08T17:09:48Z</dcterms:modified>
</cp:coreProperties>
</file>