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1"/>
  </p:notesMasterIdLst>
  <p:sldIdLst>
    <p:sldId id="661" r:id="rId2"/>
    <p:sldId id="959" r:id="rId3"/>
    <p:sldId id="922" r:id="rId4"/>
    <p:sldId id="784" r:id="rId5"/>
    <p:sldId id="785" r:id="rId6"/>
    <p:sldId id="919" r:id="rId7"/>
    <p:sldId id="923" r:id="rId8"/>
    <p:sldId id="279" r:id="rId9"/>
    <p:sldId id="280" r:id="rId10"/>
    <p:sldId id="958" r:id="rId11"/>
    <p:sldId id="732" r:id="rId12"/>
    <p:sldId id="731" r:id="rId13"/>
    <p:sldId id="955" r:id="rId14"/>
    <p:sldId id="733" r:id="rId15"/>
    <p:sldId id="735" r:id="rId16"/>
    <p:sldId id="953" r:id="rId17"/>
    <p:sldId id="957" r:id="rId18"/>
    <p:sldId id="691" r:id="rId19"/>
    <p:sldId id="95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83A"/>
    <a:srgbClr val="FF3399"/>
    <a:srgbClr val="0099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8FE629F-9B0E-4E77-B197-1ED38148696B}" type="datetime1">
              <a:rPr lang="en-US"/>
              <a:pPr>
                <a:defRPr/>
              </a:pPr>
              <a:t>4/9/2011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9D19DC6-1706-44C2-9BB4-7324102B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Mention the 2002 formation of LACNIC out of the ARIN region and</a:t>
            </a:r>
          </a:p>
          <a:p>
            <a:r>
              <a:rPr lang="en-US" smtClean="0">
                <a:ea typeface="ＭＳ Ｐゴシック" charset="-128"/>
              </a:rPr>
              <a:t>AfriNIC in 2005 which evolved from the RIPE NCC and ARIN , ARIN formerly included sub-Saharan Africa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825A5B-F53F-4FED-A2AF-A7250379AAA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84C-0D2E-41B7-9621-9A803D649C6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98582-7E5F-4CA3-B5F8-9EBB323B4C43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486A19-FE39-4E3F-936F-8A38CF4573BD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B81F2-BC1E-4FED-9899-E683028E9CCB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1E0F0-2934-484F-B6CF-CBB9B96805ED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A2B647-498A-44B4-A39E-0538043F11FF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1EB93-85C5-4900-97AD-4F00FD6888EC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005B9-FDDC-453F-B72D-9CA4957906DD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E2263-DBD2-4BE9-94A3-06A61F1BAB81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934200" cy="1162050"/>
          </a:xfrm>
        </p:spPr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rgbClr val="05183A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b="0" i="0">
                <a:latin typeface="Century Gothic"/>
                <a:cs typeface="Century Gothic"/>
              </a:defRPr>
            </a:lvl1pPr>
            <a:lvl2pPr algn="l">
              <a:defRPr b="0" i="0">
                <a:latin typeface="Century Gothic"/>
                <a:cs typeface="Century Gothic"/>
              </a:defRPr>
            </a:lvl2pPr>
            <a:lvl3pPr algn="l">
              <a:defRPr b="0" i="0">
                <a:latin typeface="Century Gothic"/>
                <a:cs typeface="Century Gothic"/>
              </a:defRPr>
            </a:lvl3pPr>
            <a:lvl4pPr algn="l">
              <a:defRPr b="0" i="0">
                <a:latin typeface="Century Gothic"/>
                <a:cs typeface="Century Gothic"/>
              </a:defRPr>
            </a:lvl4pPr>
            <a:lvl5pPr algn="l"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-108" charset="0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381000" y="3962400"/>
            <a:ext cx="8305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600" b="1">
                <a:solidFill>
                  <a:srgbClr val="05183A"/>
                </a:solidFill>
                <a:latin typeface="Century Gothic" pitchFamily="34" charset="0"/>
              </a:rPr>
              <a:t>Introduction to ARIN and </a:t>
            </a:r>
          </a:p>
          <a:p>
            <a:pPr algn="ctr">
              <a:lnSpc>
                <a:spcPct val="90000"/>
              </a:lnSpc>
            </a:pPr>
            <a:r>
              <a:rPr lang="en-US" sz="4600" b="1">
                <a:solidFill>
                  <a:srgbClr val="05183A"/>
                </a:solidFill>
                <a:latin typeface="Century Gothic" pitchFamily="34" charset="0"/>
              </a:rPr>
              <a:t>the Internet Registry System</a:t>
            </a:r>
            <a:endParaRPr lang="en-US" sz="5600" b="1">
              <a:solidFill>
                <a:srgbClr val="05183A"/>
              </a:solidFill>
              <a:latin typeface="Century Gothic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5667375"/>
            <a:ext cx="7696200" cy="1588"/>
          </a:xfrm>
          <a:prstGeom prst="line">
            <a:avLst/>
          </a:prstGeom>
          <a:ln w="31750" cap="flat" cmpd="sng" algn="ctr">
            <a:solidFill>
              <a:srgbClr val="05183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7978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267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Organizational Chart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001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Directory Services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Registration transaction information (Whois)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Record maintenance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Routing information (Internet Routing Registry)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Registration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25475" y="1524000"/>
            <a:ext cx="5165725" cy="3886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Coordination &amp; management of Internet number resources</a:t>
            </a:r>
          </a:p>
          <a:p>
            <a:pPr eaLnBrk="1" hangingPunct="1"/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Internet number resource transfers</a:t>
            </a:r>
          </a:p>
        </p:txBody>
      </p:sp>
      <p:pic>
        <p:nvPicPr>
          <p:cNvPr id="17412" name="Picture 6" descr="MCj02500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032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  <a:ea typeface="ＭＳ Ｐゴシック" charset="-128"/>
              </a:rPr>
              <a:t>Technical Services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57200" y="1417638"/>
            <a:ext cx="8458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ARIN Whois/RWhois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ARIN Online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Internet Routing Registry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Reverse DNS Services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All public services also available over IPv6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IT support for organization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Emerging Technologies: </a:t>
            </a:r>
            <a:r>
              <a:rPr lang="en-US" sz="2000">
                <a:latin typeface="Century Gothic" pitchFamily="34" charset="0"/>
              </a:rPr>
              <a:t>DNSSEC, RPKI, Whois-RWS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latin typeface="Century Gothic" pitchFamily="34" charset="0"/>
              </a:rPr>
              <a:t> Community Software Project Repository   </a:t>
            </a:r>
            <a:br>
              <a:rPr lang="en-US" sz="2800">
                <a:latin typeface="Century Gothic" pitchFamily="34" charset="0"/>
              </a:rPr>
            </a:br>
            <a:endParaRPr lang="en-US" sz="2800">
              <a:latin typeface="Century Gothic" pitchFamily="34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914400"/>
            <a:ext cx="26114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Organization Services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752600"/>
            <a:ext cx="8001000" cy="3886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Public Policy &amp; Members Meetings</a:t>
            </a:r>
          </a:p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Information publication and dissemination</a:t>
            </a:r>
          </a:p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Executive Board Elections</a:t>
            </a:r>
          </a:p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Education &amp; Outreach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5800" y="38862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0" algn="l"/>
                <a:tab pos="515938" algn="l"/>
              </a:tabLst>
              <a:defRPr/>
            </a:pPr>
            <a:endParaRPr lang="en-US" sz="3200" dirty="0">
              <a:latin typeface="Century Gothic" pitchFamily="34" charset="0"/>
              <a:ea typeface="+mn-ea"/>
              <a:cs typeface="Arial" charset="0"/>
            </a:endParaRPr>
          </a:p>
          <a:p>
            <a:pPr marL="515938" indent="-515938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buFont typeface="Wingdings 2" pitchFamily="-106" charset="2"/>
              <a:buChar char=""/>
              <a:tabLst>
                <a:tab pos="0" algn="l"/>
                <a:tab pos="515938" algn="l"/>
              </a:tabLst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Policy Development Services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714500"/>
            <a:ext cx="8001000" cy="38862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Manage the Policy Development Process</a:t>
            </a:r>
          </a:p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Maintain email discussion lists</a:t>
            </a:r>
          </a:p>
          <a:p>
            <a:pPr eaLnBrk="1" hangingPunct="1">
              <a:spcAft>
                <a:spcPts val="2400"/>
              </a:spcAft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Publish policy documents</a:t>
            </a:r>
          </a:p>
          <a:p>
            <a:pPr eaLnBrk="1" hangingPunct="1">
              <a:spcAft>
                <a:spcPts val="2400"/>
              </a:spcAft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eaLnBrk="1" hangingPunct="1">
              <a:spcAft>
                <a:spcPts val="2400"/>
              </a:spcAft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667000" y="36576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FFCC00"/>
              </a:buClr>
              <a:buSzPct val="75000"/>
              <a:tabLst>
                <a:tab pos="914400" algn="l"/>
                <a:tab pos="1255713" algn="l"/>
                <a:tab pos="1652588" algn="l"/>
                <a:tab pos="2060575" algn="l"/>
              </a:tabLst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5183A"/>
                </a:solidFill>
                <a:latin typeface="Century Gothic" pitchFamily="34" charset="0"/>
              </a:rPr>
              <a:t>What</a:t>
            </a:r>
            <a:r>
              <a:rPr lang="en-US" altLang="en-US" sz="4400" b="1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>
                <a:solidFill>
                  <a:srgbClr val="05183A"/>
                </a:solidFill>
                <a:latin typeface="Century Gothic" pitchFamily="34" charset="0"/>
              </a:rPr>
              <a:t>s Ahead in San Juan</a:t>
            </a:r>
            <a:endParaRPr lang="en-US" sz="4400" b="1">
              <a:solidFill>
                <a:srgbClr val="05183A"/>
              </a:solidFill>
              <a:latin typeface="Century Gothic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04800" y="1227138"/>
            <a:ext cx="8153400" cy="6340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>
                <a:latin typeface="Century Gothic" pitchFamily="34" charset="0"/>
              </a:rPr>
              <a:t>This afternoon and evening:</a:t>
            </a:r>
            <a:endParaRPr lang="en-US" sz="2000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rgbClr val="05183A"/>
                </a:solidFill>
                <a:latin typeface="Century Gothic" pitchFamily="34" charset="0"/>
              </a:rPr>
              <a:t>ARIN "Get Automated!" Tutorials,  3:30 – 5:00 PM (here)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rgbClr val="05183A"/>
                </a:solidFill>
                <a:latin typeface="Century Gothic" pitchFamily="34" charset="0"/>
              </a:rPr>
              <a:t>	Tutorial I: Take a Tour of the New Registration Services System</a:t>
            </a:r>
            <a:br>
              <a:rPr lang="en-US" sz="2000">
                <a:solidFill>
                  <a:srgbClr val="05183A"/>
                </a:solidFill>
                <a:latin typeface="Century Gothic" pitchFamily="34" charset="0"/>
              </a:rPr>
            </a:br>
            <a:r>
              <a:rPr lang="en-US" sz="2000">
                <a:solidFill>
                  <a:srgbClr val="05183A"/>
                </a:solidFill>
                <a:latin typeface="Century Gothic" pitchFamily="34" charset="0"/>
              </a:rPr>
              <a:t>	Tutorial II: ARIN's RESTful Provisioning Interface</a:t>
            </a:r>
          </a:p>
          <a:p>
            <a:pPr>
              <a:spcAft>
                <a:spcPts val="1800"/>
              </a:spcAft>
            </a:pPr>
            <a:r>
              <a:rPr lang="en-US" sz="2000">
                <a:latin typeface="Century Gothic" pitchFamily="34" charset="0"/>
              </a:rPr>
              <a:t>Foosball Tournament, 6:00 - 9:00 PM in Las Oalas Ballroom</a:t>
            </a:r>
          </a:p>
          <a:p>
            <a:pPr>
              <a:spcAft>
                <a:spcPts val="1800"/>
              </a:spcAft>
            </a:pPr>
            <a:r>
              <a:rPr lang="en-US" sz="2000" b="1">
                <a:latin typeface="Century Gothic" pitchFamily="34" charset="0"/>
              </a:rPr>
              <a:t>Monday:  </a:t>
            </a:r>
            <a:r>
              <a:rPr lang="en-US" sz="2000">
                <a:latin typeface="Century Gothic" pitchFamily="34" charset="0"/>
              </a:rPr>
              <a:t>ARIN Public Policy Meeting, 9:00 AM – 5:00 PM</a:t>
            </a:r>
          </a:p>
          <a:p>
            <a:pPr>
              <a:spcAft>
                <a:spcPts val="1800"/>
              </a:spcAft>
            </a:pPr>
            <a:r>
              <a:rPr lang="en-US" sz="2000">
                <a:latin typeface="Century Gothic" pitchFamily="34" charset="0"/>
              </a:rPr>
              <a:t>ARIN Social at </a:t>
            </a:r>
            <a:r>
              <a:rPr lang="en-US" sz="2000" b="1">
                <a:solidFill>
                  <a:srgbClr val="00B050"/>
                </a:solidFill>
                <a:latin typeface="Century Gothic" pitchFamily="34" charset="0"/>
              </a:rPr>
              <a:t>THE LATIN R</a:t>
            </a:r>
            <a:r>
              <a:rPr lang="en-US" sz="2000" b="1">
                <a:solidFill>
                  <a:srgbClr val="FF3399"/>
                </a:solidFill>
                <a:latin typeface="Century Gothic" pitchFamily="34" charset="0"/>
              </a:rPr>
              <a:t>OO</a:t>
            </a:r>
            <a:r>
              <a:rPr lang="en-US" sz="2000" b="1">
                <a:solidFill>
                  <a:srgbClr val="00B050"/>
                </a:solidFill>
                <a:latin typeface="Century Gothic" pitchFamily="34" charset="0"/>
              </a:rPr>
              <a:t>TS</a:t>
            </a:r>
            <a:r>
              <a:rPr lang="en-US" sz="2000">
                <a:latin typeface="Century Gothic" pitchFamily="34" charset="0"/>
              </a:rPr>
              <a:t>, 6:30 -10:30 PM</a:t>
            </a:r>
          </a:p>
          <a:p>
            <a:pPr>
              <a:spcAft>
                <a:spcPts val="1800"/>
              </a:spcAft>
            </a:pPr>
            <a:r>
              <a:rPr lang="en-US" sz="2000" b="1">
                <a:latin typeface="Century Gothic" pitchFamily="34" charset="0"/>
              </a:rPr>
              <a:t>Tuesday:   </a:t>
            </a:r>
            <a:r>
              <a:rPr lang="en-US" sz="2000">
                <a:latin typeface="Century Gothic" pitchFamily="34" charset="0"/>
              </a:rPr>
              <a:t>ARIN Public Policy Meeting, 9:00 AM - 5:30 PM </a:t>
            </a:r>
          </a:p>
          <a:p>
            <a:pPr>
              <a:spcAft>
                <a:spcPts val="1800"/>
              </a:spcAft>
            </a:pPr>
            <a:r>
              <a:rPr lang="en-US" sz="2000" b="1">
                <a:latin typeface="Century Gothic" pitchFamily="34" charset="0"/>
              </a:rPr>
              <a:t>Wednesday:  </a:t>
            </a:r>
            <a:r>
              <a:rPr lang="en-US" sz="2000">
                <a:latin typeface="Century Gothic" pitchFamily="34" charset="0"/>
              </a:rPr>
              <a:t>ARIN Members Meeting (open to all),</a:t>
            </a:r>
          </a:p>
          <a:p>
            <a:pPr>
              <a:spcAft>
                <a:spcPts val="1800"/>
              </a:spcAft>
            </a:pPr>
            <a:r>
              <a:rPr lang="en-US" sz="2000">
                <a:latin typeface="Century Gothic" pitchFamily="34" charset="0"/>
              </a:rPr>
              <a:t>9:00 AM – Noon</a:t>
            </a:r>
          </a:p>
          <a:p>
            <a:pPr>
              <a:spcAft>
                <a:spcPts val="1800"/>
              </a:spcAft>
            </a:pPr>
            <a:endParaRPr lang="en-US" sz="2800" b="1">
              <a:latin typeface="Century Gothic" pitchFamily="34" charset="0"/>
            </a:endParaRPr>
          </a:p>
          <a:p>
            <a:pPr>
              <a:spcAft>
                <a:spcPts val="1800"/>
              </a:spcAft>
            </a:pPr>
            <a:endParaRPr lang="en-US" sz="2800" b="1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92125" y="40386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entury Gothic" pitchFamily="34" charset="0"/>
              </a:rPr>
              <a:t>Tonight,  6-9 PM</a:t>
            </a:r>
          </a:p>
          <a:p>
            <a:pPr algn="ctr"/>
            <a:r>
              <a:rPr lang="en-US" sz="2000" b="1">
                <a:latin typeface="Century Gothic" pitchFamily="34" charset="0"/>
              </a:rPr>
              <a:t>Las Oslas Ballroom 2</a:t>
            </a:r>
            <a:r>
              <a:rPr lang="en-US" sz="2000" b="1" baseline="30000">
                <a:latin typeface="Century Gothic" pitchFamily="34" charset="0"/>
              </a:rPr>
              <a:t>nd</a:t>
            </a:r>
            <a:r>
              <a:rPr lang="en-US" sz="2000" b="1">
                <a:latin typeface="Century Gothic" pitchFamily="34" charset="0"/>
              </a:rPr>
              <a:t> floor</a:t>
            </a:r>
          </a:p>
          <a:p>
            <a:pPr algn="ctr"/>
            <a:r>
              <a:rPr lang="en-US" sz="2000" b="1">
                <a:latin typeface="Century Gothic" pitchFamily="34" charset="0"/>
              </a:rPr>
              <a:t>Drinks and pizza</a:t>
            </a:r>
          </a:p>
          <a:p>
            <a:pPr algn="ctr"/>
            <a:r>
              <a:rPr lang="en-US" sz="2000" b="1">
                <a:latin typeface="Century Gothic" pitchFamily="34" charset="0"/>
              </a:rPr>
              <a:t>Come play or cheer on your favorite team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769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5183A"/>
                </a:solidFill>
                <a:latin typeface="Century Gothic" pitchFamily="34" charset="0"/>
              </a:rPr>
              <a:t>Socials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495800" y="4038600"/>
            <a:ext cx="4765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Monday night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6:30-10:30 PM in Old San Juan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Buses depart at 6:15 PM</a:t>
            </a:r>
          </a:p>
          <a:p>
            <a:endParaRPr lang="en-US" sz="20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7" name="Picture 6" descr="THE LATIN ROO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503613" cy="2022475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1176"/>
              </a:schemeClr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562100"/>
            <a:ext cx="3819525" cy="1943100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4572000" y="1143000"/>
            <a:ext cx="0" cy="4724400"/>
          </a:xfrm>
          <a:prstGeom prst="line">
            <a:avLst/>
          </a:prstGeom>
          <a:noFill/>
          <a:ln w="12700">
            <a:solidFill>
              <a:srgbClr val="05183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505075"/>
            <a:ext cx="8229600" cy="1143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r>
              <a:rPr lang="en-US" sz="360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r>
              <a:rPr lang="en-US" sz="3600" smtClean="0">
                <a:latin typeface="Century Gothic" pitchFamily="34" charset="0"/>
                <a:ea typeface="ＭＳ Ｐゴシック" charset="-128"/>
              </a:rPr>
              <a:t>Please complete the survey form and drop it in the bowl.</a:t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r>
              <a:rPr lang="en-US" sz="360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r>
              <a:rPr lang="en-US" sz="3600" smtClean="0">
                <a:latin typeface="Century Gothic" pitchFamily="34" charset="0"/>
                <a:ea typeface="ＭＳ Ｐゴシック" charset="-128"/>
              </a:rPr>
              <a:t>Tomorrow morning at the start of the meeting there will be a drawing for a $100 Think Geek gift certificate. </a:t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r>
              <a:rPr lang="en-US" sz="3600" smtClean="0">
                <a:latin typeface="Century Gothic" pitchFamily="34" charset="0"/>
                <a:ea typeface="ＭＳ Ｐゴシック" charset="-128"/>
              </a:rPr>
              <a:t/>
            </a:r>
            <a:br>
              <a:rPr lang="en-US" sz="3600" smtClean="0">
                <a:latin typeface="Century Gothic" pitchFamily="34" charset="0"/>
                <a:ea typeface="ＭＳ Ｐゴシック" charset="-128"/>
              </a:rPr>
            </a:br>
            <a:endParaRPr lang="en-US" sz="3600" smtClean="0">
              <a:latin typeface="Century Gothic" pitchFamily="34" charset="0"/>
              <a:ea typeface="ＭＳ Ｐゴシック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66800"/>
            <a:ext cx="1676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4114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entury Gothic" pitchFamily="34" charset="0"/>
              </a:rPr>
              <a:t>Overview of the Policy Development Process coming next.</a:t>
            </a:r>
          </a:p>
          <a:p>
            <a:endParaRPr lang="en-US" sz="2400">
              <a:latin typeface="Century Gothic" pitchFamily="34" charset="0"/>
            </a:endParaRPr>
          </a:p>
          <a:p>
            <a:pPr algn="ctr"/>
            <a:r>
              <a:rPr lang="en-US" sz="3600" b="1">
                <a:latin typeface="Century Gothic" pitchFamily="34" charset="0"/>
              </a:rPr>
              <a:t>ENJOY!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058863"/>
            <a:ext cx="45847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latin typeface="Century Gothic" pitchFamily="34" charset="0"/>
                <a:ea typeface="ＭＳ Ｐゴシック" charset="-128"/>
              </a:rPr>
              <a:t>Self- Introductions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Regional Internet Registries</a:t>
            </a:r>
          </a:p>
        </p:txBody>
      </p:sp>
      <p:sp>
        <p:nvSpPr>
          <p:cNvPr id="8195" name="Subtitle 8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001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pitchFamily="34" charset="0"/>
                <a:ea typeface="ＭＳ Ｐゴシック" charset="-128"/>
              </a:rPr>
              <a:t>The Regional Internet Registry (RIR) system began in 1992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pitchFamily="34" charset="0"/>
                <a:ea typeface="ＭＳ Ｐゴシック" charset="-128"/>
              </a:rPr>
              <a:t>There are five RIRs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pitchFamily="34" charset="0"/>
                <a:ea typeface="ＭＳ Ｐゴシック" charset="-128"/>
              </a:rPr>
              <a:t>All RIRs are nonprofit, community-driven organizations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sz="3000" smtClean="0">
                <a:latin typeface="Century Gothic" pitchFamily="34" charset="0"/>
                <a:ea typeface="ＭＳ Ｐゴシック" charset="-128"/>
              </a:rPr>
              <a:t>RIRs coordinate closely with IANA, and are part of the Internet Registry System</a:t>
            </a:r>
          </a:p>
          <a:p>
            <a:pPr eaLnBrk="1" hangingPunct="1">
              <a:lnSpc>
                <a:spcPct val="80000"/>
              </a:lnSpc>
              <a:spcAft>
                <a:spcPts val="2400"/>
              </a:spcAft>
            </a:pPr>
            <a:endParaRPr lang="en-US" sz="300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8196" name="Picture 4" descr="RIR_Regions_map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3600"/>
            <a:ext cx="27622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8686800" cy="102235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entury Gothic" pitchFamily="34" charset="0"/>
                <a:ea typeface="ＭＳ Ｐゴシック" charset="-128"/>
              </a:rPr>
              <a:t>Internet Registry System</a:t>
            </a:r>
          </a:p>
        </p:txBody>
      </p:sp>
      <p:graphicFrame>
        <p:nvGraphicFramePr>
          <p:cNvPr id="6" name="Group 17"/>
          <p:cNvGraphicFramePr>
            <a:graphicFrameLocks noGrp="1"/>
          </p:cNvGraphicFramePr>
          <p:nvPr/>
        </p:nvGraphicFramePr>
        <p:xfrm>
          <a:off x="228600" y="1420813"/>
          <a:ext cx="8686800" cy="4370754"/>
        </p:xfrm>
        <a:graphic>
          <a:graphicData uri="http://schemas.openxmlformats.org/drawingml/2006/table">
            <a:tbl>
              <a:tblPr/>
              <a:tblGrid>
                <a:gridCol w="1371600"/>
                <a:gridCol w="7315200"/>
              </a:tblGrid>
              <a:tr h="162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ICANN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(IANA)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Top level coordination of the Internet identifiers (domain names, numbers)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global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unallocated IP address pool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RIRs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RIR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regional unallocated IP address pool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ISPs/LIRs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ISP/LIR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Manage local IP address pool for use by customers and for infrastructure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Allocate number resources to ISPs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CB5"/>
                        </a:solidFill>
                        <a:effectLst/>
                        <a:latin typeface="Century Gothic" pitchFamily="-107" charset="0"/>
                        <a:ea typeface="ＭＳ Ｐゴシック" pitchFamily="-107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Lucida Grande" pitchFamily="-107" charset="0"/>
                        <a:buChar char="−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CB5"/>
                          </a:solidFill>
                          <a:effectLst/>
                          <a:latin typeface="Century Gothic" pitchFamily="-107" charset="0"/>
                          <a:ea typeface="ＭＳ Ｐゴシック" pitchFamily="-107" charset="-128"/>
                          <a:cs typeface="Arial" charset="0"/>
                        </a:rPr>
                        <a:t> Assign number resources to End-users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16"/>
          <p:cNvSpPr>
            <a:spLocks noChangeShapeType="1"/>
          </p:cNvSpPr>
          <p:nvPr/>
        </p:nvSpPr>
        <p:spPr bwMode="auto">
          <a:xfrm flipH="1">
            <a:off x="1047750" y="5067300"/>
            <a:ext cx="928688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128"/>
          <p:cNvSpPr>
            <a:spLocks noChangeShapeType="1"/>
          </p:cNvSpPr>
          <p:nvPr/>
        </p:nvSpPr>
        <p:spPr bwMode="auto">
          <a:xfrm>
            <a:off x="1976438" y="5067300"/>
            <a:ext cx="998537" cy="295275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96"/>
          <p:cNvSpPr>
            <a:spLocks noChangeShapeType="1"/>
          </p:cNvSpPr>
          <p:nvPr/>
        </p:nvSpPr>
        <p:spPr bwMode="auto">
          <a:xfrm flipH="1">
            <a:off x="2257425" y="3749675"/>
            <a:ext cx="2162175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106"/>
          <p:cNvSpPr>
            <a:spLocks noChangeShapeType="1"/>
          </p:cNvSpPr>
          <p:nvPr/>
        </p:nvSpPr>
        <p:spPr bwMode="auto">
          <a:xfrm>
            <a:off x="4419600" y="3749675"/>
            <a:ext cx="2076450" cy="439738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839200" cy="990600"/>
          </a:xfrm>
        </p:spPr>
        <p:txBody>
          <a:bodyPr/>
          <a:lstStyle/>
          <a:p>
            <a:pPr algn="l" eaLnBrk="1" hangingPunct="1"/>
            <a:r>
              <a:rPr lang="en-US" sz="3400" b="1" smtClean="0">
                <a:solidFill>
                  <a:srgbClr val="05183A"/>
                </a:solidFill>
                <a:latin typeface="Century Gothic" pitchFamily="34" charset="0"/>
                <a:ea typeface="ＭＳ Ｐゴシック" charset="-128"/>
              </a:rPr>
              <a:t>Number Resource Provisioning Hierarchy</a:t>
            </a:r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2309813" y="1295400"/>
            <a:ext cx="4224337" cy="892175"/>
          </a:xfrm>
          <a:prstGeom prst="rect">
            <a:avLst/>
          </a:prstGeom>
          <a:solidFill>
            <a:srgbClr val="008CB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entury Gothic" pitchFamily="-107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124200" y="1354138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entury Gothic" pitchFamily="34" charset="0"/>
              </a:rPr>
              <a:t>ICANN / IANA</a:t>
            </a:r>
            <a:endParaRPr lang="en-US" sz="2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2819400" y="1658938"/>
            <a:ext cx="329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entury Gothic" pitchFamily="34" charset="0"/>
              </a:rPr>
              <a:t>(Internet Assigned Numbers Authority)</a:t>
            </a:r>
          </a:p>
        </p:txBody>
      </p: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2362200" y="1887538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global unallocated IP address pool</a:t>
            </a:r>
            <a:endParaRPr lang="en-US" sz="1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977900" y="4660900"/>
            <a:ext cx="1997075" cy="406400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969963" y="4711700"/>
            <a:ext cx="200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sp>
        <p:nvSpPr>
          <p:cNvPr id="10253" name="Rectangle 49"/>
          <p:cNvSpPr>
            <a:spLocks noChangeArrowheads="1"/>
          </p:cNvSpPr>
          <p:nvPr/>
        </p:nvSpPr>
        <p:spPr bwMode="auto">
          <a:xfrm>
            <a:off x="2200275" y="5916613"/>
            <a:ext cx="152400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Rectangle 52"/>
          <p:cNvSpPr>
            <a:spLocks noChangeArrowheads="1"/>
          </p:cNvSpPr>
          <p:nvPr/>
        </p:nvSpPr>
        <p:spPr bwMode="auto">
          <a:xfrm>
            <a:off x="2257425" y="5945188"/>
            <a:ext cx="146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55" name="Rectangle 60"/>
          <p:cNvSpPr>
            <a:spLocks noChangeArrowheads="1"/>
          </p:cNvSpPr>
          <p:nvPr/>
        </p:nvSpPr>
        <p:spPr bwMode="auto">
          <a:xfrm>
            <a:off x="533400" y="5926138"/>
            <a:ext cx="1022350" cy="341312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Rectangle 61"/>
          <p:cNvSpPr>
            <a:spLocks noChangeArrowheads="1"/>
          </p:cNvSpPr>
          <p:nvPr/>
        </p:nvSpPr>
        <p:spPr bwMode="auto">
          <a:xfrm>
            <a:off x="533400" y="5954713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ISPs</a:t>
            </a:r>
          </a:p>
        </p:txBody>
      </p:sp>
      <p:pic>
        <p:nvPicPr>
          <p:cNvPr id="10257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95600"/>
            <a:ext cx="4194175" cy="838200"/>
          </a:xfrm>
          <a:prstGeom prst="rect">
            <a:avLst/>
          </a:prstGeom>
          <a:solidFill>
            <a:srgbClr val="D4E6FF"/>
          </a:solidFill>
          <a:ln w="9525">
            <a:noFill/>
            <a:miter lim="800000"/>
            <a:headEnd/>
            <a:tailEnd/>
          </a:ln>
        </p:spPr>
      </p:pic>
      <p:sp>
        <p:nvSpPr>
          <p:cNvPr id="10258" name="Rectangle 69"/>
          <p:cNvSpPr>
            <a:spLocks noChangeArrowheads="1"/>
          </p:cNvSpPr>
          <p:nvPr/>
        </p:nvSpPr>
        <p:spPr bwMode="auto">
          <a:xfrm>
            <a:off x="2347913" y="2922588"/>
            <a:ext cx="4178300" cy="827087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Rectangle 70"/>
          <p:cNvSpPr>
            <a:spLocks noChangeArrowheads="1"/>
          </p:cNvSpPr>
          <p:nvPr/>
        </p:nvSpPr>
        <p:spPr bwMode="auto">
          <a:xfrm>
            <a:off x="4241800" y="296862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RIRs</a:t>
            </a:r>
          </a:p>
        </p:txBody>
      </p:sp>
      <p:sp>
        <p:nvSpPr>
          <p:cNvPr id="10260" name="Rectangle 72"/>
          <p:cNvSpPr>
            <a:spLocks noChangeArrowheads="1"/>
          </p:cNvSpPr>
          <p:nvPr/>
        </p:nvSpPr>
        <p:spPr bwMode="auto">
          <a:xfrm>
            <a:off x="2600325" y="3289300"/>
            <a:ext cx="360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Century Gothic" pitchFamily="34" charset="0"/>
              </a:rPr>
              <a:t>(AfriNIC, APNIC, ARIN, LACNIC, RIPE NCC)</a:t>
            </a:r>
          </a:p>
        </p:txBody>
      </p:sp>
      <p:sp>
        <p:nvSpPr>
          <p:cNvPr id="10261" name="Rectangle 82"/>
          <p:cNvSpPr>
            <a:spLocks noChangeArrowheads="1"/>
          </p:cNvSpPr>
          <p:nvPr/>
        </p:nvSpPr>
        <p:spPr bwMode="auto">
          <a:xfrm>
            <a:off x="2441575" y="3517900"/>
            <a:ext cx="399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Manage regional unallocated IP address pool</a:t>
            </a:r>
          </a:p>
        </p:txBody>
      </p:sp>
      <p:sp>
        <p:nvSpPr>
          <p:cNvPr id="10262" name="Freeform 148"/>
          <p:cNvSpPr>
            <a:spLocks/>
          </p:cNvSpPr>
          <p:nvPr/>
        </p:nvSpPr>
        <p:spPr bwMode="auto">
          <a:xfrm>
            <a:off x="457200" y="5316538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149"/>
          <p:cNvSpPr>
            <a:spLocks noChangeArrowheads="1"/>
          </p:cNvSpPr>
          <p:nvPr/>
        </p:nvSpPr>
        <p:spPr bwMode="auto">
          <a:xfrm>
            <a:off x="525463" y="5362575"/>
            <a:ext cx="1030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Re-Allocate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4" name="Freeform 150"/>
          <p:cNvSpPr>
            <a:spLocks/>
          </p:cNvSpPr>
          <p:nvPr/>
        </p:nvSpPr>
        <p:spPr bwMode="auto">
          <a:xfrm>
            <a:off x="2381250" y="5326063"/>
            <a:ext cx="1177925" cy="300037"/>
          </a:xfrm>
          <a:custGeom>
            <a:avLst/>
            <a:gdLst>
              <a:gd name="T0" fmla="*/ 2147483647 w 2016"/>
              <a:gd name="T1" fmla="*/ 2147483647 h 756"/>
              <a:gd name="T2" fmla="*/ 2147483647 w 2016"/>
              <a:gd name="T3" fmla="*/ 2147483647 h 756"/>
              <a:gd name="T4" fmla="*/ 2147483647 w 2016"/>
              <a:gd name="T5" fmla="*/ 2147483647 h 756"/>
              <a:gd name="T6" fmla="*/ 2147483647 w 2016"/>
              <a:gd name="T7" fmla="*/ 0 h 756"/>
              <a:gd name="T8" fmla="*/ 2147483647 w 2016"/>
              <a:gd name="T9" fmla="*/ 0 h 756"/>
              <a:gd name="T10" fmla="*/ 2147483647 w 2016"/>
              <a:gd name="T11" fmla="*/ 0 h 756"/>
              <a:gd name="T12" fmla="*/ 2147483647 w 2016"/>
              <a:gd name="T13" fmla="*/ 0 h 756"/>
              <a:gd name="T14" fmla="*/ 0 w 2016"/>
              <a:gd name="T15" fmla="*/ 2147483647 h 756"/>
              <a:gd name="T16" fmla="*/ 2147483647 w 2016"/>
              <a:gd name="T17" fmla="*/ 2147483647 h 7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16"/>
              <a:gd name="T28" fmla="*/ 0 h 756"/>
              <a:gd name="T29" fmla="*/ 2016 w 2016"/>
              <a:gd name="T30" fmla="*/ 756 h 7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6" h="756">
                <a:moveTo>
                  <a:pt x="378" y="756"/>
                </a:moveTo>
                <a:lnTo>
                  <a:pt x="1638" y="756"/>
                </a:lnTo>
                <a:cubicBezTo>
                  <a:pt x="1846" y="756"/>
                  <a:pt x="2016" y="586"/>
                  <a:pt x="2016" y="378"/>
                </a:cubicBezTo>
                <a:cubicBezTo>
                  <a:pt x="2016" y="169"/>
                  <a:pt x="1846" y="0"/>
                  <a:pt x="1638" y="0"/>
                </a:cubicBezTo>
                <a:cubicBezTo>
                  <a:pt x="1638" y="0"/>
                  <a:pt x="1638" y="0"/>
                  <a:pt x="1638" y="0"/>
                </a:cubicBezTo>
                <a:lnTo>
                  <a:pt x="378" y="0"/>
                </a:lnTo>
                <a:cubicBezTo>
                  <a:pt x="169" y="0"/>
                  <a:pt x="0" y="169"/>
                  <a:pt x="0" y="378"/>
                </a:cubicBezTo>
                <a:cubicBezTo>
                  <a:pt x="0" y="586"/>
                  <a:pt x="169" y="756"/>
                  <a:pt x="378" y="756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Rectangle 151"/>
          <p:cNvSpPr>
            <a:spLocks noChangeArrowheads="1"/>
          </p:cNvSpPr>
          <p:nvPr/>
        </p:nvSpPr>
        <p:spPr bwMode="auto">
          <a:xfrm>
            <a:off x="2547938" y="5362575"/>
            <a:ext cx="85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Re-Assign</a:t>
            </a:r>
            <a:endParaRPr lang="en-US" sz="1400">
              <a:latin typeface="Century Gothic" pitchFamily="34" charset="0"/>
            </a:endParaRPr>
          </a:p>
        </p:txBody>
      </p:sp>
      <p:sp>
        <p:nvSpPr>
          <p:cNvPr id="10266" name="Rectangle 154"/>
          <p:cNvSpPr>
            <a:spLocks noChangeArrowheads="1"/>
          </p:cNvSpPr>
          <p:nvPr/>
        </p:nvSpPr>
        <p:spPr bwMode="auto">
          <a:xfrm>
            <a:off x="5943600" y="4678363"/>
            <a:ext cx="2057400" cy="409575"/>
          </a:xfrm>
          <a:prstGeom prst="rect">
            <a:avLst/>
          </a:prstGeom>
          <a:solidFill>
            <a:srgbClr val="008CB5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Rectangle 155"/>
          <p:cNvSpPr>
            <a:spLocks noChangeArrowheads="1"/>
          </p:cNvSpPr>
          <p:nvPr/>
        </p:nvSpPr>
        <p:spPr bwMode="auto">
          <a:xfrm>
            <a:off x="6019800" y="4745038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entury Gothic" pitchFamily="34" charset="0"/>
              </a:rPr>
              <a:t>End Users</a:t>
            </a:r>
          </a:p>
        </p:txBody>
      </p:sp>
      <p:sp>
        <p:nvSpPr>
          <p:cNvPr id="10268" name="Line 84"/>
          <p:cNvSpPr>
            <a:spLocks noChangeShapeType="1"/>
          </p:cNvSpPr>
          <p:nvPr/>
        </p:nvSpPr>
        <p:spPr bwMode="auto">
          <a:xfrm flipH="1" flipV="1">
            <a:off x="4419600" y="2187575"/>
            <a:ext cx="0" cy="735013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92"/>
          <p:cNvSpPr>
            <a:spLocks/>
          </p:cNvSpPr>
          <p:nvPr/>
        </p:nvSpPr>
        <p:spPr bwMode="auto">
          <a:xfrm>
            <a:off x="3908425" y="2293938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Rectangle 93"/>
          <p:cNvSpPr>
            <a:spLocks noChangeArrowheads="1"/>
          </p:cNvSpPr>
          <p:nvPr/>
        </p:nvSpPr>
        <p:spPr bwMode="auto">
          <a:xfrm>
            <a:off x="4002088" y="2339975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1" name="Freeform 92"/>
          <p:cNvSpPr>
            <a:spLocks/>
          </p:cNvSpPr>
          <p:nvPr/>
        </p:nvSpPr>
        <p:spPr bwMode="auto">
          <a:xfrm>
            <a:off x="6400800" y="404495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Rectangle 93"/>
          <p:cNvSpPr>
            <a:spLocks noChangeArrowheads="1"/>
          </p:cNvSpPr>
          <p:nvPr/>
        </p:nvSpPr>
        <p:spPr bwMode="auto">
          <a:xfrm>
            <a:off x="6494463" y="409098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Assign</a:t>
            </a:r>
            <a:endParaRPr lang="en-US" sz="1600">
              <a:latin typeface="Century Gothic" pitchFamily="34" charset="0"/>
            </a:endParaRPr>
          </a:p>
        </p:txBody>
      </p:sp>
      <p:sp>
        <p:nvSpPr>
          <p:cNvPr id="10273" name="Line 84"/>
          <p:cNvSpPr>
            <a:spLocks noChangeShapeType="1"/>
          </p:cNvSpPr>
          <p:nvPr/>
        </p:nvSpPr>
        <p:spPr bwMode="auto">
          <a:xfrm flipH="1" flipV="1">
            <a:off x="6934200" y="4425950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84"/>
          <p:cNvSpPr>
            <a:spLocks noChangeShapeType="1"/>
          </p:cNvSpPr>
          <p:nvPr/>
        </p:nvSpPr>
        <p:spPr bwMode="auto">
          <a:xfrm flipH="1" flipV="1">
            <a:off x="1908175" y="43799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4"/>
          <p:cNvSpPr>
            <a:spLocks noChangeShapeType="1"/>
          </p:cNvSpPr>
          <p:nvPr/>
        </p:nvSpPr>
        <p:spPr bwMode="auto">
          <a:xfrm flipH="1" flipV="1">
            <a:off x="2974975" y="56372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84"/>
          <p:cNvSpPr>
            <a:spLocks noChangeShapeType="1"/>
          </p:cNvSpPr>
          <p:nvPr/>
        </p:nvSpPr>
        <p:spPr bwMode="auto">
          <a:xfrm flipH="1" flipV="1">
            <a:off x="1047750" y="5637213"/>
            <a:ext cx="0" cy="279400"/>
          </a:xfrm>
          <a:prstGeom prst="line">
            <a:avLst/>
          </a:prstGeom>
          <a:noFill/>
          <a:ln w="31750" cap="rnd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2"/>
          <p:cNvSpPr>
            <a:spLocks/>
          </p:cNvSpPr>
          <p:nvPr/>
        </p:nvSpPr>
        <p:spPr bwMode="auto">
          <a:xfrm>
            <a:off x="1416050" y="4044950"/>
            <a:ext cx="1022350" cy="381000"/>
          </a:xfrm>
          <a:custGeom>
            <a:avLst/>
            <a:gdLst>
              <a:gd name="T0" fmla="*/ 2147483647 w 2112"/>
              <a:gd name="T1" fmla="*/ 2147483647 h 792"/>
              <a:gd name="T2" fmla="*/ 2147483647 w 2112"/>
              <a:gd name="T3" fmla="*/ 2147483647 h 792"/>
              <a:gd name="T4" fmla="*/ 2147483647 w 2112"/>
              <a:gd name="T5" fmla="*/ 2147483647 h 792"/>
              <a:gd name="T6" fmla="*/ 2147483647 w 2112"/>
              <a:gd name="T7" fmla="*/ 0 h 792"/>
              <a:gd name="T8" fmla="*/ 2147483647 w 2112"/>
              <a:gd name="T9" fmla="*/ 0 h 792"/>
              <a:gd name="T10" fmla="*/ 2147483647 w 2112"/>
              <a:gd name="T11" fmla="*/ 0 h 792"/>
              <a:gd name="T12" fmla="*/ 2147483647 w 2112"/>
              <a:gd name="T13" fmla="*/ 0 h 792"/>
              <a:gd name="T14" fmla="*/ 0 w 2112"/>
              <a:gd name="T15" fmla="*/ 2147483647 h 792"/>
              <a:gd name="T16" fmla="*/ 2147483647 w 2112"/>
              <a:gd name="T17" fmla="*/ 214748364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12"/>
              <a:gd name="T28" fmla="*/ 0 h 792"/>
              <a:gd name="T29" fmla="*/ 2112 w 2112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12" h="792">
                <a:moveTo>
                  <a:pt x="396" y="792"/>
                </a:moveTo>
                <a:lnTo>
                  <a:pt x="1716" y="792"/>
                </a:lnTo>
                <a:cubicBezTo>
                  <a:pt x="1934" y="792"/>
                  <a:pt x="2112" y="614"/>
                  <a:pt x="2112" y="396"/>
                </a:cubicBezTo>
                <a:cubicBezTo>
                  <a:pt x="2112" y="177"/>
                  <a:pt x="1934" y="0"/>
                  <a:pt x="1716" y="0"/>
                </a:cubicBezTo>
                <a:cubicBezTo>
                  <a:pt x="1716" y="0"/>
                  <a:pt x="1716" y="0"/>
                  <a:pt x="1716" y="0"/>
                </a:cubicBezTo>
                <a:lnTo>
                  <a:pt x="396" y="0"/>
                </a:lnTo>
                <a:cubicBezTo>
                  <a:pt x="177" y="0"/>
                  <a:pt x="0" y="177"/>
                  <a:pt x="0" y="396"/>
                </a:cubicBezTo>
                <a:cubicBezTo>
                  <a:pt x="0" y="614"/>
                  <a:pt x="177" y="792"/>
                  <a:pt x="396" y="792"/>
                </a:cubicBezTo>
                <a:close/>
              </a:path>
            </a:pathLst>
          </a:custGeom>
          <a:solidFill>
            <a:srgbClr val="D4E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Rectangle 93"/>
          <p:cNvSpPr>
            <a:spLocks noChangeArrowheads="1"/>
          </p:cNvSpPr>
          <p:nvPr/>
        </p:nvSpPr>
        <p:spPr bwMode="auto">
          <a:xfrm>
            <a:off x="1509713" y="4090988"/>
            <a:ext cx="835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entury Gothic" pitchFamily="34" charset="0"/>
              </a:rPr>
              <a:t>Allocate</a:t>
            </a:r>
            <a:endParaRPr lang="en-US" sz="160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0897" name="Group 1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458200" cy="3962400"/>
        </p:xfrm>
        <a:graphic>
          <a:graphicData uri="http://schemas.openxmlformats.org/drawingml/2006/table">
            <a:tbl>
              <a:tblPr/>
              <a:tblGrid>
                <a:gridCol w="2819400"/>
                <a:gridCol w="2667000"/>
                <a:gridCol w="2971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Nonprofit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Membership Organization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Community-regulated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Fee for services, not number resources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100% community funded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Open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Broad-based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Private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Public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 - Civil society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Community developed policies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Member-elected executive board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Open and transparent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Title 3"/>
          <p:cNvSpPr txBox="1">
            <a:spLocks/>
          </p:cNvSpPr>
          <p:nvPr/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b="1">
                <a:solidFill>
                  <a:srgbClr val="05183A"/>
                </a:solidFill>
                <a:latin typeface="Century Gothic" pitchFamily="34" charset="0"/>
              </a:rPr>
              <a:t>RIR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4460892"/>
        </p:xfrm>
        <a:graphic>
          <a:graphicData uri="http://schemas.openxmlformats.org/drawingml/2006/table">
            <a:tbl>
              <a:tblPr/>
              <a:tblGrid>
                <a:gridCol w="2919413"/>
                <a:gridCol w="2490787"/>
                <a:gridCol w="3048000"/>
              </a:tblGrid>
              <a:tr h="822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Number Resources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Organization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Policy Development</a:t>
                      </a:r>
                    </a:p>
                  </a:txBody>
                  <a:tcPr marT="45712" marB="45712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CB5"/>
                    </a:solidFill>
                  </a:tcPr>
                </a:tc>
              </a:tr>
              <a:tr h="3637948"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IP address allocation &amp;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ASN assignment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Directory services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Whois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ＭＳ Ｐゴシック" pitchFamily="-106" charset="-128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IRR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Reverse DNS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Elections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Information dissemination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Website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Newsletters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 Roundtables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Training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Maintain email discussion lists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Conduct public policy meetings</a:t>
                      </a:r>
                    </a:p>
                    <a:p>
                      <a:pPr marL="227013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Pct val="65000"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ＭＳ Ｐゴシック" pitchFamily="-106" charset="-128"/>
                          <a:cs typeface="Arial" charset="0"/>
                        </a:rPr>
                        <a:t>Publish policy documents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RIR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pitchFamily="34" charset="0"/>
                <a:ea typeface="ＭＳ Ｐゴシック" charset="-128"/>
              </a:rPr>
              <a:t>About ARIN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534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smtClean="0">
                <a:latin typeface="Century Gothic" pitchFamily="34" charset="0"/>
                <a:ea typeface="ＭＳ Ｐゴシック" charset="-128"/>
              </a:rPr>
              <a:t>Established December 1997</a:t>
            </a:r>
          </a:p>
          <a:p>
            <a:pPr marL="0" indent="0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smtClean="0">
                <a:latin typeface="Century Gothic" pitchFamily="34" charset="0"/>
                <a:ea typeface="ＭＳ Ｐゴシック" charset="-128"/>
              </a:rPr>
              <a:t>100% community funded</a:t>
            </a:r>
          </a:p>
          <a:p>
            <a:pPr lvl="2" eaLnBrk="1" hangingPunct="1">
              <a:lnSpc>
                <a:spcPct val="80000"/>
              </a:lnSpc>
              <a:spcAft>
                <a:spcPts val="1800"/>
              </a:spcAft>
            </a:pPr>
            <a:endParaRPr lang="en-US" sz="2800" smtClean="0">
              <a:latin typeface="Century Gothic" pitchFamily="34" charset="0"/>
              <a:ea typeface="ＭＳ Ｐゴシック" charset="-128"/>
            </a:endParaRPr>
          </a:p>
        </p:txBody>
      </p:sp>
      <p:pic>
        <p:nvPicPr>
          <p:cNvPr id="13316" name="Picture 7" descr="arinregion_map_New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9548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8040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ARIN</a:t>
            </a:r>
            <a:r>
              <a:rPr lang="ja-JP" altLang="en-US">
                <a:latin typeface="Century Gothic" pitchFamily="34" charset="0"/>
              </a:rPr>
              <a:t>’</a:t>
            </a:r>
            <a:r>
              <a:rPr lang="en-US" altLang="ja-JP">
                <a:latin typeface="Century Gothic" pitchFamily="34" charset="0"/>
              </a:rPr>
              <a:t>s region includes Canada, many Caribbean and North Atlantic islands, US Minor Outlying Islands and the United States.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Applying the principles of stewardship, ARIN, a nonprofit corporation: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allocates Internet Protocol resources; 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develops consensus-based policies; and</a:t>
            </a:r>
          </a:p>
          <a:p>
            <a:pPr lvl="3" eaLnBrk="1" hangingPunct="1">
              <a:lnSpc>
                <a:spcPct val="85000"/>
              </a:lnSpc>
            </a:pPr>
            <a:endParaRPr lang="en-US" smtClean="0">
              <a:latin typeface="Century Gothic" pitchFamily="34" charset="0"/>
              <a:ea typeface="ＭＳ Ｐゴシック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latin typeface="Century Gothic" pitchFamily="34" charset="0"/>
                <a:ea typeface="ＭＳ Ｐゴシック" charset="-128"/>
              </a:rPr>
              <a:t>facilitates the advancement of the Internet through information and educational outreach.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rgbClr val="05183A"/>
                </a:solidFill>
                <a:latin typeface="Century Gothic" pitchFamily="34" charset="0"/>
              </a:rPr>
              <a:t>ARIN</a:t>
            </a:r>
            <a:r>
              <a:rPr lang="ja-JP" altLang="en-US" sz="4400" b="1">
                <a:solidFill>
                  <a:srgbClr val="05183A"/>
                </a:solidFill>
                <a:latin typeface="Century Gothic" pitchFamily="34" charset="0"/>
              </a:rPr>
              <a:t>’</a:t>
            </a:r>
            <a:r>
              <a:rPr lang="en-US" altLang="ja-JP" sz="4400" b="1">
                <a:solidFill>
                  <a:srgbClr val="05183A"/>
                </a:solidFill>
                <a:latin typeface="Century Gothic" pitchFamily="34" charset="0"/>
              </a:rPr>
              <a:t>s Mission</a:t>
            </a:r>
            <a:endParaRPr lang="en-US" sz="4400" b="1">
              <a:solidFill>
                <a:srgbClr val="05183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545</Words>
  <Application>Microsoft Office PowerPoint</Application>
  <PresentationFormat>On-screen Show (4:3)</PresentationFormat>
  <Paragraphs>146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ＭＳ Ｐゴシック</vt:lpstr>
      <vt:lpstr>Calibri</vt:lpstr>
      <vt:lpstr>Century Gothic</vt:lpstr>
      <vt:lpstr>Lucida Grande</vt:lpstr>
      <vt:lpstr>Wingdings</vt:lpstr>
      <vt:lpstr>Wingdings 2</vt:lpstr>
      <vt:lpstr>6_Office Theme</vt:lpstr>
      <vt:lpstr>Slide 1</vt:lpstr>
      <vt:lpstr>Self- Introductions</vt:lpstr>
      <vt:lpstr>Regional Internet Registries</vt:lpstr>
      <vt:lpstr>Internet Registry System</vt:lpstr>
      <vt:lpstr>Number Resource Provisioning Hierarchy</vt:lpstr>
      <vt:lpstr>Slide 6</vt:lpstr>
      <vt:lpstr>RIR Services</vt:lpstr>
      <vt:lpstr>About ARIN</vt:lpstr>
      <vt:lpstr>Slide 9</vt:lpstr>
      <vt:lpstr>Organizational Chart</vt:lpstr>
      <vt:lpstr>Registration Services</vt:lpstr>
      <vt:lpstr>Registration Services</vt:lpstr>
      <vt:lpstr>Technical Services</vt:lpstr>
      <vt:lpstr>Organization Services</vt:lpstr>
      <vt:lpstr>Policy Development Services</vt:lpstr>
      <vt:lpstr>Slide 16</vt:lpstr>
      <vt:lpstr>Slide 17</vt:lpstr>
      <vt:lpstr>  Please complete the survey form and drop it in the bowl.  Tomorrow morning at the start of the meeting there will be a drawing for a $100 Think Geek gift certificate.   </vt:lpstr>
      <vt:lpstr>Slide 19</vt:lpstr>
    </vt:vector>
  </TitlesOfParts>
  <Company>arin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IP ADDRESSES</dc:title>
  <dc:creator>Megan Kruse</dc:creator>
  <cp:lastModifiedBy>susanh</cp:lastModifiedBy>
  <cp:revision>183</cp:revision>
  <dcterms:created xsi:type="dcterms:W3CDTF">2010-09-27T15:53:50Z</dcterms:created>
  <dcterms:modified xsi:type="dcterms:W3CDTF">2011-04-09T22:17:53Z</dcterms:modified>
</cp:coreProperties>
</file>