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xlsx" ContentType="application/vnd.openxmlformats-officedocument.spreadsheetml.sheet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9"/>
  </p:notesMasterIdLst>
  <p:sldIdLst>
    <p:sldId id="266" r:id="rId2"/>
    <p:sldId id="260" r:id="rId3"/>
    <p:sldId id="261" r:id="rId4"/>
    <p:sldId id="262" r:id="rId5"/>
    <p:sldId id="264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1BC"/>
    <a:srgbClr val="BC514E"/>
    <a:srgbClr val="B22024"/>
    <a:srgbClr val="9BB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4485" autoAdjust="0"/>
  </p:normalViewPr>
  <p:slideViewPr>
    <p:cSldViewPr>
      <p:cViewPr varScale="1">
        <p:scale>
          <a:sx n="60" d="100"/>
          <a:sy n="60" d="100"/>
        </p:scale>
        <p:origin x="-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51133681819185"/>
          <c:y val="0.0495480711969828"/>
          <c:w val="0.743150821425103"/>
          <c:h val="0.758367638255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Q2 2009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Resource Reviews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15.0</c:v>
                </c:pt>
                <c:pt idx="1">
                  <c:v>5.0</c:v>
                </c:pt>
                <c:pt idx="2">
                  <c:v>1.0</c:v>
                </c:pt>
                <c:pt idx="3">
                  <c:v>1.0</c:v>
                </c:pt>
                <c:pt idx="4">
                  <c:v>0.0</c:v>
                </c:pt>
                <c:pt idx="5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Q4 2009</c:v>
                </c:pt>
              </c:strCache>
            </c:strRef>
          </c:tx>
          <c:spPr>
            <a:solidFill>
              <a:srgbClr val="B22024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Resource Reviews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17.0</c:v>
                </c:pt>
                <c:pt idx="1">
                  <c:v>10.0</c:v>
                </c:pt>
                <c:pt idx="2">
                  <c:v>0.0</c:v>
                </c:pt>
                <c:pt idx="3">
                  <c:v>7.0</c:v>
                </c:pt>
                <c:pt idx="4">
                  <c:v>0.0</c:v>
                </c:pt>
                <c:pt idx="5">
                  <c:v>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Q2 2010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Resource Reviews</c:v>
                </c:pt>
                <c:pt idx="5">
                  <c:v>Other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18.0</c:v>
                </c:pt>
                <c:pt idx="1">
                  <c:v>8.0</c:v>
                </c:pt>
                <c:pt idx="2">
                  <c:v>4.0</c:v>
                </c:pt>
                <c:pt idx="3">
                  <c:v>3.0</c:v>
                </c:pt>
                <c:pt idx="4">
                  <c:v>0.0</c:v>
                </c:pt>
                <c:pt idx="5">
                  <c:v>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Q4 2010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Resource Reviews</c:v>
                </c:pt>
                <c:pt idx="5">
                  <c:v>Other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14.0</c:v>
                </c:pt>
                <c:pt idx="1">
                  <c:v>6.0</c:v>
                </c:pt>
                <c:pt idx="2">
                  <c:v>6.0</c:v>
                </c:pt>
                <c:pt idx="3">
                  <c:v>0.0</c:v>
                </c:pt>
                <c:pt idx="4">
                  <c:v>3.0</c:v>
                </c:pt>
                <c:pt idx="5">
                  <c:v>3.0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Q2 2011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Resource Reviews</c:v>
                </c:pt>
                <c:pt idx="5">
                  <c:v>Other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35.0</c:v>
                </c:pt>
                <c:pt idx="1">
                  <c:v>6.0</c:v>
                </c:pt>
                <c:pt idx="2">
                  <c:v>8.0</c:v>
                </c:pt>
                <c:pt idx="3">
                  <c:v>0.0</c:v>
                </c:pt>
                <c:pt idx="4">
                  <c:v>1.0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768600"/>
        <c:axId val="474771736"/>
      </c:barChart>
      <c:catAx>
        <c:axId val="474768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 i="0">
                <a:latin typeface="Century Gothic"/>
                <a:cs typeface="Century Gothic"/>
              </a:defRPr>
            </a:pPr>
            <a:endParaRPr lang="en-US"/>
          </a:p>
        </c:txPr>
        <c:crossAx val="474771736"/>
        <c:crosses val="autoZero"/>
        <c:auto val="1"/>
        <c:lblAlgn val="ctr"/>
        <c:lblOffset val="100"/>
        <c:noMultiLvlLbl val="0"/>
      </c:catAx>
      <c:valAx>
        <c:axId val="474771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>
                <a:latin typeface="Century Gothic"/>
                <a:cs typeface="Century Gothic"/>
              </a:defRPr>
            </a:pPr>
            <a:endParaRPr lang="en-US"/>
          </a:p>
        </c:txPr>
        <c:crossAx val="474768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0.83761</cdr:x>
      <cdr:y>0.25806</cdr:y>
    </cdr:from>
    <cdr:to>
      <cdr:x>0.94017</cdr:x>
      <cdr:y>0.45161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67600" y="1219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F1BD-A675-4B03-9C2A-A7749FD199D5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C4D6-65D7-4DFE-AEDD-C140322140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4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C4D6-65D7-4DFE-AEDD-C14032214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Q22011 there are </a:t>
            </a:r>
            <a:r>
              <a:rPr lang="en-US" baseline="0" dirty="0" smtClean="0"/>
              <a:t>50 proposals in various states at the 5 RIRs</a:t>
            </a:r>
          </a:p>
          <a:p>
            <a:r>
              <a:rPr lang="en-US" baseline="0" dirty="0" smtClean="0"/>
              <a:t>35 of them are IPv4 related, a handful of IPv6 and </a:t>
            </a:r>
            <a:r>
              <a:rPr lang="en-US" baseline="0" dirty="0" err="1" smtClean="0"/>
              <a:t>DirSvc</a:t>
            </a:r>
            <a:r>
              <a:rPr lang="en-US" baseline="0" dirty="0" smtClean="0"/>
              <a:t>, and a resource review proposal</a:t>
            </a:r>
            <a:endParaRPr lang="en-US" dirty="0" smtClean="0"/>
          </a:p>
          <a:p>
            <a:r>
              <a:rPr lang="en-US" dirty="0" smtClean="0"/>
              <a:t>Q2</a:t>
            </a:r>
            <a:r>
              <a:rPr lang="en-US" baseline="0" dirty="0" smtClean="0"/>
              <a:t> 2011 at ARIN: We have 6 draft policies on this weeks agenda, plus several proposals in different states (on docket, under discussion, potential petitions,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C4D6-65D7-4DFE-AEDD-C140322140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InterRIR</a:t>
            </a:r>
            <a:r>
              <a:rPr lang="en-US" baseline="0" dirty="0" smtClean="0"/>
              <a:t> transfers is in last call at APNIC</a:t>
            </a:r>
          </a:p>
          <a:p>
            <a:r>
              <a:rPr lang="en-US" baseline="0" dirty="0" smtClean="0"/>
              <a:t>LACNIC has had a policy for a few years now where “</a:t>
            </a:r>
            <a:r>
              <a:rPr lang="en-US" dirty="0" smtClean="0"/>
              <a:t>under and</a:t>
            </a:r>
            <a:r>
              <a:rPr lang="en-US" baseline="0" dirty="0" smtClean="0"/>
              <a:t> incorrectly” utilized resources are to be recovered per policy</a:t>
            </a:r>
          </a:p>
          <a:p>
            <a:r>
              <a:rPr lang="en-US" baseline="0" dirty="0" smtClean="0"/>
              <a:t>2011-3 similar proposal abandoned in the </a:t>
            </a:r>
            <a:r>
              <a:rPr lang="en-US" baseline="0" dirty="0" err="1" smtClean="0"/>
              <a:t>apnic</a:t>
            </a:r>
            <a:r>
              <a:rPr lang="en-US" baseline="0" dirty="0" smtClean="0"/>
              <a:t>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policy at APNIC and RIPE</a:t>
            </a:r>
            <a:r>
              <a:rPr lang="en-US" baseline="0" dirty="0" smtClean="0"/>
              <a:t> NCC to hold a /16.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Give a heads up to AfriNIC</a:t>
            </a:r>
            <a:r>
              <a:rPr lang="en-US" baseline="0" dirty="0" smtClean="0"/>
              <a:t> presenter about this slide (Mark Elkins or whoever it is)</a:t>
            </a:r>
          </a:p>
          <a:p>
            <a:r>
              <a:rPr lang="en-US" baseline="0" dirty="0" smtClean="0"/>
              <a:t>2. Policy advancing at AfriNIC to require 90% use within Africa, the 10% remainder can be used to connect Africa to rest of world</a:t>
            </a:r>
          </a:p>
          <a:p>
            <a:r>
              <a:rPr lang="en-US" baseline="0" dirty="0" smtClean="0"/>
              <a:t>3. New proposal to allow up to one /8 to be registered by out of region organizations</a:t>
            </a:r>
          </a:p>
          <a:p>
            <a:r>
              <a:rPr lang="en-US" baseline="0" dirty="0" smtClean="0"/>
              <a:t>4. V6 multiple discreet networks is advancing at APNIC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C4D6-65D7-4DFE-AEDD-C140322140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APNIC,</a:t>
            </a:r>
            <a:r>
              <a:rPr lang="en-US" baseline="0" dirty="0" smtClean="0"/>
              <a:t> Samantha </a:t>
            </a:r>
            <a:r>
              <a:rPr lang="en-US" baseline="0" smtClean="0"/>
              <a:t>Dickinson for RIR CPO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C4D6-65D7-4DFE-AEDD-C140322140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C4D6-65D7-4DFE-AEDD-C140322140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8114" y="1379481"/>
            <a:ext cx="4878638" cy="2430314"/>
          </a:xfrm>
        </p:spPr>
        <p:txBody>
          <a:bodyPr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18115" y="4006921"/>
            <a:ext cx="4878638" cy="14706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earborn_ppt3.wmf"/>
          <p:cNvPicPr>
            <a:picLocks noChangeAspect="1"/>
          </p:cNvPicPr>
          <p:nvPr userDrawn="1"/>
        </p:nvPicPr>
        <p:blipFill>
          <a:blip r:embed="rId2" cstate="print"/>
          <a:srcRect l="555" r="1312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3565"/>
            <a:ext cx="9143999" cy="18042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47" y="2547838"/>
            <a:ext cx="8763655" cy="50261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3247" y="65389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2638" y="653891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85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681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28140"/>
            <a:ext cx="4038600" cy="34980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325"/>
            <a:ext cx="9143621" cy="159957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884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9637"/>
            <a:ext cx="4040188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9637"/>
            <a:ext cx="4041775" cy="32465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8648"/>
            <a:ext cx="9143621" cy="15995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0238"/>
            <a:ext cx="5111750" cy="5245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6125"/>
            <a:ext cx="3008313" cy="4110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523C12-A114-42E5-AD73-66F993176C9D}" type="datetimeFigureOut">
              <a:rPr lang="en-US" smtClean="0"/>
              <a:pPr/>
              <a:t>4/10/11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29646E-592F-4587-9743-3EAFB207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8859"/>
            <a:ext cx="9143621" cy="1599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3840"/>
            <a:ext cx="8229600" cy="5764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2855" cy="68571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4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5" Type="http://schemas.openxmlformats.org/officeDocument/2006/relationships/image" Target="../media/image6.wmf"/><Relationship Id="rId7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wmf"/><Relationship Id="rId6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5" Type="http://schemas.openxmlformats.org/officeDocument/2006/relationships/image" Target="../media/image6.wmf"/><Relationship Id="rId7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wmf"/><Relationship Id="rId6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4" Type="http://schemas.openxmlformats.org/officeDocument/2006/relationships/image" Target="../media/image6.wmf"/><Relationship Id="rId5" Type="http://schemas.openxmlformats.org/officeDocument/2006/relationships/image" Target="../media/image4.wmf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wmf"/><Relationship Id="rId6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PDP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Einar Bohlin, Policy Analyst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6858000" cy="685799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Century Gothic"/>
                <a:cs typeface="Century Gothic"/>
              </a:rPr>
              <a:t>Proposal  topics at the 5 RIRs</a:t>
            </a:r>
            <a:endParaRPr lang="en-US" sz="3200" b="1" dirty="0">
              <a:latin typeface="Century Gothic"/>
              <a:cs typeface="Century Gothic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637025"/>
              </p:ext>
            </p:extLst>
          </p:nvPr>
        </p:nvGraphicFramePr>
        <p:xfrm>
          <a:off x="198967" y="914400"/>
          <a:ext cx="8915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63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6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638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5638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2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5638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1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563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0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5626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ARIN portion</a:t>
            </a:r>
          </a:p>
          <a:p>
            <a:r>
              <a:rPr lang="en-US" b="1" dirty="0">
                <a:latin typeface="Century Gothic"/>
                <a:cs typeface="Century Gothic"/>
              </a:rPr>
              <a:t>o</a:t>
            </a:r>
            <a:r>
              <a:rPr lang="en-US" b="1" dirty="0" smtClean="0">
                <a:latin typeface="Century Gothic"/>
                <a:cs typeface="Century Gothic"/>
              </a:rPr>
              <a:t>f Q2 /2011</a:t>
            </a:r>
          </a:p>
          <a:p>
            <a:r>
              <a:rPr lang="en-US" b="1" dirty="0" smtClean="0">
                <a:latin typeface="Century Gothic"/>
                <a:cs typeface="Century Gothic"/>
              </a:rPr>
              <a:t>proposals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33" y="5562600"/>
            <a:ext cx="8305800" cy="129116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1676400"/>
            <a:ext cx="16764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48400" y="1828800"/>
            <a:ext cx="2133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b="1" dirty="0" smtClean="0">
                <a:latin typeface="Century Gothic"/>
                <a:cs typeface="Century Gothic"/>
              </a:rPr>
              <a:t>Q2 2009 (23)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latin typeface="Century Gothic"/>
                <a:cs typeface="Century Gothic"/>
              </a:rPr>
              <a:t>Q4 2009 (36)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latin typeface="Century Gothic"/>
                <a:cs typeface="Century Gothic"/>
              </a:rPr>
              <a:t>Q2 2010 (35)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latin typeface="Century Gothic"/>
                <a:cs typeface="Century Gothic"/>
              </a:rPr>
              <a:t>Q4 2010 (32)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>
                <a:latin typeface="Century Gothic"/>
                <a:cs typeface="Century Gothic"/>
              </a:rPr>
              <a:t>Q2 2011 (50)</a:t>
            </a:r>
            <a:endParaRPr lang="en-US" sz="2200" b="1" dirty="0">
              <a:latin typeface="Century Gothic"/>
              <a:cs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9800" y="2743200"/>
            <a:ext cx="228600" cy="228600"/>
          </a:xfrm>
          <a:prstGeom prst="rect">
            <a:avLst/>
          </a:prstGeom>
          <a:solidFill>
            <a:srgbClr val="9BBB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19800" y="2362200"/>
            <a:ext cx="228600" cy="228600"/>
          </a:xfrm>
          <a:prstGeom prst="rect">
            <a:avLst/>
          </a:prstGeom>
          <a:solidFill>
            <a:srgbClr val="B220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1905000"/>
            <a:ext cx="228600" cy="228600"/>
          </a:xfrm>
          <a:prstGeom prst="rect">
            <a:avLst/>
          </a:prstGeom>
          <a:solidFill>
            <a:srgbClr val="5481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19800" y="3124200"/>
            <a:ext cx="228600" cy="2286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05400" y="5638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entury Gothic"/>
                <a:cs typeface="Century Gothic"/>
              </a:rPr>
              <a:t>0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3581400"/>
            <a:ext cx="228600" cy="2286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39000" y="9144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</a:t>
            </a:r>
            <a:r>
              <a:rPr lang="en-US" b="1" dirty="0" smtClean="0"/>
              <a:t># of proposals per  </a:t>
            </a:r>
            <a:r>
              <a:rPr lang="en-US" b="1" dirty="0" smtClean="0"/>
              <a:t>per Q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arinlogo_small.wmf"/>
          <p:cNvPicPr>
            <a:picLocks noChangeAspect="1"/>
          </p:cNvPicPr>
          <p:nvPr/>
        </p:nvPicPr>
        <p:blipFill>
          <a:blip r:embed="rId3" cstate="print"/>
          <a:srcRect l="3571" r="3571"/>
          <a:stretch>
            <a:fillRect/>
          </a:stretch>
        </p:blipFill>
        <p:spPr bwMode="auto">
          <a:xfrm>
            <a:off x="2743200" y="1371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2438400" cy="68579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entury Gothic"/>
                <a:cs typeface="Century Gothic"/>
              </a:rPr>
              <a:t>ARIN XXVII</a:t>
            </a:r>
            <a:br>
              <a:rPr lang="en-US" sz="2800" b="1" dirty="0" smtClean="0">
                <a:latin typeface="Century Gothic"/>
                <a:cs typeface="Century Gothic"/>
              </a:rPr>
            </a:br>
            <a:r>
              <a:rPr lang="en-US" sz="2800" b="1" dirty="0" smtClean="0">
                <a:latin typeface="Century Gothic"/>
                <a:cs typeface="Century Gothic"/>
              </a:rPr>
              <a:t>Draft Policies</a:t>
            </a:r>
            <a:endParaRPr lang="en-US" sz="2800" b="1" dirty="0">
              <a:latin typeface="Century Gothic"/>
              <a:cs typeface="Century Gothic"/>
            </a:endParaRPr>
          </a:p>
        </p:txBody>
      </p:sp>
      <p:graphicFrame>
        <p:nvGraphicFramePr>
          <p:cNvPr id="4" name="Group 3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369854"/>
              </p:ext>
            </p:extLst>
          </p:nvPr>
        </p:nvGraphicFramePr>
        <p:xfrm>
          <a:off x="381001" y="2202358"/>
          <a:ext cx="8381999" cy="2356244"/>
        </p:xfrm>
        <a:graphic>
          <a:graphicData uri="http://schemas.openxmlformats.org/drawingml/2006/table">
            <a:tbl>
              <a:tblPr/>
              <a:tblGrid>
                <a:gridCol w="4026646"/>
                <a:gridCol w="1068294"/>
                <a:gridCol w="1068294"/>
                <a:gridCol w="1150471"/>
                <a:gridCol w="1068294"/>
              </a:tblGrid>
              <a:tr h="795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ARIN-2011-1: Globally Coordinated Transfer Policy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LC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  <a:cs typeface="+mn-cs"/>
                        </a:rPr>
                        <a:t>ARIN-2011-2: Protecting Number Resources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  <a:cs typeface="+mn-cs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8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  <a:cs typeface="+mn-cs"/>
                        </a:rPr>
                        <a:t>ARIN-2011-3: Better IPv6 Allocations for ISPs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AB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35" descr="ripenc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5700" y="144036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apnic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324472"/>
            <a:ext cx="762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afrinic-logo2.wm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481641">
            <a:off x="4315368" y="1109978"/>
            <a:ext cx="17018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lacnic.wm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0025" y="1295898"/>
            <a:ext cx="7651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32"/>
          <p:cNvSpPr txBox="1">
            <a:spLocks noChangeArrowheads="1"/>
          </p:cNvSpPr>
          <p:nvPr/>
        </p:nvSpPr>
        <p:spPr bwMode="auto">
          <a:xfrm>
            <a:off x="6163759" y="4800600"/>
            <a:ext cx="297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entury Gothic" pitchFamily="-112" charset="0"/>
              </a:rPr>
              <a:t>P = Proposal</a:t>
            </a:r>
          </a:p>
          <a:p>
            <a:r>
              <a:rPr lang="en-US" b="1" dirty="0" smtClean="0">
                <a:latin typeface="Century Gothic" pitchFamily="-112" charset="0"/>
              </a:rPr>
              <a:t>A = Adopted</a:t>
            </a:r>
          </a:p>
          <a:p>
            <a:r>
              <a:rPr lang="en-US" b="1" dirty="0" smtClean="0">
                <a:latin typeface="Century Gothic" pitchFamily="-112" charset="0"/>
              </a:rPr>
              <a:t>LC </a:t>
            </a:r>
            <a:r>
              <a:rPr lang="en-US" b="1" dirty="0">
                <a:latin typeface="Century Gothic" pitchFamily="-112" charset="0"/>
              </a:rPr>
              <a:t>= Last </a:t>
            </a:r>
            <a:r>
              <a:rPr lang="en-US" b="1" dirty="0" smtClean="0">
                <a:latin typeface="Century Gothic" pitchFamily="-112" charset="0"/>
              </a:rPr>
              <a:t>Call</a:t>
            </a:r>
          </a:p>
          <a:p>
            <a:r>
              <a:rPr lang="en-US" b="1" dirty="0" smtClean="0">
                <a:latin typeface="Century Gothic" pitchFamily="-112" charset="0"/>
              </a:rPr>
              <a:t>AB = Abandoned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arinlogo_small.wmf"/>
          <p:cNvPicPr>
            <a:picLocks noChangeAspect="1"/>
          </p:cNvPicPr>
          <p:nvPr/>
        </p:nvPicPr>
        <p:blipFill>
          <a:blip r:embed="rId3" cstate="print"/>
          <a:srcRect l="3571" r="3571"/>
          <a:stretch>
            <a:fillRect/>
          </a:stretch>
        </p:blipFill>
        <p:spPr bwMode="auto">
          <a:xfrm>
            <a:off x="2667000" y="1524000"/>
            <a:ext cx="1600200" cy="52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2743200" cy="99804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entury Gothic"/>
                <a:cs typeface="Century Gothic"/>
              </a:rPr>
              <a:t>ARIN XXVII</a:t>
            </a:r>
            <a:br>
              <a:rPr lang="en-US" sz="2800" b="1" dirty="0" smtClean="0">
                <a:latin typeface="Century Gothic"/>
                <a:cs typeface="Century Gothic"/>
              </a:rPr>
            </a:br>
            <a:r>
              <a:rPr lang="en-US" sz="2800" b="1" dirty="0" smtClean="0">
                <a:latin typeface="Century Gothic"/>
                <a:cs typeface="Century Gothic"/>
              </a:rPr>
              <a:t>Draft Policies </a:t>
            </a:r>
            <a:endParaRPr lang="en-US" sz="2800" b="1" dirty="0">
              <a:latin typeface="Century Gothic"/>
              <a:cs typeface="Century Gothic"/>
            </a:endParaRPr>
          </a:p>
        </p:txBody>
      </p:sp>
      <p:graphicFrame>
        <p:nvGraphicFramePr>
          <p:cNvPr id="4" name="Group 355"/>
          <p:cNvGraphicFramePr>
            <a:graphicFrameLocks/>
          </p:cNvGraphicFramePr>
          <p:nvPr/>
        </p:nvGraphicFramePr>
        <p:xfrm>
          <a:off x="304799" y="2202357"/>
          <a:ext cx="8382001" cy="2356245"/>
        </p:xfrm>
        <a:graphic>
          <a:graphicData uri="http://schemas.openxmlformats.org/drawingml/2006/table">
            <a:tbl>
              <a:tblPr/>
              <a:tblGrid>
                <a:gridCol w="4026649"/>
                <a:gridCol w="1068294"/>
                <a:gridCol w="1068294"/>
                <a:gridCol w="1150470"/>
                <a:gridCol w="1068294"/>
              </a:tblGrid>
              <a:tr h="795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  <a:cs typeface="+mn-cs"/>
                        </a:rPr>
                        <a:t>ARIN-2011-4: Reserved Pool for Critical Infrastructure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59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ARIN-2011-5: Shared Transition Space for IPv4 Address Extension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8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  <a:cs typeface="+mn-cs"/>
                        </a:rPr>
                        <a:t>ARIN-2011-6: Returned IPv4 Addresses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35" descr="ripenc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5700" y="144036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apnic.w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324472"/>
            <a:ext cx="762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afrinic-logo2.wm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481641">
            <a:off x="4315368" y="1109978"/>
            <a:ext cx="17018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lacnic.wm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0025" y="1295898"/>
            <a:ext cx="7651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32"/>
          <p:cNvSpPr txBox="1">
            <a:spLocks noChangeArrowheads="1"/>
          </p:cNvSpPr>
          <p:nvPr/>
        </p:nvSpPr>
        <p:spPr bwMode="auto">
          <a:xfrm>
            <a:off x="6324600" y="4876800"/>
            <a:ext cx="281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entury Gothic" pitchFamily="-112" charset="0"/>
              </a:rPr>
              <a:t>P = Proposal</a:t>
            </a:r>
          </a:p>
          <a:p>
            <a:r>
              <a:rPr lang="en-US" b="1" dirty="0" smtClean="0">
                <a:latin typeface="Century Gothic" pitchFamily="-112" charset="0"/>
              </a:rPr>
              <a:t>A = Adopted</a:t>
            </a:r>
          </a:p>
          <a:p>
            <a:r>
              <a:rPr lang="en-US" b="1" dirty="0" smtClean="0">
                <a:latin typeface="Century Gothic" pitchFamily="-112" charset="0"/>
              </a:rPr>
              <a:t>LC </a:t>
            </a:r>
            <a:r>
              <a:rPr lang="en-US" b="1" dirty="0">
                <a:latin typeface="Century Gothic" pitchFamily="-112" charset="0"/>
              </a:rPr>
              <a:t>= Last </a:t>
            </a:r>
            <a:r>
              <a:rPr lang="en-US" b="1" dirty="0" smtClean="0">
                <a:latin typeface="Century Gothic" pitchFamily="-112" charset="0"/>
              </a:rPr>
              <a:t>Call</a:t>
            </a:r>
          </a:p>
          <a:p>
            <a:r>
              <a:rPr lang="en-US" b="1" dirty="0" smtClean="0">
                <a:latin typeface="Century Gothic" pitchFamily="-112" charset="0"/>
              </a:rPr>
              <a:t>AB = Abandoned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31790" cy="18042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Discussion highlights at the other RIRs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1"/>
            <a:ext cx="87630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IPv4</a:t>
            </a:r>
          </a:p>
          <a:p>
            <a:pPr lvl="1"/>
            <a:r>
              <a:rPr lang="en-US" dirty="0" err="1" smtClean="0"/>
              <a:t>AfriNIC</a:t>
            </a:r>
            <a:r>
              <a:rPr lang="en-US" dirty="0" smtClean="0"/>
              <a:t>: “The last /8” mandates that 90% must be used within region</a:t>
            </a:r>
          </a:p>
          <a:p>
            <a:pPr lvl="1"/>
            <a:r>
              <a:rPr lang="en-US" dirty="0" err="1" smtClean="0"/>
              <a:t>AfriNIC</a:t>
            </a:r>
            <a:r>
              <a:rPr lang="en-US" dirty="0"/>
              <a:t>:</a:t>
            </a:r>
            <a:r>
              <a:rPr lang="en-US" dirty="0" smtClean="0"/>
              <a:t> “Limited Out of Region Allocation of IPv4 Resources” will reserve one /8 for use by organizations outside their region, </a:t>
            </a:r>
            <a:r>
              <a:rPr lang="en-US" dirty="0" smtClean="0"/>
              <a:t>with </a:t>
            </a:r>
            <a:r>
              <a:rPr lang="en-US" dirty="0" smtClean="0"/>
              <a:t>/16 maximum and higher fees) </a:t>
            </a:r>
          </a:p>
          <a:p>
            <a:r>
              <a:rPr lang="en-US" b="1" dirty="0" smtClean="0"/>
              <a:t>IPv6</a:t>
            </a:r>
          </a:p>
          <a:p>
            <a:pPr lvl="1"/>
            <a:r>
              <a:rPr lang="en-US" dirty="0" smtClean="0"/>
              <a:t>APNIC: “Multiple discreet networks”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-152400"/>
            <a:ext cx="7264990" cy="180427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Century Gothic"/>
                <a:cs typeface="Century Gothic"/>
              </a:rPr>
              <a:t>References</a:t>
            </a:r>
            <a:endParaRPr lang="en-US" sz="3200" b="1" dirty="0">
              <a:latin typeface="Century Gothic"/>
              <a:cs typeface="Century Gothic"/>
            </a:endParaRPr>
          </a:p>
        </p:txBody>
      </p:sp>
      <p:graphicFrame>
        <p:nvGraphicFramePr>
          <p:cNvPr id="4" name="Group 61"/>
          <p:cNvGraphicFramePr>
            <a:graphicFrameLocks noGrp="1"/>
          </p:cNvGraphicFramePr>
          <p:nvPr/>
        </p:nvGraphicFramePr>
        <p:xfrm>
          <a:off x="533400" y="1143000"/>
          <a:ext cx="8001000" cy="5037912"/>
        </p:xfrm>
        <a:graphic>
          <a:graphicData uri="http://schemas.openxmlformats.org/drawingml/2006/table">
            <a:tbl>
              <a:tblPr/>
              <a:tblGrid>
                <a:gridCol w="2209800"/>
                <a:gridCol w="5791200"/>
              </a:tblGrid>
              <a:tr h="4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RIR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Link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8C3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http://www.afrinic.net/policy.htm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http://www.apnic.net/policy/proposals/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https://www.arin.net/policy/proposals/index.html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http://lacnic.net/en/politicas/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http://www.ripe.net/ripe/policies/current-proposals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  <a:cs typeface="+mn-cs"/>
                        </a:rPr>
                        <a:t>Policy Comparison Overview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Arial" charset="0"/>
                        </a:rPr>
                        <a:t>http://www.nro.net/policies/rir-comparative-policy-overview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12" descr="afrinic-logo2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24560"/>
            <a:ext cx="17018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apnic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286535"/>
            <a:ext cx="762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arinlogo_small.wmf"/>
          <p:cNvPicPr>
            <a:picLocks noChangeAspect="1"/>
          </p:cNvPicPr>
          <p:nvPr/>
        </p:nvPicPr>
        <p:blipFill>
          <a:blip r:embed="rId5" cstate="print"/>
          <a:srcRect l="3571" r="3571"/>
          <a:stretch>
            <a:fillRect/>
          </a:stretch>
        </p:blipFill>
        <p:spPr bwMode="auto">
          <a:xfrm>
            <a:off x="609600" y="3123148"/>
            <a:ext cx="19812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lacnic.wm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7651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5" descr="ripenc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4612223"/>
            <a:ext cx="10144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NRO_3D_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5410200"/>
            <a:ext cx="13446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7600" b="1" dirty="0" smtClean="0">
                <a:latin typeface="Century Gothic"/>
                <a:cs typeface="Century Gothic"/>
              </a:rPr>
              <a:t>Thank You</a:t>
            </a:r>
            <a:endParaRPr lang="en-US" sz="7600" b="1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nJu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SanJuan_template</Template>
  <TotalTime>777</TotalTime>
  <Words>534</Words>
  <Application>Microsoft Macintosh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SanJuan_template</vt:lpstr>
      <vt:lpstr>Regional PDP Report</vt:lpstr>
      <vt:lpstr>Proposal  topics at the 5 RIRs</vt:lpstr>
      <vt:lpstr>ARIN XXVII Draft Policies</vt:lpstr>
      <vt:lpstr>ARIN XXVII Draft Policies </vt:lpstr>
      <vt:lpstr>Discussion highlights at the other RIRs</vt:lpstr>
      <vt:lpstr>References</vt:lpstr>
      <vt:lpstr>Thank You</vt:lpstr>
    </vt:vector>
  </TitlesOfParts>
  <Company>arin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PDP Report</dc:title>
  <dc:creator>Einar Bohlin</dc:creator>
  <cp:lastModifiedBy>administrator</cp:lastModifiedBy>
  <cp:revision>150</cp:revision>
  <dcterms:created xsi:type="dcterms:W3CDTF">2009-10-15T16:58:02Z</dcterms:created>
  <dcterms:modified xsi:type="dcterms:W3CDTF">2011-04-11T00:25:29Z</dcterms:modified>
</cp:coreProperties>
</file>