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580" r:id="rId2"/>
    <p:sldId id="583" r:id="rId3"/>
    <p:sldId id="603" r:id="rId4"/>
    <p:sldId id="604" r:id="rId5"/>
    <p:sldId id="597" r:id="rId6"/>
    <p:sldId id="598" r:id="rId7"/>
    <p:sldId id="599" r:id="rId8"/>
    <p:sldId id="609" r:id="rId9"/>
    <p:sldId id="608" r:id="rId10"/>
    <p:sldId id="607" r:id="rId11"/>
    <p:sldId id="601" r:id="rId12"/>
    <p:sldId id="602" r:id="rId13"/>
    <p:sldId id="610" r:id="rId14"/>
    <p:sldId id="578" r:id="rId15"/>
    <p:sldId id="581" r:id="rId16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-920" y="-104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7A266A-22F7-F641-9910-DF5DB01A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26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FCDC2B-FBC0-AA42-A11B-52F6ACF5D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7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D66F0C-2F2C-894A-80E1-2332CA28F59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DC3873-132C-534D-811F-134667F80B92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574DACD-C1B2-BF4B-B280-1CB3C6F65BDA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B1D0F2-3D05-914C-AA7C-546FBF994C64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C44DC8C-E39A-5247-A06A-747521E72686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B611603-2E39-3C4A-9CDD-B45CD7F89D9F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5F6E3F2-96EE-6947-AF2B-C565A051784E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E2E5B8-0C45-8D47-8A40-CB39547228D1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FBC9F9-871E-934A-87DD-C0FA2BC4AC68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48A2FF9-E6A6-CB49-803D-5258A66788AF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101B892-B537-FF4C-A2F0-0587A1B91A48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9FD91BE-84F5-CD42-B959-F28C056BDF00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550025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>
                <a:latin typeface="Tahoma" charset="0"/>
                <a:cs typeface="Tahoma" charset="0"/>
              </a:rPr>
              <a:t>March 2011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398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2010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4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354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354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2010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38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/>
              <a:t>December 2010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72521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2010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2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2010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6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2010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4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1374775"/>
            <a:ext cx="3975100" cy="4979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2010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6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2010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7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2010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1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2010 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8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2010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7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December 2010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22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2.jpe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smtClean="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/>
              <a:t>March 2011</a:t>
            </a:r>
            <a:endParaRPr lang="en-US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  <p:sldLayoutId id="2147484570" r:id="rId12"/>
    <p:sldLayoutId id="2147484571" r:id="rId1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611188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92100" y="6396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33338"/>
            <a:ext cx="7348537" cy="1223962"/>
          </a:xfrm>
        </p:spPr>
        <p:txBody>
          <a:bodyPr/>
          <a:lstStyle/>
          <a:p>
            <a:pPr eaLnBrk="1" hangingPunct="1">
              <a:defRPr/>
            </a:pPr>
            <a:r>
              <a:rPr lang="en-AU" sz="3000"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360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360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1800" b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79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449388"/>
            <a:ext cx="79311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31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March 2011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7463"/>
            <a:ext cx="7348537" cy="122396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>
                <a:effectLst/>
                <a:latin typeface="Century Gothic" charset="0"/>
              </a:rPr>
              <a:t>IPv6 Allocations </a:t>
            </a:r>
            <a:r>
              <a:rPr lang="en-US" sz="3000" dirty="0" err="1" smtClean="0">
                <a:effectLst/>
                <a:latin typeface="Century Gothic" charset="0"/>
              </a:rPr>
              <a:t>RIRs</a:t>
            </a:r>
            <a:r>
              <a:rPr lang="en-US" sz="3000" dirty="0" smtClean="0">
                <a:effectLst/>
                <a:latin typeface="Century Gothic" charset="0"/>
              </a:rPr>
              <a:t> to </a:t>
            </a:r>
            <a:r>
              <a:rPr lang="en-US" sz="3000" dirty="0" err="1" smtClean="0">
                <a:effectLst/>
                <a:latin typeface="Century Gothic" charset="0"/>
              </a:rPr>
              <a:t>LIRs</a:t>
            </a:r>
            <a:r>
              <a:rPr lang="en-US" sz="3000" dirty="0" smtClean="0">
                <a:effectLst/>
                <a:latin typeface="Century Gothic" charset="0"/>
              </a:rPr>
              <a:t>/ISPs</a:t>
            </a:r>
            <a: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3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March 2011</a:t>
            </a:r>
          </a:p>
        </p:txBody>
      </p:sp>
      <p:pic>
        <p:nvPicPr>
          <p:cNvPr id="3584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331913"/>
            <a:ext cx="8034337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236538"/>
            <a:ext cx="7040562" cy="122396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RIRs to LIRs/ISPs</a:t>
            </a:r>
            <a:br>
              <a:rPr lang="en-US" sz="30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</a:t>
            </a: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Mar 2011)</a:t>
            </a:r>
            <a:r>
              <a:rPr lang="en-US" sz="2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TextBox 7"/>
          <p:cNvSpPr txBox="1">
            <a:spLocks noChangeArrowheads="1"/>
          </p:cNvSpPr>
          <p:nvPr/>
        </p:nvSpPr>
        <p:spPr bwMode="auto">
          <a:xfrm>
            <a:off x="173038" y="1598613"/>
            <a:ext cx="3776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entury Gothic" charset="0"/>
              </a:rPr>
              <a:t>How many total allocations have been made by each RIR?</a:t>
            </a:r>
          </a:p>
        </p:txBody>
      </p:sp>
      <p:sp>
        <p:nvSpPr>
          <p:cNvPr id="37892" name="TextBox 8"/>
          <p:cNvSpPr txBox="1">
            <a:spLocks noChangeArrowheads="1"/>
          </p:cNvSpPr>
          <p:nvPr/>
        </p:nvSpPr>
        <p:spPr bwMode="auto">
          <a:xfrm>
            <a:off x="4368800" y="1598613"/>
            <a:ext cx="37750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entury Gothic" charset="0"/>
              </a:rPr>
              <a:t>In terms of /32s, how much total space has each RIR allocated?</a:t>
            </a:r>
            <a:br>
              <a:rPr lang="en-US" sz="1800" b="1">
                <a:latin typeface="Century Gothic" charset="0"/>
              </a:rPr>
            </a:br>
            <a:endParaRPr lang="en-US" sz="1800" b="1">
              <a:latin typeface="Century Gothic" charset="0"/>
            </a:endParaRPr>
          </a:p>
        </p:txBody>
      </p:sp>
      <p:sp>
        <p:nvSpPr>
          <p:cNvPr id="378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March 2011</a:t>
            </a:r>
          </a:p>
        </p:txBody>
      </p:sp>
      <p:pic>
        <p:nvPicPr>
          <p:cNvPr id="3789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2306638"/>
            <a:ext cx="8620126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613" y="87313"/>
            <a:ext cx="7813675" cy="1223962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</a:p>
        </p:txBody>
      </p:sp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March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Internet Number Resource Report</a:t>
            </a:r>
          </a:p>
        </p:txBody>
      </p:sp>
      <p:pic>
        <p:nvPicPr>
          <p:cNvPr id="3994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322388"/>
            <a:ext cx="8175625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46238"/>
            <a:ext cx="8407400" cy="4432300"/>
          </a:xfrm>
        </p:spPr>
        <p:txBody>
          <a:bodyPr/>
          <a:lstStyle/>
          <a:p>
            <a:pPr eaLnBrk="1" hangingPunct="1"/>
            <a:r>
              <a:rPr lang="en-US" sz="300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>
                <a:latin typeface="Century Gothic" charset="0"/>
                <a:ea typeface="ＭＳ Ｐゴシック" charset="0"/>
                <a:cs typeface="ＭＳ Ｐゴシック" charset="0"/>
              </a:rPr>
              <a:t>Raw Data/Historical RIR Allocations:</a:t>
            </a:r>
            <a:r>
              <a:rPr lang="en-US" sz="400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www.aso.icann.org/stats</a:t>
            </a:r>
            <a:endParaRPr lang="en-US" sz="2600">
              <a:solidFill>
                <a:schemeClr val="folHlink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60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260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www.iana.org/assignments/ipv4-address-space</a:t>
            </a:r>
          </a:p>
          <a:p>
            <a:pPr eaLnBrk="1" hangingPunct="1">
              <a:buFontTx/>
              <a:buNone/>
            </a:pPr>
            <a:r>
              <a:rPr lang="en-US" sz="260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March 2011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920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0" smtClean="0"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As of 31 </a:t>
            </a: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March 2011</a:t>
            </a:r>
            <a:endParaRPr lang="en-US" sz="2800" b="1" dirty="0"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44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  <a:ea typeface="ＭＳ Ｐゴシック" charset="-128"/>
                <a:cs typeface="+mn-cs"/>
              </a:rPr>
              <a:t>AfriNIC, APNIC, ARIN, LACNIC and the RIPE NCC</a:t>
            </a:r>
            <a:r>
              <a:rPr lang="en-US" sz="18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  <p:sp>
        <p:nvSpPr>
          <p:cNvPr id="194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March 2011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March 2011</a:t>
            </a: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38100"/>
            <a:ext cx="7348537" cy="1223963"/>
          </a:xfrm>
        </p:spPr>
        <p:txBody>
          <a:bodyPr/>
          <a:lstStyle/>
          <a:p>
            <a:pPr eaLnBrk="1" hangingPunct="1"/>
            <a:r>
              <a:rPr lang="en-US" sz="300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282700"/>
            <a:ext cx="77628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463" y="195263"/>
            <a:ext cx="7348537" cy="1223962"/>
          </a:xfrm>
        </p:spPr>
        <p:txBody>
          <a:bodyPr/>
          <a:lstStyle/>
          <a:p>
            <a:pPr eaLnBrk="1" hangingPunct="1"/>
            <a:r>
              <a:rPr lang="en-US" sz="300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300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340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March 2011</a:t>
            </a:r>
          </a:p>
        </p:txBody>
      </p:sp>
      <p:pic>
        <p:nvPicPr>
          <p:cNvPr id="2355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362075"/>
            <a:ext cx="7319962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022475"/>
            <a:ext cx="8040688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xfrm>
            <a:off x="1320800" y="401638"/>
            <a:ext cx="7823200" cy="1223962"/>
          </a:xfrm>
        </p:spPr>
        <p:txBody>
          <a:bodyPr/>
          <a:lstStyle/>
          <a:p>
            <a:pPr eaLnBrk="1" hangingPunct="1"/>
            <a:r>
              <a:rPr lang="en-US" sz="300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r>
              <a:rPr lang="en-US" sz="200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200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80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Mar 2011)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March 2011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463" y="325438"/>
            <a:ext cx="7348537" cy="12239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0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20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March 2011</a:t>
            </a:r>
          </a:p>
        </p:txBody>
      </p:sp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627188"/>
            <a:ext cx="8089900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101990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463" y="211138"/>
            <a:ext cx="7348537" cy="12239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0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4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8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Mar 2011)</a:t>
            </a:r>
            <a:endParaRPr lang="en-US" sz="18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March 2011</a:t>
            </a:r>
          </a:p>
        </p:txBody>
      </p:sp>
      <p:pic>
        <p:nvPicPr>
          <p:cNvPr id="2970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651000"/>
            <a:ext cx="77597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6375"/>
            <a:ext cx="7348537" cy="1223963"/>
          </a:xfrm>
        </p:spPr>
        <p:txBody>
          <a:bodyPr/>
          <a:lstStyle/>
          <a:p>
            <a:pPr>
              <a:defRPr/>
            </a:pPr>
            <a:r>
              <a:rPr lang="en-US" sz="2800">
                <a:solidFill>
                  <a:srgbClr val="000000"/>
                </a:solidFill>
                <a:latin typeface="Century Gothic" charset="0"/>
                <a:ea typeface="Arial" charset="0"/>
              </a:rPr>
              <a:t>4-BYTE ASN ASSIGNMENTS</a:t>
            </a:r>
            <a:r>
              <a:rPr lang="en-US" sz="660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660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br>
              <a:rPr lang="en-US" sz="1800" b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March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Internet Number Resource Report</a:t>
            </a:r>
          </a:p>
        </p:txBody>
      </p:sp>
      <p:pic>
        <p:nvPicPr>
          <p:cNvPr id="317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135063"/>
            <a:ext cx="7824788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113" y="206375"/>
            <a:ext cx="7348537" cy="1223963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Arial" charset="0"/>
              </a:rPr>
              <a:t>4-BYTE ASN ASSIGNMENTS</a:t>
            </a:r>
            <a:r>
              <a:rPr lang="en-US" sz="66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66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Mar 2011)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March 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Internet Number Resource Report</a:t>
            </a: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90650"/>
            <a:ext cx="8010525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22666</TotalTime>
  <Words>210</Words>
  <Application>Microsoft Macintosh PowerPoint</Application>
  <PresentationFormat>On-screen Show (4:3)</PresentationFormat>
  <Paragraphs>64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Times New Roman</vt:lpstr>
      <vt:lpstr>ＭＳ Ｐゴシック</vt:lpstr>
      <vt:lpstr>Arial</vt:lpstr>
      <vt:lpstr>Tahoma</vt:lpstr>
      <vt:lpstr>Arial Black</vt:lpstr>
      <vt:lpstr>Century Gothic</vt:lpstr>
      <vt:lpstr>Default Design</vt:lpstr>
      <vt:lpstr>PowerPoint Presentation</vt:lpstr>
      <vt:lpstr>PowerPoint Presentation</vt:lpstr>
      <vt:lpstr>IPv4 ADDRESS SPACE What is the status of each of the 256 /8s?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Mar 2011)</vt:lpstr>
      <vt:lpstr>ASN ASSIGNMENTS (RIRs TO CUSTOMERS) How many ASNs has each RIR assigned by year? </vt:lpstr>
      <vt:lpstr>ASN ASSIGNMENTS (RIRs TO CUSTOMERS) How many total ASNs has each RIR assigned? (Jan 1999 – Mar 2011)</vt:lpstr>
      <vt:lpstr>4-BYTE ASN ASSIGNMENTS How many 4-byte ASNs has each RIR assigned by year? </vt:lpstr>
      <vt:lpstr>4-BYTE ASN ASSIGNMENTS How many total 4-byte ASNs has each RIR assigned? (Jan 2007 – Mar 2011)</vt:lpstr>
      <vt:lpstr>IPv6 ADDRESS SPACE How much has been allocated to the RIRs?</vt:lpstr>
      <vt:lpstr>IPv6 Allocations RIRs to LIRs/ISPs How many allocations have been made by each RIR by year?</vt:lpstr>
      <vt:lpstr>IPv6 ALLOCATIONS RIRs to LIRs/ISPs (Jan 1999 – Mar 2011) </vt:lpstr>
      <vt:lpstr>IPV6 ASSIGNMENTS RIRS TO END-USERS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Erin Sellers</cp:lastModifiedBy>
  <cp:revision>768</cp:revision>
  <cp:lastPrinted>2010-07-19T15:05:07Z</cp:lastPrinted>
  <dcterms:created xsi:type="dcterms:W3CDTF">2010-10-21T18:35:43Z</dcterms:created>
  <dcterms:modified xsi:type="dcterms:W3CDTF">2011-04-08T21:28:33Z</dcterms:modified>
  <cp:category/>
</cp:coreProperties>
</file>