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0"/>
  </p:notesMasterIdLst>
  <p:sldIdLst>
    <p:sldId id="261" r:id="rId2"/>
    <p:sldId id="275" r:id="rId3"/>
    <p:sldId id="263" r:id="rId4"/>
    <p:sldId id="268" r:id="rId5"/>
    <p:sldId id="274" r:id="rId6"/>
    <p:sldId id="272" r:id="rId7"/>
    <p:sldId id="273" r:id="rId8"/>
    <p:sldId id="27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3828"/>
    <a:srgbClr val="05183A"/>
    <a:srgbClr val="041A34"/>
    <a:srgbClr val="061129"/>
    <a:srgbClr val="008CB5"/>
    <a:srgbClr val="060F2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5460" autoAdjust="0"/>
  </p:normalViewPr>
  <p:slideViewPr>
    <p:cSldViewPr snapToObjects="1">
      <p:cViewPr varScale="1">
        <p:scale>
          <a:sx n="84" d="100"/>
          <a:sy n="84" d="100"/>
        </p:scale>
        <p:origin x="-11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137EA-412E-4840-9E94-3881C132D67B}" type="datetimeFigureOut">
              <a:rPr lang="en-US" smtClean="0"/>
              <a:pPr/>
              <a:t>4/8/2011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3C002-8CA0-43F7-8648-9615991FCDBB}" type="slidenum">
              <a:rPr lang="en-US" smtClean="0"/>
              <a:pPr/>
              <a:t>‹#›</a:t>
            </a:fld>
            <a:endParaRPr lang="en-US"/>
          </a:p>
        </p:txBody>
      </p:sp>
    </p:spTree>
    <p:extLst>
      <p:ext uri="{BB962C8B-B14F-4D97-AF65-F5344CB8AC3E}">
        <p14:creationId xmlns:p14="http://schemas.microsoft.com/office/powerpoint/2010/main" xmlns="" val="275632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3997" cy="6857997"/>
          </a:xfrm>
          <a:prstGeom prst="rect">
            <a:avLst/>
          </a:prstGeom>
        </p:spPr>
      </p:pic>
      <p:sp>
        <p:nvSpPr>
          <p:cNvPr id="2" name="Title 1"/>
          <p:cNvSpPr>
            <a:spLocks noGrp="1"/>
          </p:cNvSpPr>
          <p:nvPr>
            <p:ph type="ctrTitle"/>
          </p:nvPr>
        </p:nvSpPr>
        <p:spPr>
          <a:xfrm>
            <a:off x="4118114" y="1379481"/>
            <a:ext cx="4878638" cy="243031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118115" y="4006921"/>
            <a:ext cx="4878638" cy="1470602"/>
          </a:xfrm>
        </p:spPr>
        <p:txBody>
          <a:bodyPr/>
          <a:lstStyle>
            <a:lvl1pPr marL="0" indent="0" algn="ctr">
              <a:buNone/>
              <a:defRPr>
                <a:solidFill>
                  <a:schemeClr val="tx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iStock_000005826037Small.psd"/>
          <p:cNvPicPr>
            <a:picLocks noChangeAspect="1"/>
          </p:cNvPicPr>
          <p:nvPr userDrawn="1"/>
        </p:nvPicPr>
        <p:blipFill>
          <a:blip r:embed="rId2">
            <a:alphaModFix amt="38000"/>
          </a:blip>
          <a:stretch>
            <a:fillRect/>
          </a:stretch>
        </p:blipFill>
        <p:spPr>
          <a:xfrm>
            <a:off x="0" y="1"/>
            <a:ext cx="9144000" cy="6871822"/>
          </a:xfrm>
          <a:prstGeom prst="rect">
            <a:avLst/>
          </a:prstGeom>
        </p:spPr>
      </p:pic>
      <p:sp>
        <p:nvSpPr>
          <p:cNvPr id="6" name="Rectangle 5"/>
          <p:cNvSpPr/>
          <p:nvPr userDrawn="1"/>
        </p:nvSpPr>
        <p:spPr>
          <a:xfrm>
            <a:off x="0" y="457200"/>
            <a:ext cx="9144000" cy="2743200"/>
          </a:xfrm>
          <a:prstGeom prst="rect">
            <a:avLst/>
          </a:prstGeom>
          <a:solidFill>
            <a:schemeClr val="tx2">
              <a:lumMod val="60000"/>
              <a:lumOff val="40000"/>
            </a:schemeClr>
          </a:solidFill>
          <a:ln>
            <a:solidFill>
              <a:schemeClr val="accent5">
                <a:lumMod val="60000"/>
                <a:lumOff val="40000"/>
              </a:schemeClr>
            </a:solidFill>
          </a:ln>
          <a:effectLst>
            <a:reflection stA="47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1295400"/>
            <a:ext cx="9144000" cy="1754582"/>
          </a:xfrm>
          <a:prstGeom prst="rect">
            <a:avLst/>
          </a:prstGeom>
          <a:solidFill>
            <a:srgbClr val="FFFFFF"/>
          </a:solidFill>
          <a:ln>
            <a:noFill/>
          </a:ln>
          <a:effectLst>
            <a:reflection stA="86000" dist="139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066800" y="5181600"/>
            <a:ext cx="6934200" cy="609600"/>
          </a:xfrm>
        </p:spPr>
        <p:txBody>
          <a:bodyPr>
            <a:noAutofit/>
          </a:bodyPr>
          <a:lstStyle>
            <a:lvl1pPr marL="0" indent="0" algn="ctr">
              <a:buNone/>
              <a:defRPr sz="3600" baseline="0">
                <a:solidFill>
                  <a:srgbClr val="000000"/>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Title</a:t>
            </a:r>
            <a:endParaRPr lang="en-US" dirty="0"/>
          </a:p>
        </p:txBody>
      </p:sp>
      <p:cxnSp>
        <p:nvCxnSpPr>
          <p:cNvPr id="8" name="Straight Connector 7"/>
          <p:cNvCxnSpPr/>
          <p:nvPr userDrawn="1"/>
        </p:nvCxnSpPr>
        <p:spPr>
          <a:xfrm>
            <a:off x="1066800" y="4951412"/>
            <a:ext cx="6934200" cy="1588"/>
          </a:xfrm>
          <a:prstGeom prst="line">
            <a:avLst/>
          </a:prstGeom>
          <a:ln>
            <a:solidFill>
              <a:schemeClr val="bg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Toronto_border.wmf"/>
          <p:cNvPicPr>
            <a:picLocks noChangeAspect="1"/>
          </p:cNvPicPr>
          <p:nvPr userDrawn="1"/>
        </p:nvPicPr>
        <p:blipFill>
          <a:blip r:embed="rId3"/>
          <a:stretch>
            <a:fillRect/>
          </a:stretch>
        </p:blipFill>
        <p:spPr>
          <a:xfrm>
            <a:off x="1066800" y="107314"/>
            <a:ext cx="6616700" cy="2942668"/>
          </a:xfrm>
          <a:prstGeom prst="rect">
            <a:avLst/>
          </a:prstGeom>
        </p:spPr>
      </p:pic>
      <p:sp>
        <p:nvSpPr>
          <p:cNvPr id="13" name="Rectangle 12"/>
          <p:cNvSpPr/>
          <p:nvPr userDrawn="1"/>
        </p:nvSpPr>
        <p:spPr>
          <a:xfrm>
            <a:off x="0" y="6705600"/>
            <a:ext cx="9144000" cy="166222"/>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1066800" y="3810000"/>
            <a:ext cx="6934200" cy="1085850"/>
          </a:xfrm>
        </p:spPr>
        <p:txBody>
          <a:bodyPr>
            <a:normAutofit/>
          </a:bodyPr>
          <a:lstStyle>
            <a:lvl1pPr algn="ctr">
              <a:defRPr sz="5000" b="1">
                <a:solidFill>
                  <a:srgbClr val="000000"/>
                </a:solidFill>
                <a:latin typeface="Century Gothic"/>
                <a:cs typeface="Century Gothic"/>
              </a:defRPr>
            </a:lvl1pPr>
          </a:lstStyle>
          <a:p>
            <a:r>
              <a:rPr lang="en-US" dirty="0" smtClean="0"/>
              <a:t>Presentation Title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descr="iStock_000005826037Small.psd"/>
          <p:cNvPicPr>
            <a:picLocks noChangeAspect="1"/>
          </p:cNvPicPr>
          <p:nvPr userDrawn="1"/>
        </p:nvPicPr>
        <p:blipFill>
          <a:blip r:embed="rId2">
            <a:alphaModFix amt="31000"/>
          </a:blip>
          <a:stretch>
            <a:fillRect/>
          </a:stretch>
        </p:blipFill>
        <p:spPr>
          <a:xfrm>
            <a:off x="0" y="1"/>
            <a:ext cx="9144000" cy="6871822"/>
          </a:xfrm>
          <a:prstGeom prst="rect">
            <a:avLst/>
          </a:prstGeom>
        </p:spPr>
      </p:pic>
      <p:sp>
        <p:nvSpPr>
          <p:cNvPr id="9" name="Rectangle 8"/>
          <p:cNvSpPr/>
          <p:nvPr userDrawn="1"/>
        </p:nvSpPr>
        <p:spPr>
          <a:xfrm>
            <a:off x="0" y="6705599"/>
            <a:ext cx="9144000" cy="16622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743565"/>
            <a:ext cx="9143999" cy="180427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13747" y="2547838"/>
            <a:ext cx="8763655" cy="50261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3247" y="6538912"/>
            <a:ext cx="2133600" cy="365125"/>
          </a:xfrm>
          <a:prstGeom prst="rect">
            <a:avLst/>
          </a:prstGeom>
        </p:spPr>
        <p:txBody>
          <a:bodyPr/>
          <a:lstStyle>
            <a:lvl1pPr>
              <a:defRPr>
                <a:latin typeface="Century Gothic"/>
                <a:cs typeface="Century Gothic"/>
              </a:defRPr>
            </a:lvl1pPr>
          </a:lstStyle>
          <a:p>
            <a:fld id="{0E60D124-3E8F-0C47-A9AA-7CD9DFCE74E5}" type="datetimeFigureOut">
              <a:rPr lang="en-US" smtClean="0"/>
              <a:pPr/>
              <a:t>4/8/2011</a:t>
            </a:fld>
            <a:endParaRPr lang="en-US"/>
          </a:p>
        </p:txBody>
      </p:sp>
      <p:sp>
        <p:nvSpPr>
          <p:cNvPr id="6" name="Slide Number Placeholder 5"/>
          <p:cNvSpPr>
            <a:spLocks noGrp="1"/>
          </p:cNvSpPr>
          <p:nvPr>
            <p:ph type="sldNum" sz="quarter" idx="12"/>
          </p:nvPr>
        </p:nvSpPr>
        <p:spPr>
          <a:xfrm>
            <a:off x="7292638" y="6538912"/>
            <a:ext cx="2133600" cy="365125"/>
          </a:xfrm>
          <a:prstGeom prst="rect">
            <a:avLst/>
          </a:prstGeom>
        </p:spPr>
        <p:txBody>
          <a:bodyPr/>
          <a:lstStyle>
            <a:lvl1pPr>
              <a:defRPr>
                <a:latin typeface="Century Gothic"/>
                <a:cs typeface="Century Gothic"/>
              </a:defRPr>
            </a:lvl1pPr>
          </a:lstStyle>
          <a:p>
            <a:fld id="{8A2B4DF6-1818-B940-8E30-590D998D27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178534"/>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14400" y="68183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9" y="918648"/>
            <a:ext cx="9143621" cy="159957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628140"/>
            <a:ext cx="4038600" cy="3498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628140"/>
            <a:ext cx="4038600" cy="3498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85325"/>
            <a:ext cx="9143621" cy="159957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8843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9637"/>
            <a:ext cx="4040188" cy="32465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74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79637"/>
            <a:ext cx="4041775" cy="32465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918648"/>
            <a:ext cx="9143621" cy="1599578"/>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4075"/>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80238"/>
            <a:ext cx="5111750" cy="52459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16125"/>
            <a:ext cx="3008313" cy="4110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8859"/>
            <a:ext cx="9143621" cy="159957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13840"/>
            <a:ext cx="8229600" cy="57642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1" y="0"/>
            <a:ext cx="9142854" cy="685714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58" r:id="rId10"/>
    <p:sldLayoutId id="2147483649" r:id="rId11"/>
  </p:sldLayoutIdLst>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ubtitle 27"/>
          <p:cNvSpPr>
            <a:spLocks noGrp="1"/>
          </p:cNvSpPr>
          <p:nvPr>
            <p:ph type="subTitle" idx="1"/>
          </p:nvPr>
        </p:nvSpPr>
        <p:spPr>
          <a:xfrm>
            <a:off x="2895600" y="762000"/>
            <a:ext cx="6248400" cy="2438400"/>
          </a:xfrm>
        </p:spPr>
        <p:txBody>
          <a:bodyPr>
            <a:normAutofit/>
          </a:bodyPr>
          <a:lstStyle/>
          <a:p>
            <a:pPr>
              <a:lnSpc>
                <a:spcPct val="120000"/>
              </a:lnSpc>
            </a:pPr>
            <a:endParaRPr lang="en-US" sz="1800" b="1" dirty="0" smtClean="0"/>
          </a:p>
          <a:p>
            <a:pPr>
              <a:lnSpc>
                <a:spcPct val="120000"/>
              </a:lnSpc>
            </a:pPr>
            <a:r>
              <a:rPr lang="en-US" sz="3400" b="1" dirty="0" smtClean="0"/>
              <a:t>Draft Policy 2011-4</a:t>
            </a:r>
          </a:p>
          <a:p>
            <a:pPr>
              <a:lnSpc>
                <a:spcPct val="110000"/>
              </a:lnSpc>
            </a:pPr>
            <a:r>
              <a:rPr lang="en-US" sz="2800" dirty="0" smtClean="0"/>
              <a:t>Reserved Pool for Critical Infrastructure </a:t>
            </a:r>
          </a:p>
        </p:txBody>
      </p:sp>
      <p:sp>
        <p:nvSpPr>
          <p:cNvPr id="4" name="Rectangle 3"/>
          <p:cNvSpPr/>
          <p:nvPr/>
        </p:nvSpPr>
        <p:spPr>
          <a:xfrm>
            <a:off x="4267200" y="3349048"/>
            <a:ext cx="4876800" cy="1878976"/>
          </a:xfrm>
          <a:prstGeom prst="rect">
            <a:avLst/>
          </a:prstGeom>
        </p:spPr>
        <p:txBody>
          <a:bodyPr wrap="square">
            <a:spAutoFit/>
          </a:bodyPr>
          <a:lstStyle/>
          <a:p>
            <a:pPr marL="514350" indent="-514350">
              <a:lnSpc>
                <a:spcPct val="130000"/>
              </a:lnSpc>
              <a:buFont typeface="+mj-lt"/>
              <a:buAutoNum type="arabicPeriod"/>
            </a:pPr>
            <a:r>
              <a:rPr lang="en-US" dirty="0" smtClean="0">
                <a:latin typeface="Century Gothic"/>
                <a:cs typeface="Century Gothic"/>
              </a:rPr>
              <a:t>History including origin &amp; shepherds</a:t>
            </a:r>
          </a:p>
          <a:p>
            <a:pPr marL="514350" indent="-514350">
              <a:lnSpc>
                <a:spcPct val="130000"/>
              </a:lnSpc>
              <a:buFont typeface="+mj-lt"/>
              <a:buAutoNum type="arabicPeriod"/>
            </a:pPr>
            <a:r>
              <a:rPr lang="en-US" dirty="0" smtClean="0">
                <a:latin typeface="Century Gothic"/>
                <a:cs typeface="Century Gothic"/>
              </a:rPr>
              <a:t>Summary</a:t>
            </a:r>
          </a:p>
          <a:p>
            <a:pPr marL="514350" indent="-514350">
              <a:lnSpc>
                <a:spcPct val="130000"/>
              </a:lnSpc>
              <a:buFont typeface="+mj-lt"/>
              <a:buAutoNum type="arabicPeriod"/>
            </a:pPr>
            <a:r>
              <a:rPr lang="en-US" dirty="0" smtClean="0">
                <a:latin typeface="Century Gothic"/>
                <a:cs typeface="Century Gothic"/>
              </a:rPr>
              <a:t>Status at other RIRs</a:t>
            </a:r>
          </a:p>
          <a:p>
            <a:pPr marL="514350" indent="-514350">
              <a:lnSpc>
                <a:spcPct val="130000"/>
              </a:lnSpc>
              <a:buFont typeface="+mj-lt"/>
              <a:buAutoNum type="arabicPeriod"/>
            </a:pPr>
            <a:r>
              <a:rPr lang="en-US" dirty="0" smtClean="0">
                <a:latin typeface="Century Gothic"/>
                <a:cs typeface="Century Gothic"/>
              </a:rPr>
              <a:t>Staff/legal assessment</a:t>
            </a:r>
          </a:p>
          <a:p>
            <a:pPr marL="514350" indent="-514350">
              <a:lnSpc>
                <a:spcPct val="130000"/>
              </a:lnSpc>
              <a:buFont typeface="+mj-lt"/>
              <a:buAutoNum type="arabicPeriod"/>
            </a:pPr>
            <a:r>
              <a:rPr lang="en-US" dirty="0" smtClean="0">
                <a:latin typeface="Century Gothic"/>
                <a:cs typeface="Century Gothic"/>
              </a:rPr>
              <a:t>PPML discussion overview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609600"/>
            <a:ext cx="8229600" cy="714375"/>
          </a:xfrm>
        </p:spPr>
        <p:txBody>
          <a:bodyPr>
            <a:normAutofit/>
          </a:bodyPr>
          <a:lstStyle/>
          <a:p>
            <a:r>
              <a:rPr lang="en-US" sz="3600" dirty="0" smtClean="0"/>
              <a:t>2011-4 - History</a:t>
            </a:r>
            <a:endParaRPr lang="en-US" sz="3600" dirty="0"/>
          </a:p>
        </p:txBody>
      </p:sp>
      <p:sp>
        <p:nvSpPr>
          <p:cNvPr id="8" name="Text Placeholder 7"/>
          <p:cNvSpPr>
            <a:spLocks noGrp="1"/>
          </p:cNvSpPr>
          <p:nvPr>
            <p:ph type="body" idx="4294967295"/>
          </p:nvPr>
        </p:nvSpPr>
        <p:spPr>
          <a:xfrm>
            <a:off x="381000" y="1524000"/>
            <a:ext cx="8763000" cy="5434012"/>
          </a:xfrm>
        </p:spPr>
        <p:txBody>
          <a:bodyPr>
            <a:normAutofit/>
          </a:bodyPr>
          <a:lstStyle/>
          <a:p>
            <a:pPr marL="514350" indent="-514350">
              <a:lnSpc>
                <a:spcPct val="120000"/>
              </a:lnSpc>
              <a:buFont typeface="+mj-lt"/>
              <a:buAutoNum type="arabicPeriod"/>
            </a:pPr>
            <a:r>
              <a:rPr lang="en-US" sz="2600" dirty="0" smtClean="0"/>
              <a:t>Origin: ARIN-prop-123 (19 Nov 2010)</a:t>
            </a:r>
          </a:p>
          <a:p>
            <a:pPr marL="514350" indent="-514350">
              <a:lnSpc>
                <a:spcPct val="120000"/>
              </a:lnSpc>
              <a:buFont typeface="+mj-lt"/>
              <a:buAutoNum type="arabicPeriod"/>
            </a:pPr>
            <a:r>
              <a:rPr lang="en-US" sz="2600" dirty="0" smtClean="0"/>
              <a:t>AC Shepherds: Scott Leibrand, David Farmer</a:t>
            </a:r>
          </a:p>
          <a:p>
            <a:pPr marL="514350" indent="-514350">
              <a:lnSpc>
                <a:spcPct val="120000"/>
              </a:lnSpc>
              <a:buFont typeface="+mj-lt"/>
              <a:buAutoNum type="arabicPeriod"/>
            </a:pPr>
            <a:r>
              <a:rPr lang="en-US" sz="2600" dirty="0" smtClean="0"/>
              <a:t>AC selected as Draft Policy (28 Jan 2011)</a:t>
            </a:r>
          </a:p>
          <a:p>
            <a:pPr marL="514350" indent="-514350">
              <a:lnSpc>
                <a:spcPct val="120000"/>
              </a:lnSpc>
              <a:buFont typeface="+mj-lt"/>
              <a:buAutoNum type="arabicPeriod"/>
            </a:pPr>
            <a:r>
              <a:rPr lang="en-US" sz="2600" dirty="0" smtClean="0"/>
              <a:t>Posted to PPML with assessment (3 Feb 2011)</a:t>
            </a:r>
          </a:p>
          <a:p>
            <a:pPr marL="514350" indent="-514350">
              <a:lnSpc>
                <a:spcPct val="120000"/>
              </a:lnSpc>
              <a:buFont typeface="+mj-lt"/>
              <a:buAutoNum type="arabicPeriod"/>
            </a:pPr>
            <a:r>
              <a:rPr lang="en-US" sz="2600" dirty="0" smtClean="0"/>
              <a:t>Current Version dated 23 Nov 2010</a:t>
            </a:r>
          </a:p>
          <a:p>
            <a:pPr marL="514350" indent="-514350">
              <a:lnSpc>
                <a:spcPct val="120000"/>
              </a:lnSpc>
              <a:buFont typeface="+mj-lt"/>
              <a:buAutoNum type="arabicPeriod"/>
            </a:pPr>
            <a:r>
              <a:rPr lang="en-US" sz="2600" dirty="0" smtClean="0"/>
              <a:t>Text and assessment online &amp; in Discussion Guide</a:t>
            </a:r>
          </a:p>
          <a:p>
            <a:pPr marL="914400" lvl="1" indent="-514350">
              <a:lnSpc>
                <a:spcPct val="120000"/>
              </a:lnSpc>
              <a:buNone/>
            </a:pPr>
            <a:r>
              <a:rPr lang="en-US" sz="2400" dirty="0" smtClean="0"/>
              <a:t>https://www.arin.net/policy/proposals/2011_4.html</a:t>
            </a:r>
          </a:p>
          <a:p>
            <a:pPr marL="914400" lvl="1" indent="-514350">
              <a:buFont typeface="+mj-lt"/>
              <a:buAutoNum type="arabicPeriod"/>
            </a:pPr>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62000" y="862013"/>
            <a:ext cx="7696200" cy="714375"/>
          </a:xfrm>
        </p:spPr>
        <p:txBody>
          <a:bodyPr>
            <a:noAutofit/>
          </a:bodyPr>
          <a:lstStyle/>
          <a:p>
            <a:r>
              <a:rPr lang="en-US" sz="3600" dirty="0" smtClean="0"/>
              <a:t>2011-4 – Summary</a:t>
            </a:r>
            <a:br>
              <a:rPr lang="en-US" sz="3600" dirty="0" smtClean="0"/>
            </a:br>
            <a:endParaRPr lang="en-US" sz="3600" dirty="0"/>
          </a:p>
        </p:txBody>
      </p:sp>
      <p:sp>
        <p:nvSpPr>
          <p:cNvPr id="8" name="Text Placeholder 7"/>
          <p:cNvSpPr>
            <a:spLocks noGrp="1"/>
          </p:cNvSpPr>
          <p:nvPr>
            <p:ph type="body" idx="4294967295"/>
          </p:nvPr>
        </p:nvSpPr>
        <p:spPr>
          <a:xfrm>
            <a:off x="304800" y="1576388"/>
            <a:ext cx="8153400" cy="4976812"/>
          </a:xfrm>
        </p:spPr>
        <p:txBody>
          <a:bodyPr>
            <a:normAutofit/>
          </a:bodyPr>
          <a:lstStyle/>
          <a:p>
            <a:pPr>
              <a:lnSpc>
                <a:spcPct val="120000"/>
              </a:lnSpc>
              <a:buNone/>
            </a:pPr>
            <a:r>
              <a:rPr lang="en-US" sz="2400" dirty="0" smtClean="0"/>
              <a:t>This policy would reserve a /16 equivalent for issuing under the IPv4 micro-allocations for critical infrastructure policy (NRPM 4.4). If any of the reserved addresses are unused 36 months after implementation, ARIN may use the addresses for other purposes. </a:t>
            </a:r>
            <a:endParaRPr lang="en-US" sz="1800" b="0" dirty="0" smtClean="0">
              <a:latin typeface="Century Gothic" pitchFamily="-109" charset="0"/>
              <a:ea typeface="ＭＳ Ｐゴシック" pitchFamily="-109"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81000" y="762000"/>
            <a:ext cx="8229600" cy="715963"/>
          </a:xfrm>
        </p:spPr>
        <p:txBody>
          <a:bodyPr>
            <a:normAutofit/>
          </a:bodyPr>
          <a:lstStyle/>
          <a:p>
            <a:r>
              <a:rPr lang="en-US" sz="3600" dirty="0" smtClean="0"/>
              <a:t>2011-4 – Status at other RIRs</a:t>
            </a:r>
            <a:endParaRPr lang="en-US" sz="3600" dirty="0"/>
          </a:p>
        </p:txBody>
      </p:sp>
      <p:sp>
        <p:nvSpPr>
          <p:cNvPr id="4" name="Text Placeholder 7"/>
          <p:cNvSpPr>
            <a:spLocks noGrp="1"/>
          </p:cNvSpPr>
          <p:nvPr>
            <p:ph type="body" idx="4294967295"/>
          </p:nvPr>
        </p:nvSpPr>
        <p:spPr>
          <a:xfrm>
            <a:off x="228600" y="1477963"/>
            <a:ext cx="8763000" cy="5287963"/>
          </a:xfrm>
        </p:spPr>
        <p:txBody>
          <a:bodyPr>
            <a:normAutofit/>
          </a:bodyPr>
          <a:lstStyle/>
          <a:p>
            <a:pPr marL="514350" indent="-514350" fontAlgn="ctr">
              <a:buNone/>
            </a:pPr>
            <a:endParaRPr lang="en-US" sz="3400" dirty="0" smtClean="0"/>
          </a:p>
          <a:p>
            <a:pPr marL="514350" indent="-514350" fontAlgn="ctr">
              <a:buNone/>
            </a:pPr>
            <a:r>
              <a:rPr lang="en-US" dirty="0" smtClean="0"/>
              <a:t>APNIC </a:t>
            </a:r>
            <a:r>
              <a:rPr lang="en-US" smtClean="0"/>
              <a:t>and </a:t>
            </a:r>
            <a:r>
              <a:rPr lang="en-US" smtClean="0"/>
              <a:t>RIPE NCC</a:t>
            </a:r>
            <a:endParaRPr lang="en-US" dirty="0" smtClean="0"/>
          </a:p>
          <a:p>
            <a:pPr marL="514350" indent="-514350" fontAlgn="ctr">
              <a:buNone/>
            </a:pPr>
            <a:r>
              <a:rPr lang="en-US" dirty="0" smtClean="0"/>
              <a:t>	Similar policy already adopted.</a:t>
            </a:r>
            <a:endParaRPr lang="en-US" sz="2800" dirty="0" smtClean="0"/>
          </a:p>
          <a:p>
            <a:pPr marL="514350" indent="-514350">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609600"/>
            <a:ext cx="9144000" cy="714375"/>
          </a:xfrm>
        </p:spPr>
        <p:txBody>
          <a:bodyPr>
            <a:normAutofit/>
          </a:bodyPr>
          <a:lstStyle/>
          <a:p>
            <a:r>
              <a:rPr lang="en-US" sz="3600" dirty="0" smtClean="0"/>
              <a:t>2011-4 – Staff Assessment</a:t>
            </a:r>
            <a:endParaRPr lang="en-US" sz="3600" dirty="0"/>
          </a:p>
        </p:txBody>
      </p:sp>
      <p:sp>
        <p:nvSpPr>
          <p:cNvPr id="8" name="Text Placeholder 7"/>
          <p:cNvSpPr>
            <a:spLocks noGrp="1"/>
          </p:cNvSpPr>
          <p:nvPr>
            <p:ph type="body" idx="4294967295"/>
          </p:nvPr>
        </p:nvSpPr>
        <p:spPr>
          <a:xfrm>
            <a:off x="304800" y="1600200"/>
            <a:ext cx="8458200" cy="4648200"/>
          </a:xfrm>
        </p:spPr>
        <p:txBody>
          <a:bodyPr>
            <a:normAutofit/>
          </a:bodyPr>
          <a:lstStyle/>
          <a:p>
            <a:pPr>
              <a:buNone/>
            </a:pPr>
            <a:r>
              <a:rPr lang="en-US" sz="2600" b="1" dirty="0" smtClean="0"/>
              <a:t>Staff Comments: Issues/Concerns?</a:t>
            </a:r>
          </a:p>
          <a:p>
            <a:pPr marL="800100" lvl="1" indent="-342900">
              <a:buFont typeface="+mj-lt"/>
              <a:buAutoNum type="arabicPeriod"/>
            </a:pPr>
            <a:r>
              <a:rPr lang="en-US" sz="1600" b="0" dirty="0" smtClean="0"/>
              <a:t>Suggestion to specifically state “critical infrastructure as defined in NRPM Section 4.4” – This was done.</a:t>
            </a:r>
          </a:p>
          <a:p>
            <a:pPr marL="800100" lvl="1" indent="-342900">
              <a:buFont typeface="+mj-lt"/>
              <a:buAutoNum type="arabicPeriod"/>
            </a:pPr>
            <a:r>
              <a:rPr lang="en-US" sz="1600" b="0" dirty="0" smtClean="0"/>
              <a:t>Put the policy term in the policy text: change “at the end of the policy term” to “36 Months following implementation”.</a:t>
            </a:r>
          </a:p>
          <a:p>
            <a:pPr>
              <a:lnSpc>
                <a:spcPct val="120000"/>
              </a:lnSpc>
              <a:buNone/>
            </a:pPr>
            <a:r>
              <a:rPr lang="en-US" sz="2600" b="1" dirty="0" smtClean="0"/>
              <a:t>Implementation: Resource Impact? - Minimal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81000" y="581025"/>
            <a:ext cx="8229600" cy="714375"/>
          </a:xfrm>
        </p:spPr>
        <p:txBody>
          <a:bodyPr>
            <a:normAutofit/>
          </a:bodyPr>
          <a:lstStyle/>
          <a:p>
            <a:r>
              <a:rPr lang="en-US" sz="3600" dirty="0" smtClean="0"/>
              <a:t>2011-4 – Legal Assessment</a:t>
            </a:r>
            <a:endParaRPr lang="en-US" sz="3600" dirty="0"/>
          </a:p>
        </p:txBody>
      </p:sp>
      <p:sp>
        <p:nvSpPr>
          <p:cNvPr id="8" name="Text Placeholder 7"/>
          <p:cNvSpPr>
            <a:spLocks noGrp="1"/>
          </p:cNvSpPr>
          <p:nvPr>
            <p:ph type="body" idx="4294967295"/>
          </p:nvPr>
        </p:nvSpPr>
        <p:spPr>
          <a:xfrm>
            <a:off x="381000" y="1447800"/>
            <a:ext cx="8382000" cy="5205412"/>
          </a:xfrm>
        </p:spPr>
        <p:txBody>
          <a:bodyPr>
            <a:noAutofit/>
          </a:bodyPr>
          <a:lstStyle/>
          <a:p>
            <a:pPr marL="514350" indent="-514350">
              <a:lnSpc>
                <a:spcPct val="110000"/>
              </a:lnSpc>
              <a:buNone/>
            </a:pPr>
            <a:r>
              <a:rPr lang="en-US" sz="1700" dirty="0" smtClean="0"/>
              <a:t>No legal comments.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28600" y="685800"/>
            <a:ext cx="8229600" cy="714375"/>
          </a:xfrm>
        </p:spPr>
        <p:txBody>
          <a:bodyPr>
            <a:normAutofit/>
          </a:bodyPr>
          <a:lstStyle/>
          <a:p>
            <a:r>
              <a:rPr lang="en-US" sz="3600" dirty="0" smtClean="0"/>
              <a:t>2011-4 – PPML Discussion</a:t>
            </a:r>
            <a:endParaRPr lang="en-US" sz="3600" dirty="0"/>
          </a:p>
        </p:txBody>
      </p:sp>
      <p:sp>
        <p:nvSpPr>
          <p:cNvPr id="8" name="Text Placeholder 7"/>
          <p:cNvSpPr>
            <a:spLocks noGrp="1"/>
          </p:cNvSpPr>
          <p:nvPr>
            <p:ph type="body" idx="4294967295"/>
          </p:nvPr>
        </p:nvSpPr>
        <p:spPr>
          <a:xfrm>
            <a:off x="228600" y="1500188"/>
            <a:ext cx="8763000" cy="5434012"/>
          </a:xfrm>
        </p:spPr>
        <p:txBody>
          <a:bodyPr>
            <a:normAutofit/>
          </a:bodyPr>
          <a:lstStyle/>
          <a:p>
            <a:r>
              <a:rPr lang="en-US" sz="2400" b="1" dirty="0" smtClean="0"/>
              <a:t>Little discussion of Draft Policy</a:t>
            </a:r>
          </a:p>
          <a:p>
            <a:r>
              <a:rPr lang="en-US" sz="2400" b="1" dirty="0" smtClean="0"/>
              <a:t>Earlier discussion of proposal: 53 posts by 19 people (6 in favor and 1 against)</a:t>
            </a:r>
            <a:endParaRPr lang="en-US" sz="2400" b="1" baseline="0" dirty="0" smtClean="0"/>
          </a:p>
          <a:p>
            <a:r>
              <a:rPr lang="en-US" sz="2000" dirty="0" smtClean="0"/>
              <a:t>“CI is definitely outside the intended scope of 4.10 and </a:t>
            </a:r>
            <a:r>
              <a:rPr lang="en-US" sz="2000" smtClean="0"/>
              <a:t>[this proposal] </a:t>
            </a:r>
            <a:r>
              <a:rPr lang="en-US" sz="2000" dirty="0" smtClean="0"/>
              <a:t>is needed.”</a:t>
            </a:r>
          </a:p>
          <a:p>
            <a:r>
              <a:rPr lang="en-US" sz="2000" dirty="0" smtClean="0"/>
              <a:t>“Perhaps the policy proposal could be revised to require all critical infrastructure applicants justifying and applying for reserved space, be required to show plans for parallel IPv6 deployment of new infrastructure?”</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ubtitle 27"/>
          <p:cNvSpPr>
            <a:spLocks noGrp="1"/>
          </p:cNvSpPr>
          <p:nvPr>
            <p:ph type="subTitle" idx="1"/>
          </p:nvPr>
        </p:nvSpPr>
        <p:spPr>
          <a:xfrm>
            <a:off x="3417682" y="1905000"/>
            <a:ext cx="5562600" cy="3657600"/>
          </a:xfrm>
        </p:spPr>
        <p:txBody>
          <a:bodyPr>
            <a:normAutofit/>
          </a:bodyPr>
          <a:lstStyle/>
          <a:p>
            <a:endParaRPr lang="en-US" sz="1800" b="1" dirty="0" smtClean="0"/>
          </a:p>
          <a:p>
            <a:r>
              <a:rPr lang="en-US" sz="2800" b="1" dirty="0" smtClean="0"/>
              <a:t>Draft Policy 2011-4</a:t>
            </a:r>
          </a:p>
          <a:p>
            <a:r>
              <a:rPr lang="en-US" sz="2800" dirty="0" smtClean="0"/>
              <a:t>Reserved Pool for Critical Infrastructure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nJua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774</TotalTime>
  <Words>300</Words>
  <Application>Microsoft Office PowerPoint</Application>
  <PresentationFormat>On-screen Show (4:3)</PresentationFormat>
  <Paragraphs>45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SanJuan_template</vt:lpstr>
      <vt:lpstr>Slide 1</vt:lpstr>
      <vt:lpstr>2011-4 - History</vt:lpstr>
      <vt:lpstr>2011-4 – Summary </vt:lpstr>
      <vt:lpstr>2011-4 – Status at other RIRs</vt:lpstr>
      <vt:lpstr>2011-4 – Staff Assessment</vt:lpstr>
      <vt:lpstr>2011-4 – Legal Assessment</vt:lpstr>
      <vt:lpstr>2011-4 – PPML Discussion</vt:lpstr>
      <vt:lpstr>Slide 8</vt:lpstr>
    </vt:vector>
  </TitlesOfParts>
  <Company>ARIN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Lawson Parker</dc:creator>
  <cp:lastModifiedBy>Einar Bohlin</cp:lastModifiedBy>
  <cp:revision>156</cp:revision>
  <dcterms:created xsi:type="dcterms:W3CDTF">2010-09-30T15:02:47Z</dcterms:created>
  <dcterms:modified xsi:type="dcterms:W3CDTF">2011-04-08T18:21:07Z</dcterms:modified>
</cp:coreProperties>
</file>