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docProps/core.xml" ContentType="application/vnd.openxmlformats-package.core-properties+xml"/>
  <Default Extension="rels" ContentType="application/vnd.openxmlformats-package.relationships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0" r:id="rId4"/>
    <p:sldId id="265" r:id="rId5"/>
    <p:sldId id="259" r:id="rId6"/>
    <p:sldId id="264" r:id="rId7"/>
    <p:sldId id="266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0735" autoAdjust="0"/>
  </p:normalViewPr>
  <p:slideViewPr>
    <p:cSldViewPr snapToGrid="0" snapToObjects="1" showGuides="1">
      <p:cViewPr>
        <p:scale>
          <a:sx n="100" d="100"/>
          <a:sy n="100" d="100"/>
        </p:scale>
        <p:origin x="-193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CF2A8-B616-A24A-85AE-AE0CB5CE6CE8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ECDFF-1087-CE4A-9832-C825144DD6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770496-8D0D-4824-8DC5-A51B4DA5169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95,000 emails sent as of 9/28,</a:t>
            </a:r>
            <a:r>
              <a:rPr lang="en-US" baseline="0" dirty="0" smtClean="0"/>
              <a:t> 79,127 not validated = 17% overall response rate now</a:t>
            </a:r>
          </a:p>
          <a:p>
            <a:r>
              <a:rPr lang="en-US" baseline="0" dirty="0" smtClean="0"/>
              <a:t>42,000 sent for directs with 30% response rate = 12,600 responses (29,400 non-responses)</a:t>
            </a:r>
          </a:p>
          <a:p>
            <a:r>
              <a:rPr lang="en-US" baseline="0" dirty="0" smtClean="0"/>
              <a:t>95,000-42,000 = 53,000 </a:t>
            </a:r>
            <a:r>
              <a:rPr lang="en-US" baseline="0" dirty="0" err="1" smtClean="0"/>
              <a:t>indirects</a:t>
            </a:r>
            <a:r>
              <a:rPr lang="en-US" baseline="0" dirty="0" smtClean="0"/>
              <a:t> sent so far, with 49,600 non-responses </a:t>
            </a:r>
            <a:r>
              <a:rPr lang="en-US" baseline="0" smtClean="0"/>
              <a:t>= &lt;8% </a:t>
            </a:r>
            <a:r>
              <a:rPr lang="en-US" baseline="0" dirty="0" smtClean="0"/>
              <a:t>response rate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CDFF-1087-CE4A-9832-C825144DD6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accordance with 8.3, </a:t>
            </a:r>
            <a:r>
              <a:rPr lang="en-US" dirty="0" err="1" smtClean="0"/>
              <a:t>needers</a:t>
            </a:r>
            <a:r>
              <a:rPr lang="en-US" baseline="0" dirty="0" smtClean="0"/>
              <a:t> must be approved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ECDFF-1087-CE4A-9832-C825144DD6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tlanta_master_bckgrnd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44" y="3474390"/>
            <a:ext cx="7772400" cy="14700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44" y="4961147"/>
            <a:ext cx="777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tlanta_master2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7" y="917256"/>
            <a:ext cx="6795903" cy="204009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3870" y="2721530"/>
            <a:ext cx="6912930" cy="47617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9" y="283"/>
            <a:ext cx="9143242" cy="685743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90750"/>
            <a:ext cx="8229600" cy="576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37844" y="3254916"/>
            <a:ext cx="7772400" cy="1689500"/>
          </a:xfrm>
        </p:spPr>
        <p:txBody>
          <a:bodyPr/>
          <a:lstStyle/>
          <a:p>
            <a:r>
              <a:rPr lang="en-US" dirty="0" smtClean="0"/>
              <a:t>Policy Implementation Report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Leslie Nobile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90700"/>
            <a:ext cx="46736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348403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Update the community on recently implemented policies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Provide relevant operational details</a:t>
            </a:r>
            <a:endParaRPr lang="en-US" b="1" dirty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524934"/>
            <a:ext cx="6629399" cy="1126066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entury Gothic" charset="0"/>
                <a:cs typeface="Century Gothic" charset="0"/>
              </a:rPr>
              <a:t>New Policy Implementation</a:t>
            </a:r>
            <a:endParaRPr lang="en-US" sz="3800" dirty="0" smtClean="0">
              <a:solidFill>
                <a:srgbClr val="0000FF"/>
              </a:solidFill>
              <a:latin typeface="Century Gothic" charset="0"/>
              <a:cs typeface="Century Gothic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25600"/>
            <a:ext cx="8534400" cy="48260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latin typeface="Century Gothic" charset="0"/>
                <a:cs typeface="Century Gothic" charset="0"/>
              </a:rPr>
              <a:t>2010-6:</a:t>
            </a:r>
            <a:r>
              <a:rPr lang="en-US" sz="28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Simplified M&amp;A transfer policy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Clarifies existing text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Unused space must be returned to ARIN 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Implemented Sept 2010</a:t>
            </a:r>
          </a:p>
          <a:p>
            <a:pPr lvl="1"/>
            <a:endParaRPr lang="en-US" sz="2400" dirty="0" smtClean="0">
              <a:latin typeface="Century Gothic" charset="0"/>
              <a:cs typeface="Century Gothic" charset="0"/>
            </a:endParaRPr>
          </a:p>
          <a:p>
            <a:r>
              <a:rPr lang="en-US" sz="2800" u="sng" dirty="0" smtClean="0">
                <a:latin typeface="Century Gothic" charset="0"/>
                <a:cs typeface="Century Gothic" charset="0"/>
              </a:rPr>
              <a:t>2010-4:</a:t>
            </a:r>
            <a:r>
              <a:rPr lang="en-US" sz="2400" dirty="0" smtClean="0">
                <a:latin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Rework of IPv6 allocation criteria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Have an IPv4 allocation, or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Be multi-homed, or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Have plan for 50 customers in 5 years 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Implemented Sept 2010</a:t>
            </a:r>
          </a:p>
          <a:p>
            <a:pPr lvl="1"/>
            <a:endParaRPr lang="en-US" sz="2400" dirty="0" smtClean="0">
              <a:latin typeface="Century Gothic" charset="0"/>
              <a:cs typeface="Century Gothic" charset="0"/>
            </a:endParaRPr>
          </a:p>
          <a:p>
            <a:pPr>
              <a:buNone/>
            </a:pPr>
            <a:endParaRPr lang="en-US" sz="3600" dirty="0" smtClean="0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800100"/>
            <a:ext cx="8539222" cy="155786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New Policy Implementation (cont’d)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176" y="2095500"/>
            <a:ext cx="8539223" cy="4216400"/>
          </a:xfrm>
        </p:spPr>
        <p:txBody>
          <a:bodyPr>
            <a:normAutofit/>
          </a:bodyPr>
          <a:lstStyle/>
          <a:p>
            <a:r>
              <a:rPr lang="en-US" sz="2800" u="sng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2010-2:</a:t>
            </a:r>
            <a:r>
              <a:rPr lang="en-US" sz="2800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entury Gothic" charset="0"/>
                <a:cs typeface="Century Gothic" charset="0"/>
              </a:rPr>
              <a:t>/24 </a:t>
            </a:r>
            <a:r>
              <a:rPr lang="en-US" sz="2800" b="1" dirty="0" smtClean="0">
                <a:latin typeface="Century Gothic" charset="0"/>
                <a:cs typeface="Century Gothic" charset="0"/>
              </a:rPr>
              <a:t>End User Minimum Assignment Unit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/24 new minimum assignment, /24s and /23s must renumber if they request additional space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latin typeface="Century Gothic" charset="0"/>
                <a:cs typeface="Century Gothic" charset="0"/>
              </a:rPr>
              <a:t>Implemented Sept 2010</a:t>
            </a:r>
          </a:p>
          <a:p>
            <a:pPr lvl="1"/>
            <a:endParaRPr lang="en-US" sz="2400" dirty="0" smtClean="0">
              <a:latin typeface="Century Gothic" charset="0"/>
              <a:cs typeface="Century Gothic" charset="0"/>
            </a:endParaRPr>
          </a:p>
          <a:p>
            <a:r>
              <a:rPr lang="en-US" sz="2800" u="sng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2008-7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:  Annual </a:t>
            </a:r>
            <a:r>
              <a:rPr lang="en-US" sz="2800" b="1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Whois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 POC Validation</a:t>
            </a: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Annual validation of all registered </a:t>
            </a:r>
            <a:r>
              <a:rPr lang="en-US" sz="2200" b="0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POCs</a:t>
            </a:r>
            <a:r>
              <a:rPr lang="en-US" sz="2200" b="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 in ARIN </a:t>
            </a:r>
            <a:r>
              <a:rPr lang="en-US" sz="2200" b="0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Whois</a:t>
            </a:r>
            <a:endParaRPr lang="en-US" sz="2200" b="0" dirty="0" smtClean="0">
              <a:solidFill>
                <a:srgbClr val="000000"/>
              </a:solidFill>
              <a:latin typeface="Century Gothic"/>
              <a:ea typeface="Consolas"/>
              <a:cs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sz="2200" b="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Implemented June 2010</a:t>
            </a:r>
            <a:endParaRPr lang="en-US" sz="2200" b="0" dirty="0" smtClean="0">
              <a:latin typeface="Century Gothic"/>
              <a:cs typeface="Century Gothic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74132"/>
            <a:ext cx="8470900" cy="1202268"/>
          </a:xfrm>
        </p:spPr>
        <p:txBody>
          <a:bodyPr>
            <a:noAutofit/>
          </a:bodyPr>
          <a:lstStyle/>
          <a:p>
            <a:r>
              <a:rPr lang="en-US" sz="4000" dirty="0" smtClean="0"/>
              <a:t>Annual WHOIS POC Validation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676400"/>
            <a:ext cx="8470900" cy="4648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Fully automated process (via ARIN Online)</a:t>
            </a:r>
          </a:p>
          <a:p>
            <a:pPr>
              <a:spcAft>
                <a:spcPts val="1800"/>
              </a:spcAft>
            </a:pP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June emails to ~42,000 </a:t>
            </a:r>
            <a:r>
              <a:rPr lang="en-US" sz="2600" b="1" dirty="0" err="1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POCs</a:t>
            </a: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with </a:t>
            </a:r>
            <a:r>
              <a:rPr lang="en-US" sz="2600" b="1" i="1" u="sng" dirty="0" smtClean="0">
                <a:solidFill>
                  <a:srgbClr val="008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direct resources</a:t>
            </a:r>
            <a:r>
              <a:rPr lang="en-US" sz="2600" b="1" i="1" dirty="0" smtClean="0">
                <a:solidFill>
                  <a:srgbClr val="008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</a:t>
            </a: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(1</a:t>
            </a:r>
            <a:r>
              <a:rPr lang="en-US" sz="2600" b="1" baseline="3000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st</a:t>
            </a: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cycle complete)</a:t>
            </a:r>
          </a:p>
          <a:p>
            <a:pPr lvl="1">
              <a:spcAft>
                <a:spcPts val="1800"/>
              </a:spcAft>
            </a:pPr>
            <a:r>
              <a:rPr lang="en-US" sz="2200" b="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Response rate of ~33% - smooth process, few questions</a:t>
            </a:r>
          </a:p>
          <a:p>
            <a:pPr>
              <a:spcAft>
                <a:spcPts val="1800"/>
              </a:spcAft>
            </a:pP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Aug emails to ~200,000 </a:t>
            </a:r>
            <a:r>
              <a:rPr lang="en-US" sz="2600" b="1" dirty="0" err="1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POCs</a:t>
            </a: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with </a:t>
            </a:r>
            <a:r>
              <a:rPr lang="en-US" sz="2600" b="1" i="1" u="sng" dirty="0" smtClean="0">
                <a:solidFill>
                  <a:srgbClr val="008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indirect</a:t>
            </a:r>
            <a:r>
              <a:rPr lang="en-US" sz="2600" b="1" dirty="0" smtClean="0">
                <a:solidFill>
                  <a:srgbClr val="008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</a:t>
            </a:r>
            <a:r>
              <a:rPr lang="en-US" sz="2600" b="1" i="1" u="sng" dirty="0" smtClean="0">
                <a:solidFill>
                  <a:srgbClr val="008000"/>
                </a:solidFill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resources</a:t>
            </a:r>
            <a:r>
              <a:rPr lang="en-US" sz="2600" b="1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 (1st cycle on-going)</a:t>
            </a:r>
          </a:p>
          <a:p>
            <a:pPr lvl="1">
              <a:spcAft>
                <a:spcPts val="1800"/>
              </a:spcAft>
            </a:pPr>
            <a:r>
              <a:rPr lang="en-US" sz="2200" b="0" dirty="0" smtClean="0">
                <a:latin typeface="Century Gothic" pitchFamily="29" charset="0"/>
                <a:ea typeface="Century Gothic" pitchFamily="29" charset="0"/>
                <a:cs typeface="Century Gothic" pitchFamily="29" charset="0"/>
              </a:rPr>
              <a:t>Response rate of &lt;7% - clear lack of understanding, many questions</a:t>
            </a:r>
          </a:p>
          <a:p>
            <a:pPr lvl="1" eaLnBrk="1" hangingPunct="1"/>
            <a:endParaRPr lang="en-US" sz="2118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118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pPr lvl="1" eaLnBrk="1" hangingPunct="1"/>
            <a:endParaRPr lang="en-US" sz="2400" dirty="0" smtClean="0">
              <a:latin typeface="Century Gothic" pitchFamily="29" charset="0"/>
              <a:ea typeface="Century Gothic" pitchFamily="29" charset="0"/>
              <a:cs typeface="Century Gothic" pitchFamily="29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7"/>
            <a:ext cx="7264990" cy="1198033"/>
          </a:xfrm>
        </p:spPr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0700"/>
            <a:ext cx="8229600" cy="457623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err="1" smtClean="0">
                <a:latin typeface="Century Gothic"/>
                <a:cs typeface="Century Gothic"/>
              </a:rPr>
              <a:t>POCs</a:t>
            </a:r>
            <a:r>
              <a:rPr lang="en-US" b="1" dirty="0" smtClean="0">
                <a:latin typeface="Century Gothic"/>
                <a:cs typeface="Century Gothic"/>
              </a:rPr>
              <a:t> of reassignments are very unhappy that ARIN is contacting them</a:t>
            </a:r>
          </a:p>
          <a:p>
            <a:pPr lvl="1">
              <a:spcAft>
                <a:spcPts val="1200"/>
              </a:spcAft>
            </a:pPr>
            <a:r>
              <a:rPr lang="en-US" b="0" dirty="0" smtClean="0">
                <a:latin typeface="Century Gothic"/>
                <a:cs typeface="Century Gothic"/>
              </a:rPr>
              <a:t>Have no idea of who ARIN is or what we are talking about</a:t>
            </a:r>
          </a:p>
          <a:p>
            <a:pPr lvl="1">
              <a:spcAft>
                <a:spcPts val="1200"/>
              </a:spcAft>
            </a:pPr>
            <a:r>
              <a:rPr lang="en-US" b="0" dirty="0" smtClean="0">
                <a:latin typeface="Century Gothic"/>
                <a:cs typeface="Century Gothic"/>
              </a:rPr>
              <a:t>Accuse us of spamming them (amongst other things)</a:t>
            </a:r>
          </a:p>
          <a:p>
            <a:pPr lvl="1">
              <a:spcAft>
                <a:spcPts val="1200"/>
              </a:spcAft>
            </a:pPr>
            <a:r>
              <a:rPr lang="en-US" b="0" dirty="0" smtClean="0">
                <a:latin typeface="Century Gothic"/>
                <a:cs typeface="Century Gothic"/>
              </a:rPr>
              <a:t>Don’t understand why their name is listed in a public database (and want it removed)</a:t>
            </a:r>
          </a:p>
          <a:p>
            <a:pPr lvl="1">
              <a:spcAft>
                <a:spcPts val="1200"/>
              </a:spcAft>
            </a:pPr>
            <a:r>
              <a:rPr lang="en-US" b="0" dirty="0" smtClean="0">
                <a:latin typeface="Century Gothic"/>
                <a:cs typeface="Century Gothic"/>
              </a:rPr>
              <a:t>Don’t know what record they are associated with</a:t>
            </a:r>
          </a:p>
          <a:p>
            <a:pPr lvl="1">
              <a:spcAft>
                <a:spcPts val="1200"/>
              </a:spcAft>
            </a:pPr>
            <a:r>
              <a:rPr lang="en-US" b="0" dirty="0" smtClean="0">
                <a:latin typeface="Century Gothic"/>
                <a:cs typeface="Century Gothic"/>
              </a:rPr>
              <a:t>Want their upstream ISP to handle it for them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77" y="592667"/>
            <a:ext cx="7264990" cy="1172633"/>
          </a:xfrm>
        </p:spPr>
        <p:txBody>
          <a:bodyPr/>
          <a:lstStyle/>
          <a:p>
            <a:r>
              <a:rPr lang="en-US" dirty="0" smtClean="0"/>
              <a:t>Questions for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6524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Should ARIN stop contacting the reassignment </a:t>
            </a:r>
            <a:r>
              <a:rPr lang="en-US" dirty="0" err="1" smtClean="0">
                <a:latin typeface="Century Gothic"/>
                <a:cs typeface="Century Gothic"/>
              </a:rPr>
              <a:t>POCs</a:t>
            </a:r>
            <a:r>
              <a:rPr lang="en-US" dirty="0" smtClean="0">
                <a:latin typeface="Century Gothic"/>
                <a:cs typeface="Century Gothic"/>
              </a:rPr>
              <a:t> and instead make the upstream ISP responsible for their downstream records?</a:t>
            </a:r>
          </a:p>
          <a:p>
            <a:endParaRPr lang="en-US" dirty="0" smtClean="0">
              <a:latin typeface="Century Gothic"/>
              <a:cs typeface="Century Gothic"/>
            </a:endParaRPr>
          </a:p>
          <a:p>
            <a:r>
              <a:rPr lang="en-US" dirty="0" smtClean="0">
                <a:latin typeface="Century Gothic"/>
                <a:cs typeface="Century Gothic"/>
              </a:rPr>
              <a:t>Should ARIN continue updating network and ASN records that have </a:t>
            </a:r>
            <a:r>
              <a:rPr lang="en-US" dirty="0" err="1" smtClean="0">
                <a:latin typeface="Century Gothic"/>
                <a:cs typeface="Century Gothic"/>
              </a:rPr>
              <a:t>POCs</a:t>
            </a:r>
            <a:r>
              <a:rPr lang="en-US" dirty="0" smtClean="0">
                <a:latin typeface="Century Gothic"/>
                <a:cs typeface="Century Gothic"/>
              </a:rPr>
              <a:t> who have not validated their record? </a:t>
            </a:r>
          </a:p>
          <a:p>
            <a:endParaRPr lang="en-US" dirty="0" smtClean="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592668"/>
            <a:ext cx="7264990" cy="1066799"/>
          </a:xfrm>
        </p:spPr>
        <p:txBody>
          <a:bodyPr/>
          <a:lstStyle/>
          <a:p>
            <a:r>
              <a:rPr lang="en-US" dirty="0" smtClean="0"/>
              <a:t>Additionally…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9467"/>
            <a:ext cx="8229600" cy="4876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Specified Transfer Listing Service (STLS)</a:t>
            </a: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Established to prepare for the time when ARIN will no longer be able to routinely satisfy IPv4 address requests due to depletion of the IPv4 free pool</a:t>
            </a:r>
          </a:p>
          <a:p>
            <a:pPr lvl="1"/>
            <a:endParaRPr lang="en-US" b="0" dirty="0" smtClean="0">
              <a:solidFill>
                <a:srgbClr val="000000"/>
              </a:solidFill>
              <a:latin typeface="Century Gothic"/>
              <a:ea typeface="Consolas"/>
              <a:cs typeface="Century Gothic"/>
            </a:endParaRPr>
          </a:p>
          <a:p>
            <a:pPr lvl="1"/>
            <a:r>
              <a:rPr lang="en-US" b="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Organizations with available IPv4 addresses may transfer them to organizations with demonstrated need in accordance with NRPM 8.3 ("Transfers to Specified Recipients”)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177" y="406400"/>
            <a:ext cx="7264990" cy="829732"/>
          </a:xfrm>
        </p:spPr>
        <p:txBody>
          <a:bodyPr/>
          <a:lstStyle/>
          <a:p>
            <a:r>
              <a:rPr lang="en-US" dirty="0" smtClean="0"/>
              <a:t>STLS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132"/>
            <a:ext cx="8229600" cy="5300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Implemented in Sept 2010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All applicants vetted, must sign RSA; “</a:t>
            </a:r>
            <a:r>
              <a:rPr lang="en-US" sz="2800" b="1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needers</a:t>
            </a: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” approved for space under current policy (per 8.3)</a:t>
            </a:r>
          </a:p>
          <a:p>
            <a:pPr>
              <a:spcAft>
                <a:spcPts val="60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23 organizations have applied to date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2 “</a:t>
            </a:r>
            <a:r>
              <a:rPr lang="en-US" sz="2200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Listers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”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1 was a reassignment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1 did not list the block/no response</a:t>
            </a:r>
          </a:p>
          <a:p>
            <a:pPr lvl="1"/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21 “</a:t>
            </a:r>
            <a:r>
              <a:rPr lang="en-US" sz="2200" dirty="0" err="1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Needers</a:t>
            </a:r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”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  <a:latin typeface="Century Gothic"/>
                <a:ea typeface="Consolas"/>
                <a:cs typeface="Century Gothic"/>
              </a:rPr>
              <a:t>Responded to all letting them know they can still apply to ARIN for IPv4 space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511</Words>
  <Application>Microsoft Macintosh PowerPoint</Application>
  <PresentationFormat>On-screen Show (4:3)</PresentationFormat>
  <Paragraphs>66</Paragraphs>
  <Slides>10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Policy Implementation Report</vt:lpstr>
      <vt:lpstr>Purpose</vt:lpstr>
      <vt:lpstr>New Policy Implementation</vt:lpstr>
      <vt:lpstr>New Policy Implementation (cont’d)</vt:lpstr>
      <vt:lpstr>Annual WHOIS POC Validation</vt:lpstr>
      <vt:lpstr>Observations</vt:lpstr>
      <vt:lpstr>Questions for Community</vt:lpstr>
      <vt:lpstr>Additionally…</vt:lpstr>
      <vt:lpstr>STLS </vt:lpstr>
      <vt:lpstr>Slide 10</vt:lpstr>
    </vt:vector>
  </TitlesOfParts>
  <Company>arin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47</cp:revision>
  <dcterms:created xsi:type="dcterms:W3CDTF">2010-10-05T13:04:01Z</dcterms:created>
  <dcterms:modified xsi:type="dcterms:W3CDTF">2010-10-05T13:04:38Z</dcterms:modified>
</cp:coreProperties>
</file>